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5" r:id="rId6"/>
    <p:sldId id="260" r:id="rId7"/>
    <p:sldId id="267" r:id="rId8"/>
    <p:sldId id="261" r:id="rId9"/>
    <p:sldId id="262" r:id="rId10"/>
    <p:sldId id="263" r:id="rId11"/>
    <p:sldId id="264"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339"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21D9D05-83B6-4860-994A-68A45FF2A9C9}" type="datetimeFigureOut">
              <a:rPr lang="ru-RU" smtClean="0"/>
              <a:t>28.04.2020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21D9D05-83B6-4860-994A-68A45FF2A9C9}" type="datetimeFigureOut">
              <a:rPr lang="ru-RU" smtClean="0"/>
              <a:t>28.04.2020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21D9D05-83B6-4860-994A-68A45FF2A9C9}" type="datetimeFigureOut">
              <a:rPr lang="ru-RU" smtClean="0"/>
              <a:t>28.04.2020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21D9D05-83B6-4860-994A-68A45FF2A9C9}" type="datetimeFigureOut">
              <a:rPr lang="ru-RU" smtClean="0"/>
              <a:t>28.04.2020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21D9D05-83B6-4860-994A-68A45FF2A9C9}" type="datetimeFigureOut">
              <a:rPr lang="ru-RU" smtClean="0"/>
              <a:t>28.04.2020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21D9D05-83B6-4860-994A-68A45FF2A9C9}" type="datetimeFigureOut">
              <a:rPr lang="ru-RU" smtClean="0"/>
              <a:t>28.04.2020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21D9D05-83B6-4860-994A-68A45FF2A9C9}" type="datetimeFigureOut">
              <a:rPr lang="ru-RU" smtClean="0"/>
              <a:t>28.04.2020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21D9D05-83B6-4860-994A-68A45FF2A9C9}" type="datetimeFigureOut">
              <a:rPr lang="ru-RU" smtClean="0"/>
              <a:t>28.04.2020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21D9D05-83B6-4860-994A-68A45FF2A9C9}" type="datetimeFigureOut">
              <a:rPr lang="ru-RU" smtClean="0"/>
              <a:t>28.04.2020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21D9D05-83B6-4860-994A-68A45FF2A9C9}" type="datetimeFigureOut">
              <a:rPr lang="ru-RU" smtClean="0"/>
              <a:t>28.04.2020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21D9D05-83B6-4860-994A-68A45FF2A9C9}" type="datetimeFigureOut">
              <a:rPr lang="ru-RU" smtClean="0"/>
              <a:t>28.04.2020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E90278-E2F5-4077-A655-6BDC3E1D8F55}"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1D9D05-83B6-4860-994A-68A45FF2A9C9}" type="datetimeFigureOut">
              <a:rPr lang="ru-RU" smtClean="0"/>
              <a:t>28.04.2020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E90278-E2F5-4077-A655-6BDC3E1D8F5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457200" y="273050"/>
            <a:ext cx="6758006" cy="369868"/>
          </a:xfrm>
        </p:spPr>
        <p:txBody>
          <a:bodyPr>
            <a:noAutofit/>
          </a:bodyPr>
          <a:lstStyle/>
          <a:p>
            <a:pPr algn="ctr"/>
            <a:r>
              <a:rPr lang="kk-KZ" sz="3200" i="1" dirty="0" smtClean="0">
                <a:effectLst>
                  <a:outerShdw blurRad="38100" dist="38100" dir="2700000" algn="tl">
                    <a:srgbClr val="000000">
                      <a:alpha val="43137"/>
                    </a:srgbClr>
                  </a:outerShdw>
                </a:effectLst>
                <a:latin typeface="Times New Roman" pitchFamily="18" charset="0"/>
                <a:cs typeface="Times New Roman" pitchFamily="18" charset="0"/>
              </a:rPr>
              <a:t>№9 орта мектебі</a:t>
            </a:r>
            <a:endParaRPr lang="ru-RU" sz="3200" i="1" dirty="0">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6" name="Содержимое 5" descr="l_4633-otkritki-Otkritka-kartinka-1-mamir-1-maya-Қazaқstan-halқiniң-bіrlіgі-kүnі-Den-edinstva-narodov-Kazahstana-pozdravlenie-tsveti-vesna-strana.jpg"/>
          <p:cNvPicPr>
            <a:picLocks noGrp="1" noChangeAspect="1"/>
          </p:cNvPicPr>
          <p:nvPr>
            <p:ph idx="1"/>
          </p:nvPr>
        </p:nvPicPr>
        <p:blipFill>
          <a:blip r:embed="rId2"/>
          <a:stretch>
            <a:fillRect/>
          </a:stretch>
        </p:blipFill>
        <p:spPr>
          <a:xfrm>
            <a:off x="3749675" y="1613694"/>
            <a:ext cx="4762500" cy="3171825"/>
          </a:xfrm>
        </p:spPr>
      </p:pic>
      <p:sp>
        <p:nvSpPr>
          <p:cNvPr id="7" name="Текст 6"/>
          <p:cNvSpPr>
            <a:spLocks noGrp="1"/>
          </p:cNvSpPr>
          <p:nvPr>
            <p:ph type="body" sz="half" idx="2"/>
          </p:nvPr>
        </p:nvSpPr>
        <p:spPr>
          <a:xfrm>
            <a:off x="0" y="1214422"/>
            <a:ext cx="5500694" cy="5429288"/>
          </a:xfrm>
        </p:spPr>
        <p:txBody>
          <a:bodyPr>
            <a:normAutofit/>
          </a:bodyPr>
          <a:lstStyle/>
          <a:p>
            <a:r>
              <a:rPr lang="kk-KZ" sz="4800" b="1" i="1" dirty="0" smtClean="0">
                <a:effectLst>
                  <a:outerShdw blurRad="38100" dist="38100" dir="2700000" algn="tl">
                    <a:srgbClr val="000000">
                      <a:alpha val="43137"/>
                    </a:srgbClr>
                  </a:outerShdw>
                </a:effectLst>
                <a:latin typeface="Times New Roman" pitchFamily="18" charset="0"/>
                <a:cs typeface="Times New Roman" pitchFamily="18" charset="0"/>
              </a:rPr>
              <a:t>Сабақтың   тақырыбы:</a:t>
            </a:r>
          </a:p>
          <a:p>
            <a:r>
              <a:rPr lang="kk-KZ" sz="4800" b="1" i="1" dirty="0" smtClean="0">
                <a:effectLst>
                  <a:outerShdw blurRad="38100" dist="38100" dir="2700000" algn="tl">
                    <a:srgbClr val="000000">
                      <a:alpha val="43137"/>
                    </a:srgbClr>
                  </a:outerShdw>
                </a:effectLst>
                <a:latin typeface="Times New Roman" pitchFamily="18" charset="0"/>
                <a:cs typeface="Times New Roman" pitchFamily="18" charset="0"/>
              </a:rPr>
              <a:t>Бірлік  және татулық </a:t>
            </a:r>
          </a:p>
          <a:p>
            <a:endParaRPr lang="kk-KZ" sz="4800" b="1" i="1" dirty="0">
              <a:effectLst>
                <a:outerShdw blurRad="38100" dist="38100" dir="2700000" algn="tl">
                  <a:srgbClr val="000000">
                    <a:alpha val="43137"/>
                  </a:srgbClr>
                </a:outerShdw>
              </a:effectLst>
              <a:latin typeface="Times New Roman" pitchFamily="18" charset="0"/>
              <a:cs typeface="Times New Roman" pitchFamily="18" charset="0"/>
            </a:endParaRPr>
          </a:p>
          <a:p>
            <a:endParaRPr lang="kk-KZ" sz="1800" b="1" i="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t>Мұғалім:Қанай Бибі Фатима</a:t>
            </a:r>
          </a:p>
          <a:p>
            <a:r>
              <a:rPr lang="kk-KZ" sz="1800" b="1" i="1" dirty="0" smtClean="0">
                <a:effectLst>
                  <a:outerShdw blurRad="38100" dist="38100" dir="2700000" algn="tl">
                    <a:srgbClr val="000000">
                      <a:alpha val="43137"/>
                    </a:srgbClr>
                  </a:outerShdw>
                </a:effectLst>
                <a:latin typeface="Times New Roman" pitchFamily="18" charset="0"/>
                <a:cs typeface="Times New Roman" pitchFamily="18" charset="0"/>
              </a:rPr>
              <a:t> Талғатқызы</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85800" y="285729"/>
            <a:ext cx="7772400" cy="928693"/>
          </a:xfrm>
        </p:spPr>
        <p:txBody>
          <a:bodyPr/>
          <a:lstStyle/>
          <a:p>
            <a:r>
              <a:rPr lang="ru-RU" dirty="0" err="1" smtClean="0">
                <a:latin typeface="Times New Roman" pitchFamily="18" charset="0"/>
                <a:cs typeface="Times New Roman" pitchFamily="18" charset="0"/>
              </a:rPr>
              <a:t>Сабақтың   мақсаты:</a:t>
            </a:r>
            <a:endParaRPr lang="ru-RU" dirty="0">
              <a:latin typeface="Times New Roman" pitchFamily="18" charset="0"/>
              <a:cs typeface="Times New Roman" pitchFamily="18" charset="0"/>
            </a:endParaRPr>
          </a:p>
        </p:txBody>
      </p:sp>
      <p:sp>
        <p:nvSpPr>
          <p:cNvPr id="8" name="Подзаголовок 7"/>
          <p:cNvSpPr>
            <a:spLocks noGrp="1"/>
          </p:cNvSpPr>
          <p:nvPr>
            <p:ph type="subTitle" idx="1"/>
          </p:nvPr>
        </p:nvSpPr>
        <p:spPr>
          <a:xfrm>
            <a:off x="285720" y="1500174"/>
            <a:ext cx="8358246" cy="4857784"/>
          </a:xfrm>
        </p:spPr>
        <p:txBody>
          <a:bodyPr>
            <a:normAutofit fontScale="92500"/>
          </a:bodyPr>
          <a:lstStyle/>
          <a:p>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Ұлттық, дәстүр </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салттар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нәрінен сусындауына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тәлім </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тәрбие, тағылымдарын адамгершілік</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қасиеттердің өнегелі үлгісі ретінде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бойына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еркін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сіңіруіне мүмкіндік туғызу</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Еліміздің дамуына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барша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ұлт </a:t>
            </a:r>
            <a:r>
              <a:rPr lang="ru-RU" dirty="0" smtClean="0">
                <a:solidFill>
                  <a:schemeClr val="tx1"/>
                </a:solidFill>
                <a:latin typeface="Times New Roman" pitchFamily="18" charset="0"/>
                <a:cs typeface="Times New Roman" pitchFamily="18" charset="0"/>
              </a:rPr>
              <a:t>пен </a:t>
            </a:r>
            <a:r>
              <a:rPr lang="ru-RU" dirty="0" err="1" smtClean="0">
                <a:solidFill>
                  <a:schemeClr val="tx1"/>
                </a:solidFill>
                <a:latin typeface="Times New Roman" pitchFamily="18" charset="0"/>
                <a:cs typeface="Times New Roman" pitchFamily="18" charset="0"/>
              </a:rPr>
              <a:t>ұлыс өкілдерінің бірге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үлес қосуына ықпал ету</a:t>
            </a:r>
            <a:r>
              <a:rPr lang="ru-RU" dirty="0" smtClean="0">
                <a:solidFill>
                  <a:schemeClr val="tx1"/>
                </a:solidFill>
                <a:latin typeface="Times New Roman" pitchFamily="18" charset="0"/>
                <a:cs typeface="Times New Roman" pitchFamily="18" charset="0"/>
              </a:rPr>
              <a:t/>
            </a:r>
            <a:br>
              <a:rPr lang="ru-RU" dirty="0" smtClean="0">
                <a:solidFill>
                  <a:schemeClr val="tx1"/>
                </a:solidFill>
                <a:latin typeface="Times New Roman" pitchFamily="18" charset="0"/>
                <a:cs typeface="Times New Roman" pitchFamily="18" charset="0"/>
              </a:rPr>
            </a:br>
            <a:r>
              <a:rPr lang="ru-RU" dirty="0" smtClean="0">
                <a:solidFill>
                  <a:schemeClr val="tx1"/>
                </a:solidFill>
                <a:latin typeface="Times New Roman" pitchFamily="18" charset="0"/>
                <a:cs typeface="Times New Roman" pitchFamily="18" charset="0"/>
              </a:rPr>
              <a:t>• Ел </a:t>
            </a:r>
            <a:r>
              <a:rPr lang="ru-RU" dirty="0" err="1" smtClean="0">
                <a:solidFill>
                  <a:schemeClr val="tx1"/>
                </a:solidFill>
                <a:latin typeface="Times New Roman" pitchFamily="18" charset="0"/>
                <a:cs typeface="Times New Roman" pitchFamily="18" charset="0"/>
              </a:rPr>
              <a:t>бірлігін</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қамтамасыз етуде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демократиялық</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зайырлы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құқықтық және әлеуметтік мемлекетті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құрудың маңыздылығын ұғындыру</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286248" y="274638"/>
            <a:ext cx="4857752" cy="6154758"/>
          </a:xfrm>
        </p:spPr>
        <p:txBody>
          <a:bodyPr>
            <a:normAutofit/>
          </a:bodyPr>
          <a:lstStyle/>
          <a:p>
            <a:r>
              <a:rPr lang="ru-RU" sz="1400" dirty="0" err="1" smtClean="0">
                <a:latin typeface="Times New Roman" pitchFamily="18" charset="0"/>
                <a:cs typeface="Times New Roman" pitchFamily="18" charset="0"/>
              </a:rPr>
              <a:t>«Қазақстанның елдігі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асқан, ерлігі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тасқан, кемел</a:t>
            </a:r>
            <a:r>
              <a:rPr lang="ru-RU" sz="1400" dirty="0" smtClean="0">
                <a:latin typeface="Times New Roman" pitchFamily="18" charset="0"/>
                <a:cs typeface="Times New Roman" pitchFamily="18" charset="0"/>
              </a:rPr>
              <a:t> де </a:t>
            </a:r>
            <a:r>
              <a:rPr lang="ru-RU" sz="1400" dirty="0" err="1" smtClean="0">
                <a:latin typeface="Times New Roman" pitchFamily="18" charset="0"/>
                <a:cs typeface="Times New Roman" pitchFamily="18" charset="0"/>
              </a:rPr>
              <a:t>келісті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елге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айналуына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бізден</a:t>
            </a:r>
            <a:r>
              <a:rPr lang="ru-RU" sz="1400" dirty="0" smtClean="0">
                <a:latin typeface="Times New Roman" pitchFamily="18" charset="0"/>
                <a:cs typeface="Times New Roman" pitchFamily="18" charset="0"/>
              </a:rPr>
              <a:t> – </a:t>
            </a:r>
            <a:r>
              <a:rPr lang="ru-RU" sz="1400" dirty="0" err="1" smtClean="0">
                <a:latin typeface="Times New Roman" pitchFamily="18" charset="0"/>
                <a:cs typeface="Times New Roman" pitchFamily="18" charset="0"/>
              </a:rPr>
              <a:t>қазақтардан артық мүдделі кім</a:t>
            </a:r>
            <a:r>
              <a:rPr lang="ru-RU" sz="1400" dirty="0" smtClean="0">
                <a:latin typeface="Times New Roman" pitchFamily="18" charset="0"/>
                <a:cs typeface="Times New Roman" pitchFamily="18" charset="0"/>
              </a:rPr>
              <a:t> бар?! </a:t>
            </a:r>
            <a:r>
              <a:rPr lang="ru-RU" sz="1400" dirty="0" err="1" smtClean="0">
                <a:latin typeface="Times New Roman" pitchFamily="18" charset="0"/>
                <a:cs typeface="Times New Roman" pitchFamily="18" charset="0"/>
              </a:rPr>
              <a:t>Бірлігі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берекелі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тірлігі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мерекелі</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ынтымағы жарасқан елдің ғана ырысы</a:t>
            </a:r>
            <a:r>
              <a:rPr lang="ru-RU" sz="1400" dirty="0" smtClean="0">
                <a:latin typeface="Times New Roman" pitchFamily="18" charset="0"/>
                <a:cs typeface="Times New Roman" pitchFamily="18" charset="0"/>
              </a:rPr>
              <a:t> мен </a:t>
            </a:r>
            <a:r>
              <a:rPr lang="ru-RU" sz="1400" dirty="0" err="1" smtClean="0">
                <a:latin typeface="Times New Roman" pitchFamily="18" charset="0"/>
                <a:cs typeface="Times New Roman" pitchFamily="18" charset="0"/>
              </a:rPr>
              <a:t>табысы</a:t>
            </a:r>
            <a:r>
              <a:rPr lang="ru-RU" sz="1400" dirty="0" smtClean="0">
                <a:latin typeface="Times New Roman" pitchFamily="18" charset="0"/>
                <a:cs typeface="Times New Roman" pitchFamily="18" charset="0"/>
              </a:rPr>
              <a:t> мол </a:t>
            </a:r>
            <a:r>
              <a:rPr lang="ru-RU" sz="1400" dirty="0" err="1" smtClean="0">
                <a:latin typeface="Times New Roman" pitchFamily="18" charset="0"/>
                <a:cs typeface="Times New Roman" pitchFamily="18" charset="0"/>
              </a:rPr>
              <a:t>болмақ</a:t>
            </a:r>
            <a:r>
              <a:rPr lang="ru-RU" sz="1400" dirty="0" smtClean="0">
                <a:latin typeface="Times New Roman" pitchFamily="18" charset="0"/>
                <a:cs typeface="Times New Roman" pitchFamily="18" charset="0"/>
              </a:rPr>
              <a:t>»</a:t>
            </a:r>
            <a:br>
              <a:rPr lang="ru-RU" sz="1400" dirty="0" smtClean="0">
                <a:latin typeface="Times New Roman" pitchFamily="18" charset="0"/>
                <a:cs typeface="Times New Roman" pitchFamily="18" charset="0"/>
              </a:rPr>
            </a:b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err="1" smtClean="0">
                <a:latin typeface="Times New Roman" pitchFamily="18" charset="0"/>
                <a:cs typeface="Times New Roman" pitchFamily="18" charset="0"/>
              </a:rPr>
              <a:t>Нұрсұлтан Әбішұлы</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endParaRPr lang="ru-RU" sz="1400" dirty="0">
              <a:latin typeface="Times New Roman" pitchFamily="18" charset="0"/>
              <a:cs typeface="Times New Roman" pitchFamily="18" charset="0"/>
            </a:endParaRPr>
          </a:p>
        </p:txBody>
      </p:sp>
      <p:pic>
        <p:nvPicPr>
          <p:cNvPr id="7" name="Содержимое 6" descr="s1200.jpg"/>
          <p:cNvPicPr>
            <a:picLocks noGrp="1" noChangeAspect="1"/>
          </p:cNvPicPr>
          <p:nvPr>
            <p:ph idx="1"/>
          </p:nvPr>
        </p:nvPicPr>
        <p:blipFill>
          <a:blip r:embed="rId2"/>
          <a:stretch>
            <a:fillRect/>
          </a:stretch>
        </p:blipFill>
        <p:spPr>
          <a:xfrm>
            <a:off x="285720" y="1571612"/>
            <a:ext cx="3900488" cy="338059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30856429_1577573572354060_2204116502649503744_n.jpg"/>
          <p:cNvPicPr>
            <a:picLocks noGrp="1" noChangeAspect="1"/>
          </p:cNvPicPr>
          <p:nvPr>
            <p:ph idx="4294967295"/>
          </p:nvPr>
        </p:nvPicPr>
        <p:blipFill>
          <a:blip r:embed="rId2"/>
          <a:stretch>
            <a:fillRect/>
          </a:stretch>
        </p:blipFill>
        <p:spPr>
          <a:xfrm>
            <a:off x="214282" y="285728"/>
            <a:ext cx="8643998" cy="5857916"/>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img9.jpg"/>
          <p:cNvPicPr>
            <a:picLocks noGrp="1" noChangeAspect="1"/>
          </p:cNvPicPr>
          <p:nvPr>
            <p:ph idx="4294967295"/>
          </p:nvPr>
        </p:nvPicPr>
        <p:blipFill>
          <a:blip r:embed="rId2"/>
          <a:stretch>
            <a:fillRect/>
          </a:stretch>
        </p:blipFill>
        <p:spPr>
          <a:xfrm>
            <a:off x="857224" y="214290"/>
            <a:ext cx="7985125" cy="598805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638"/>
            <a:ext cx="8929718" cy="6583362"/>
          </a:xfrm>
        </p:spPr>
        <p:txBody>
          <a:bodyPr>
            <a:noAutofit/>
          </a:bodyPr>
          <a:lstStyle/>
          <a:p>
            <a:pPr algn="just"/>
            <a:r>
              <a:rPr lang="kk-KZ" sz="1600" dirty="0" smtClean="0">
                <a:latin typeface="Times New Roman" pitchFamily="18" charset="0"/>
                <a:cs typeface="Times New Roman" pitchFamily="18" charset="0"/>
              </a:rPr>
              <a:t>	«Бірлігі жоқ ел тозады, бірлігі күшті ел озады» дейді қазақ мақалы.қазақстан – көп ұлтты мемлекет. Біздің елімізде 130-ден астам ұлттар тұрады: ұйғыр, қырғыз, түрікмен, шешен, беларус, украин, чуваш, азербайжан, өзбек, тәжік т. б. Біз олармен татумыз, доспыз және бір-бірімізбен қоян-қолтық араласып, өмір сүрудеміз.</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kk-KZ" sz="1600" dirty="0" smtClean="0">
                <a:latin typeface="Times New Roman" pitchFamily="18" charset="0"/>
                <a:cs typeface="Times New Roman" pitchFamily="18" charset="0"/>
              </a:rPr>
              <a:t>Еліміздегі қауіпсіздік, тыныштық, татулық, бірлік - халқымыздың әл-ауқаты жақсаруының, ел экономикасының өрге басуының аса маңызды факторының бірі болып табылатынын түсінуге тиіспіз. Осыған орай ҚР-ның Президенті 1995 жылы Қазақстан халқы Ассамблеясын құрды. Ассамблеяның құрамына 33 ұлттың өкілдері саналатын 320 адам енді. Ассамблеяның бастауымен Қазақстанда 621-ге жуық этно-мәдени ұйымдар, оның ішінде «Қазақ тілі», «Русская община» мәдени орталығы «Стоки» мәдени ағарту қоғамы республикалық театр мәдени орталығы Қазақстан немістерінің кеңесі, өзбек, қырғыз, украин, грек, поляк, чех, венгр, күрт, ұқытай мәдени орталықтары жұмыс істеуде. </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kk-KZ" sz="1600" dirty="0" smtClean="0">
                <a:latin typeface="Times New Roman" pitchFamily="18" charset="0"/>
                <a:cs typeface="Times New Roman" pitchFamily="18" charset="0"/>
              </a:rPr>
              <a:t>Қазақ және орыс тілді БАҚ қоспағанда 11 тілде газет- журналдар шығарылып, 8 тілде радио бағдарламалар мен 7 тілде телебағдарламаларжұмыс істейді. Бүгінгі таңда елімізде сабақтар түгелдей өзбек, тәжік, ұйғыр және украин тілдерінде жүргізілетін 88 мектеп бар. 108 мектепте 22 этностық ұлттық тілдері таңдау пәні ретінде оқытылады. Сонымен қатар, 195 арнайы мамандандырылған лингвистикалық орталықтарда 30 этностық тілін оқып-үйренуге жағдай жасалған. </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kk-KZ" sz="1600" dirty="0" smtClean="0">
                <a:latin typeface="Times New Roman" pitchFamily="18" charset="0"/>
                <a:cs typeface="Times New Roman" pitchFamily="18" charset="0"/>
              </a:rPr>
              <a:t>Қазақ, орыс театрларын қоспағанда отанымызда : неміс, өзбек, ұйғыр театрлары жұмыс істейді. Осының бәрі</a:t>
            </a:r>
            <a:r>
              <a:rPr lang="kk-KZ" sz="2800" dirty="0" smtClean="0">
                <a:latin typeface="Times New Roman" pitchFamily="18" charset="0"/>
                <a:cs typeface="Times New Roman" pitchFamily="18" charset="0"/>
              </a:rPr>
              <a:t> </a:t>
            </a:r>
            <a:r>
              <a:rPr lang="kk-KZ" sz="1600" dirty="0" smtClean="0">
                <a:latin typeface="Times New Roman" pitchFamily="18" charset="0"/>
                <a:cs typeface="Times New Roman" pitchFamily="18" charset="0"/>
              </a:rPr>
              <a:t>ынтымақ пен бірліктің белгісі емес пе? </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kk-KZ" sz="1600" dirty="0" smtClean="0">
                <a:latin typeface="Times New Roman" pitchFamily="18" charset="0"/>
                <a:cs typeface="Times New Roman" pitchFamily="18" charset="0"/>
              </a:rPr>
              <a:t>Ел Президенті Нұрсұлтан Әбішұлы Назарбаев 2009 жылы 26 қазанда болып өткен Қазақстан халқы Ассамблеясы 15 сессиясында сөйлеген сөзінде: «Ассамблея – еліміздегі бірлік пен келісімнің киелі бесігі, татулық пен тұрақтылықтың құтты шаңырағы. Ол еліміздегі этносаралық қарым-қатынасты дамытудың іргелі, интитутына, татулықпен пен сыйластықтың берекелі бекетіне айналды» -деп атап көрсетті.</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kk-KZ" sz="1600" dirty="0" smtClean="0"/>
              <a:t/>
            </a:r>
            <a:br>
              <a:rPr lang="kk-KZ" sz="1600" dirty="0" smtClean="0"/>
            </a:br>
            <a:endParaRPr lang="ru-RU"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9"/>
            <a:ext cx="7772400" cy="642941"/>
          </a:xfrm>
        </p:spPr>
        <p:txBody>
          <a:bodyPr>
            <a:normAutofit fontScale="90000"/>
          </a:bodyPr>
          <a:lstStyle/>
          <a:p>
            <a:r>
              <a:rPr lang="kk-KZ" dirty="0" smtClean="0">
                <a:solidFill>
                  <a:srgbClr val="C00000"/>
                </a:solidFill>
                <a:latin typeface="Times New Roman" pitchFamily="18" charset="0"/>
                <a:cs typeface="Times New Roman" pitchFamily="18" charset="0"/>
              </a:rPr>
              <a:t>Қортынды</a:t>
            </a:r>
            <a:endParaRPr lang="ru-RU" dirty="0">
              <a:solidFill>
                <a:srgbClr val="C00000"/>
              </a:solidFill>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785786" y="1214422"/>
            <a:ext cx="7572428" cy="4424378"/>
          </a:xfrm>
        </p:spPr>
        <p:txBody>
          <a:bodyPr>
            <a:normAutofit fontScale="85000" lnSpcReduction="10000"/>
          </a:bodyPr>
          <a:lstStyle/>
          <a:p>
            <a:r>
              <a:rPr lang="ru-RU" dirty="0" err="1" smtClean="0">
                <a:solidFill>
                  <a:schemeClr val="tx1"/>
                </a:solidFill>
                <a:latin typeface="Times New Roman" pitchFamily="18" charset="0"/>
                <a:cs typeface="Times New Roman" pitchFamily="18" charset="0"/>
              </a:rPr>
              <a:t>Қазақстан Республикасында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қазіргі таңда </a:t>
            </a:r>
            <a:r>
              <a:rPr lang="ru-RU" dirty="0" smtClean="0">
                <a:solidFill>
                  <a:schemeClr val="tx1"/>
                </a:solidFill>
                <a:latin typeface="Times New Roman" pitchFamily="18" charset="0"/>
                <a:cs typeface="Times New Roman" pitchFamily="18" charset="0"/>
              </a:rPr>
              <a:t>130 - дан </a:t>
            </a:r>
            <a:r>
              <a:rPr lang="ru-RU" dirty="0" err="1" smtClean="0">
                <a:solidFill>
                  <a:schemeClr val="tx1"/>
                </a:solidFill>
                <a:latin typeface="Times New Roman" pitchFamily="18" charset="0"/>
                <a:cs typeface="Times New Roman" pitchFamily="18" charset="0"/>
              </a:rPr>
              <a:t>астам</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ұлттар </a:t>
            </a:r>
            <a:r>
              <a:rPr lang="ru-RU" dirty="0" smtClean="0">
                <a:solidFill>
                  <a:schemeClr val="tx1"/>
                </a:solidFill>
                <a:latin typeface="Times New Roman" pitchFamily="18" charset="0"/>
                <a:cs typeface="Times New Roman" pitchFamily="18" charset="0"/>
              </a:rPr>
              <a:t>мен </a:t>
            </a:r>
            <a:r>
              <a:rPr lang="ru-RU" dirty="0" err="1" smtClean="0">
                <a:solidFill>
                  <a:schemeClr val="tx1"/>
                </a:solidFill>
                <a:latin typeface="Times New Roman" pitchFamily="18" charset="0"/>
                <a:cs typeface="Times New Roman" pitchFamily="18" charset="0"/>
              </a:rPr>
              <a:t>ұлыстар мекендейді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Тарих</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көшінің белгілі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бір</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кезеңінде тағдыр тауқыметін арқалап, солақай саясаттың құрбанына айналып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елімізге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келіп</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қоныстанған ұлттар </a:t>
            </a:r>
            <a:r>
              <a:rPr lang="ru-RU" dirty="0" smtClean="0">
                <a:solidFill>
                  <a:schemeClr val="tx1"/>
                </a:solidFill>
                <a:latin typeface="Times New Roman" pitchFamily="18" charset="0"/>
                <a:cs typeface="Times New Roman" pitchFamily="18" charset="0"/>
              </a:rPr>
              <a:t>мен </a:t>
            </a:r>
            <a:r>
              <a:rPr lang="ru-RU" dirty="0" err="1" smtClean="0">
                <a:solidFill>
                  <a:schemeClr val="tx1"/>
                </a:solidFill>
                <a:latin typeface="Times New Roman" pitchFamily="18" charset="0"/>
                <a:cs typeface="Times New Roman" pitchFamily="18" charset="0"/>
              </a:rPr>
              <a:t>ұлыстар үшін қазақ жері</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киелі</a:t>
            </a:r>
            <a:r>
              <a:rPr lang="ru-RU" dirty="0" smtClean="0">
                <a:solidFill>
                  <a:schemeClr val="tx1"/>
                </a:solidFill>
                <a:latin typeface="Times New Roman" pitchFamily="18" charset="0"/>
                <a:cs typeface="Times New Roman" pitchFamily="18" charset="0"/>
              </a:rPr>
              <a:t> алтын </a:t>
            </a:r>
            <a:r>
              <a:rPr lang="ru-RU" dirty="0" err="1" smtClean="0">
                <a:solidFill>
                  <a:schemeClr val="tx1"/>
                </a:solidFill>
                <a:latin typeface="Times New Roman" pitchFamily="18" charset="0"/>
                <a:cs typeface="Times New Roman" pitchFamily="18" charset="0"/>
              </a:rPr>
              <a:t>бесікке</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айналды</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Ұлтаралық татулық арқасында бүгінде </a:t>
            </a:r>
            <a:r>
              <a:rPr lang="ru-RU" dirty="0" smtClean="0">
                <a:solidFill>
                  <a:schemeClr val="tx1"/>
                </a:solidFill>
                <a:latin typeface="Times New Roman" pitchFamily="18" charset="0"/>
                <a:cs typeface="Times New Roman" pitchFamily="18" charset="0"/>
              </a:rPr>
              <a:t>ел </a:t>
            </a:r>
            <a:r>
              <a:rPr lang="ru-RU" dirty="0" err="1" smtClean="0">
                <a:solidFill>
                  <a:schemeClr val="tx1"/>
                </a:solidFill>
                <a:latin typeface="Times New Roman" pitchFamily="18" charset="0"/>
                <a:cs typeface="Times New Roman" pitchFamily="18" charset="0"/>
              </a:rPr>
              <a:t>тыныш</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жұрт аман</a:t>
            </a:r>
            <a:r>
              <a:rPr lang="ru-RU" dirty="0" smtClean="0">
                <a:solidFill>
                  <a:schemeClr val="tx1"/>
                </a:solidFill>
                <a:latin typeface="Times New Roman" pitchFamily="18" charset="0"/>
                <a:cs typeface="Times New Roman" pitchFamily="18" charset="0"/>
              </a:rPr>
              <a:t>. Осы </a:t>
            </a:r>
            <a:r>
              <a:rPr lang="ru-RU" dirty="0" err="1" smtClean="0">
                <a:solidFill>
                  <a:schemeClr val="tx1"/>
                </a:solidFill>
                <a:latin typeface="Times New Roman" pitchFamily="18" charset="0"/>
                <a:cs typeface="Times New Roman" pitchFamily="18" charset="0"/>
              </a:rPr>
              <a:t>берекеміз</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бұзылмағай</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Қазақстанда тұратын барша</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ұлт арасындағы айнымас</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достыққа сызат</a:t>
            </a: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түспесе екен</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285720" y="274638"/>
            <a:ext cx="8401080" cy="6083320"/>
          </a:xfrm>
        </p:spPr>
        <p:txBody>
          <a:bodyPr>
            <a:normAutofit/>
          </a:bodyPr>
          <a:lstStyle/>
          <a:p>
            <a:r>
              <a:rPr lang="ru-RU" sz="3200" b="1" dirty="0" smtClean="0">
                <a:solidFill>
                  <a:srgbClr val="C00000"/>
                </a:solidFill>
                <a:latin typeface="Times New Roman" pitchFamily="18" charset="0"/>
                <a:cs typeface="Times New Roman" pitchFamily="18" charset="0"/>
              </a:rPr>
              <a:t>1-тапсырма. </a:t>
            </a:r>
            <a:r>
              <a:rPr lang="ru-RU" sz="3200" b="1" dirty="0" err="1" smtClean="0">
                <a:solidFill>
                  <a:srgbClr val="C00000"/>
                </a:solidFill>
                <a:latin typeface="Times New Roman" pitchFamily="18" charset="0"/>
                <a:cs typeface="Times New Roman" pitchFamily="18" charset="0"/>
              </a:rPr>
              <a:t>Оқылым тапсырмасы</a:t>
            </a:r>
            <a:r>
              <a:rPr lang="ru-RU" sz="3200" dirty="0" smtClean="0">
                <a:solidFill>
                  <a:srgbClr val="C00000"/>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Хроника.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Үлгі: </a:t>
            </a:r>
            <a:br>
              <a:rPr lang="ru-RU" sz="3200" dirty="0" err="1"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Қазақстанда </a:t>
            </a:r>
            <a:r>
              <a:rPr lang="ru-RU" sz="3200" dirty="0" smtClean="0">
                <a:latin typeface="Times New Roman" pitchFamily="18" charset="0"/>
                <a:cs typeface="Times New Roman" pitchFamily="18" charset="0"/>
              </a:rPr>
              <a:t>130-дан </a:t>
            </a:r>
            <a:r>
              <a:rPr lang="ru-RU" sz="3200" dirty="0" err="1" smtClean="0">
                <a:latin typeface="Times New Roman" pitchFamily="18" charset="0"/>
                <a:cs typeface="Times New Roman" pitchFamily="18" charset="0"/>
              </a:rPr>
              <a:t>астам</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ұлт өкілдері өмір сүреді</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b="1" dirty="0" smtClean="0">
                <a:latin typeface="Times New Roman" pitchFamily="18" charset="0"/>
                <a:cs typeface="Times New Roman" pitchFamily="18" charset="0"/>
              </a:rPr>
              <a:t>Дескриптор:</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1.Нақты мәліметтер береді</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2.Сандық көрсеткіштерді қолданады; </a:t>
            </a:r>
            <a:br>
              <a:rPr lang="ru-RU" sz="3200" dirty="0" err="1" smtClean="0">
                <a:latin typeface="Times New Roman" pitchFamily="18" charset="0"/>
                <a:cs typeface="Times New Roman" pitchFamily="18" charset="0"/>
              </a:rPr>
            </a:br>
            <a:r>
              <a:rPr lang="ru-RU" sz="3200" dirty="0" smtClean="0">
                <a:latin typeface="Times New Roman" pitchFamily="18" charset="0"/>
                <a:cs typeface="Times New Roman" pitchFamily="18" charset="0"/>
              </a:rPr>
              <a:t>3.Кім? </a:t>
            </a:r>
            <a:r>
              <a:rPr lang="ru-RU" sz="3200" dirty="0" err="1" smtClean="0">
                <a:latin typeface="Times New Roman" pitchFamily="18" charset="0"/>
                <a:cs typeface="Times New Roman" pitchFamily="18" charset="0"/>
              </a:rPr>
              <a:t>Қайда?</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Қашан?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деген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сұрақтарға жауап</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береді</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357166"/>
            <a:ext cx="8358246" cy="6143668"/>
          </a:xfrm>
        </p:spPr>
        <p:txBody>
          <a:bodyPr>
            <a:normAutofit/>
          </a:bodyPr>
          <a:lstStyle/>
          <a:p>
            <a:r>
              <a:rPr lang="ru-RU" sz="3200" b="1" dirty="0" smtClean="0">
                <a:solidFill>
                  <a:srgbClr val="C00000"/>
                </a:solidFill>
                <a:latin typeface="Times New Roman" pitchFamily="18" charset="0"/>
                <a:cs typeface="Times New Roman" pitchFamily="18" charset="0"/>
              </a:rPr>
              <a:t>2-тапсырма. </a:t>
            </a:r>
            <a:r>
              <a:rPr lang="ru-RU" sz="3200" b="1" dirty="0" err="1" smtClean="0">
                <a:solidFill>
                  <a:srgbClr val="C00000"/>
                </a:solidFill>
                <a:latin typeface="Times New Roman" pitchFamily="18" charset="0"/>
                <a:cs typeface="Times New Roman" pitchFamily="18" charset="0"/>
              </a:rPr>
              <a:t>Жазылым</a:t>
            </a:r>
            <a:r>
              <a:rPr lang="ru-RU" sz="3200" b="1" dirty="0" smtClean="0">
                <a:solidFill>
                  <a:srgbClr val="C00000"/>
                </a:solidFill>
                <a:latin typeface="Times New Roman" pitchFamily="18" charset="0"/>
                <a:cs typeface="Times New Roman" pitchFamily="18" charset="0"/>
              </a:rPr>
              <a:t> </a:t>
            </a:r>
            <a:r>
              <a:rPr lang="ru-RU" sz="3200" b="1" dirty="0" err="1" smtClean="0">
                <a:solidFill>
                  <a:srgbClr val="C00000"/>
                </a:solidFill>
                <a:latin typeface="Times New Roman" pitchFamily="18" charset="0"/>
                <a:cs typeface="Times New Roman" pitchFamily="18" charset="0"/>
              </a:rPr>
              <a:t>тапсырмасы</a:t>
            </a:r>
            <a:r>
              <a:rPr lang="ru-RU" sz="3200" dirty="0" smtClean="0">
                <a:solidFill>
                  <a:srgbClr val="C00000"/>
                </a:solidFill>
                <a:latin typeface="Times New Roman" pitchFamily="18" charset="0"/>
                <a:cs typeface="Times New Roman" pitchFamily="18" charset="0"/>
              </a:rPr>
              <a:t> </a:t>
            </a:r>
            <a:r>
              <a:rPr lang="ru-RU" sz="3200" dirty="0" smtClean="0">
                <a:latin typeface="Times New Roman" pitchFamily="18" charset="0"/>
                <a:cs typeface="Times New Roman" pitchFamily="18" charset="0"/>
              </a:rPr>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Берілген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тақырыптарға сай</a:t>
            </a:r>
            <a:r>
              <a:rPr lang="ru-RU" sz="3200" dirty="0" smtClean="0">
                <a:latin typeface="Times New Roman" pitchFamily="18" charset="0"/>
                <a:cs typeface="Times New Roman" pitchFamily="18" charset="0"/>
              </a:rPr>
              <a:t> очерк </a:t>
            </a:r>
            <a:r>
              <a:rPr lang="ru-RU" sz="3200" dirty="0" err="1" smtClean="0">
                <a:latin typeface="Times New Roman" pitchFamily="18" charset="0"/>
                <a:cs typeface="Times New Roman" pitchFamily="18" charset="0"/>
              </a:rPr>
              <a:t>жазады</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smtClean="0">
                <a:latin typeface="Times New Roman" pitchFamily="18" charset="0"/>
                <a:cs typeface="Times New Roman" pitchFamily="18" charset="0"/>
              </a:rPr>
              <a:t>Очерк - </a:t>
            </a:r>
            <a:r>
              <a:rPr lang="ru-RU" sz="3200" dirty="0" err="1" smtClean="0">
                <a:latin typeface="Times New Roman" pitchFamily="18" charset="0"/>
                <a:cs typeface="Times New Roman" pitchFamily="18" charset="0"/>
              </a:rPr>
              <a:t>деген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шынайы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адамдар</a:t>
            </a:r>
            <a:r>
              <a:rPr lang="ru-RU" sz="3200" dirty="0" smtClean="0">
                <a:latin typeface="Times New Roman" pitchFamily="18" charset="0"/>
                <a:cs typeface="Times New Roman" pitchFamily="18" charset="0"/>
              </a:rPr>
              <a:t> мен </a:t>
            </a:r>
            <a:r>
              <a:rPr lang="ru-RU" sz="3200" dirty="0" err="1" smtClean="0">
                <a:latin typeface="Times New Roman" pitchFamily="18" charset="0"/>
                <a:cs typeface="Times New Roman" pitchFamily="18" charset="0"/>
              </a:rPr>
              <a:t>шынайы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өмір суреттелетін</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көркем әдеби әрі деректі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шығарма</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b="1" dirty="0" smtClean="0">
                <a:latin typeface="Times New Roman" pitchFamily="18" charset="0"/>
                <a:cs typeface="Times New Roman" pitchFamily="18" charset="0"/>
              </a:rPr>
              <a:t>Дескриптор:</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1.Тақырыпқа сай</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ойды</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ашады</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2.Көркемдегіш құралдарды тиімді</a:t>
            </a:r>
            <a:r>
              <a:rPr lang="ru-RU" sz="3200" dirty="0" smtClean="0">
                <a:latin typeface="Times New Roman" pitchFamily="18" charset="0"/>
                <a:cs typeface="Times New Roman" pitchFamily="18" charset="0"/>
              </a:rPr>
              <a:t> </a:t>
            </a:r>
            <a:r>
              <a:rPr lang="ru-RU" sz="3200" dirty="0" err="1" smtClean="0">
                <a:latin typeface="Times New Roman" pitchFamily="18" charset="0"/>
                <a:cs typeface="Times New Roman" pitchFamily="18" charset="0"/>
              </a:rPr>
              <a:t>пайдаланады</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r>
              <a:rPr lang="ru-RU" sz="3200" dirty="0" err="1" smtClean="0">
                <a:latin typeface="Times New Roman" pitchFamily="18" charset="0"/>
                <a:cs typeface="Times New Roman" pitchFamily="18" charset="0"/>
              </a:rPr>
              <a:t>3.Өмірмен байланыстырады</a:t>
            </a:r>
            <a:r>
              <a:rPr lang="ru-RU" sz="3200" dirty="0" smtClean="0">
                <a:latin typeface="Times New Roman" pitchFamily="18" charset="0"/>
                <a:cs typeface="Times New Roman" pitchFamily="18" charset="0"/>
              </a:rPr>
              <a:t>. </a:t>
            </a:r>
            <a:br>
              <a:rPr lang="ru-RU" sz="3200" dirty="0" smtClean="0">
                <a:latin typeface="Times New Roman" pitchFamily="18" charset="0"/>
                <a:cs typeface="Times New Roman" pitchFamily="18" charset="0"/>
              </a:rPr>
            </a:br>
            <a:endParaRPr lang="ru-RU" sz="32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3957</TotalTime>
  <Words>154</Words>
  <Application>Microsoft Office PowerPoint</Application>
  <PresentationFormat>Экран (4:3)</PresentationFormat>
  <Paragraphs>15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№9 орта мектебі</vt:lpstr>
      <vt:lpstr>Сабақтың   мақсаты:</vt:lpstr>
      <vt:lpstr>«Қазақстанның елдігі асқан, ерлігі тасқан, кемел де келісті елге айналуына бізден – қазақтардан артық мүдделі кім бар?! Бірлігі берекелі, тірлігі мерекелі, ынтымағы жарасқан елдің ғана ырысы мен табысы мол болмақ»  Нұрсұлтан Әбішұлы </vt:lpstr>
      <vt:lpstr>Слайд 4</vt:lpstr>
      <vt:lpstr>Слайд 5</vt:lpstr>
      <vt:lpstr> «Бірлігі жоқ ел тозады, бірлігі күшті ел озады» дейді қазақ мақалы.қазақстан – көп ұлтты мемлекет. Біздің елімізде 130-ден астам ұлттар тұрады: ұйғыр, қырғыз, түрікмен, шешен, беларус, украин, чуваш, азербайжан, өзбек, тәжік т. б. Біз олармен татумыз, доспыз және бір-бірімізбен қоян-қолтық араласып, өмір сүрудеміз. Еліміздегі қауіпсіздік, тыныштық, татулық, бірлік - халқымыздың әл-ауқаты жақсаруының, ел экономикасының өрге басуының аса маңызды факторының бірі болып табылатынын түсінуге тиіспіз. Осыған орай ҚР-ның Президенті 1995 жылы Қазақстан халқы Ассамблеясын құрды. Ассамблеяның құрамына 33 ұлттың өкілдері саналатын 320 адам енді. Ассамблеяның бастауымен Қазақстанда 621-ге жуық этно-мәдени ұйымдар, оның ішінде «Қазақ тілі», «Русская община» мәдени орталығы «Стоки» мәдени ағарту қоғамы республикалық театр мәдени орталығы Қазақстан немістерінің кеңесі, өзбек, қырғыз, украин, грек, поляк, чех, венгр, күрт, ұқытай мәдени орталықтары жұмыс істеуде.  Қазақ және орыс тілді БАҚ қоспағанда 11 тілде газет- журналдар шығарылып, 8 тілде радио бағдарламалар мен 7 тілде телебағдарламаларжұмыс істейді. Бүгінгі таңда елімізде сабақтар түгелдей өзбек, тәжік, ұйғыр және украин тілдерінде жүргізілетін 88 мектеп бар. 108 мектепте 22 этностық ұлттық тілдері таңдау пәні ретінде оқытылады. Сонымен қатар, 195 арнайы мамандандырылған лингвистикалық орталықтарда 30 этностық тілін оқып-үйренуге жағдай жасалған.  Қазақ, орыс театрларын қоспағанда отанымызда : неміс, өзбек, ұйғыр театрлары жұмыс істейді. Осының бәрі ынтымақ пен бірліктің белгісі емес пе?  Ел Президенті Нұрсұлтан Әбішұлы Назарбаев 2009 жылы 26 қазанда болып өткен Қазақстан халқы Ассамблеясы 15 сессиясында сөйлеген сөзінде: «Ассамблея – еліміздегі бірлік пен келісімнің киелі бесігі, татулық пен тұрақтылықтың құтты шаңырағы. Ол еліміздегі этносаралық қарым-қатынасты дамытудың іргелі, интитутына, татулықпен пен сыйластықтың берекелі бекетіне айналды» -деп атап көрсетті.  </vt:lpstr>
      <vt:lpstr>Қортынды</vt:lpstr>
      <vt:lpstr>1-тапсырма. Оқылым тапсырмасы  Хроника.  Үлгі:  Қазақстанда 130-дан астам ұлт өкілдері өмір сүреді.   Дескриптор:  1.Нақты мәліметтер береді;  2.Сандық көрсеткіштерді қолданады;  3.Кім? Қайда? Қашан? деген сұрақтарға жауап береді.  </vt:lpstr>
      <vt:lpstr>2-тапсырма. Жазылым тапсырмасы  Берілген тақырыптарға сай очерк жазады.  Очерк - деген шынайы адамдар мен шынайы өмір суреттелетін көркем әдеби әрі деректі шығарма.  Дескриптор:  1.Тақырыпқа сай ойды ашады;  2.Көркемдегіш құралдарды тиімді пайдаланады;  3.Өмірмен байланыстырады.  </vt:lpstr>
      <vt:lpstr>Слайд 10</vt:lpstr>
      <vt:lpstr>Слайд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Пользователь</dc:creator>
  <cp:lastModifiedBy>Пользователь</cp:lastModifiedBy>
  <cp:revision>11</cp:revision>
  <dcterms:created xsi:type="dcterms:W3CDTF">2020-04-28T04:53:40Z</dcterms:created>
  <dcterms:modified xsi:type="dcterms:W3CDTF">2020-04-30T22:50:54Z</dcterms:modified>
</cp:coreProperties>
</file>