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hPercent val="63"/>
      <c:rotY val="20"/>
      <c:depthPercent val="100"/>
      <c:rAngAx val="1"/>
    </c:view3D>
    <c:floor>
      <c:thickness val="0"/>
    </c:floor>
    <c:sideWall>
      <c:thickness val="0"/>
    </c:sideWall>
    <c:backWall>
      <c:thickness val="0"/>
    </c:backWall>
    <c:plotArea>
      <c:layout>
        <c:manualLayout>
          <c:layoutTarget val="inner"/>
          <c:xMode val="edge"/>
          <c:yMode val="edge"/>
          <c:x val="5.3658536585365853E-2"/>
          <c:y val="1.8656716417910463E-2"/>
          <c:w val="0.94634146341463465"/>
          <c:h val="0.82089552238806462"/>
        </c:manualLayout>
      </c:layout>
      <c:bar3DChart>
        <c:barDir val="col"/>
        <c:grouping val="clustered"/>
        <c:varyColors val="0"/>
        <c:ser>
          <c:idx val="0"/>
          <c:order val="0"/>
          <c:tx>
            <c:strRef>
              <c:f>Sheet1!$A$2</c:f>
              <c:strCache>
                <c:ptCount val="1"/>
                <c:pt idx="0">
                  <c:v>ЭТ</c:v>
                </c:pt>
              </c:strCache>
            </c:strRef>
          </c:tx>
          <c:invertIfNegative val="0"/>
          <c:dLbls>
            <c:dLbl>
              <c:idx val="0"/>
              <c:layout/>
              <c:tx>
                <c:rich>
                  <a:bodyPr/>
                  <a:lstStyle/>
                  <a:p>
                    <a:pPr>
                      <a:defRPr/>
                    </a:pPr>
                    <a:r>
                      <a:rPr lang="kk-KZ"/>
                      <a:t>34,</a:t>
                    </a:r>
                    <a:r>
                      <a:rPr lang="en-US"/>
                      <a:t>4</a:t>
                    </a:r>
                  </a:p>
                </c:rich>
              </c:tx>
              <c:spPr/>
              <c:showLegendKey val="0"/>
              <c:showVal val="0"/>
              <c:showCatName val="0"/>
              <c:showSerName val="0"/>
              <c:showPercent val="0"/>
              <c:showBubbleSize val="0"/>
            </c:dLbl>
            <c:dLbl>
              <c:idx val="1"/>
              <c:layout/>
              <c:tx>
                <c:rich>
                  <a:bodyPr/>
                  <a:lstStyle/>
                  <a:p>
                    <a:pPr>
                      <a:defRPr/>
                    </a:pPr>
                    <a:r>
                      <a:rPr lang="en-US"/>
                      <a:t>3</a:t>
                    </a:r>
                    <a:r>
                      <a:rPr lang="kk-KZ"/>
                      <a:t>6</a:t>
                    </a:r>
                    <a:r>
                      <a:rPr lang="en-US"/>
                      <a:t>,3</a:t>
                    </a:r>
                  </a:p>
                </c:rich>
              </c:tx>
              <c:spPr/>
              <c:showLegendKey val="0"/>
              <c:showVal val="0"/>
              <c:showCatName val="0"/>
              <c:showSerName val="0"/>
              <c:showPercent val="0"/>
              <c:showBubbleSize val="0"/>
            </c:dLbl>
            <c:dLbl>
              <c:idx val="2"/>
              <c:layout/>
              <c:tx>
                <c:rich>
                  <a:bodyPr/>
                  <a:lstStyle/>
                  <a:p>
                    <a:pPr>
                      <a:defRPr/>
                    </a:pPr>
                    <a:r>
                      <a:rPr lang="en-US"/>
                      <a:t>2</a:t>
                    </a:r>
                    <a:r>
                      <a:rPr lang="kk-KZ"/>
                      <a:t>0</a:t>
                    </a:r>
                    <a:r>
                      <a:rPr lang="en-US"/>
                      <a:t>,3</a:t>
                    </a:r>
                  </a:p>
                </c:rich>
              </c:tx>
              <c:spPr/>
              <c:showLegendKey val="0"/>
              <c:showVal val="0"/>
              <c:showCatName val="0"/>
              <c:showSerName val="0"/>
              <c:showPercent val="0"/>
              <c:showBubbleSize val="0"/>
            </c:dLbl>
            <c:showLegendKey val="0"/>
            <c:showVal val="1"/>
            <c:showCatName val="0"/>
            <c:showSerName val="0"/>
            <c:showPercent val="0"/>
            <c:showBubbleSize val="0"/>
            <c:showLeaderLines val="0"/>
          </c:dLbls>
          <c:cat>
            <c:strRef>
              <c:f>Sheet1!$B$1:$D$1</c:f>
              <c:strCache>
                <c:ptCount val="3"/>
                <c:pt idx="0">
                  <c:v>жоғары</c:v>
                </c:pt>
                <c:pt idx="1">
                  <c:v>орта</c:v>
                </c:pt>
                <c:pt idx="2">
                  <c:v>төмен</c:v>
                </c:pt>
              </c:strCache>
            </c:strRef>
          </c:cat>
          <c:val>
            <c:numRef>
              <c:f>Sheet1!$B$2:$D$2</c:f>
              <c:numCache>
                <c:formatCode>General</c:formatCode>
                <c:ptCount val="3"/>
                <c:pt idx="0">
                  <c:v>38.4</c:v>
                </c:pt>
                <c:pt idx="1">
                  <c:v>38.300000000000004</c:v>
                </c:pt>
                <c:pt idx="2">
                  <c:v>22.3</c:v>
                </c:pt>
              </c:numCache>
            </c:numRef>
          </c:val>
        </c:ser>
        <c:ser>
          <c:idx val="1"/>
          <c:order val="1"/>
          <c:tx>
            <c:strRef>
              <c:f>Sheet1!$A$3</c:f>
              <c:strCache>
                <c:ptCount val="1"/>
                <c:pt idx="0">
                  <c:v>БТ</c:v>
                </c:pt>
              </c:strCache>
            </c:strRef>
          </c:tx>
          <c:invertIfNegative val="0"/>
          <c:dLbls>
            <c:dLbl>
              <c:idx val="0"/>
              <c:layout/>
              <c:tx>
                <c:rich>
                  <a:bodyPr/>
                  <a:lstStyle/>
                  <a:p>
                    <a:pPr>
                      <a:defRPr/>
                    </a:pPr>
                    <a:r>
                      <a:rPr lang="en-US"/>
                      <a:t>1</a:t>
                    </a:r>
                    <a:r>
                      <a:rPr lang="kk-KZ"/>
                      <a:t>9</a:t>
                    </a:r>
                    <a:r>
                      <a:rPr lang="en-US"/>
                      <a:t>,1</a:t>
                    </a:r>
                  </a:p>
                </c:rich>
              </c:tx>
              <c:spPr/>
              <c:showLegendKey val="0"/>
              <c:showVal val="0"/>
              <c:showCatName val="0"/>
              <c:showSerName val="0"/>
              <c:showPercent val="0"/>
              <c:showBubbleSize val="0"/>
            </c:dLbl>
            <c:dLbl>
              <c:idx val="1"/>
              <c:layout/>
              <c:tx>
                <c:rich>
                  <a:bodyPr/>
                  <a:lstStyle/>
                  <a:p>
                    <a:pPr>
                      <a:defRPr/>
                    </a:pPr>
                    <a:r>
                      <a:rPr lang="en-US"/>
                      <a:t>3</a:t>
                    </a:r>
                    <a:r>
                      <a:rPr lang="kk-KZ"/>
                      <a:t>2</a:t>
                    </a:r>
                    <a:r>
                      <a:rPr lang="en-US"/>
                      <a:t>,6</a:t>
                    </a:r>
                  </a:p>
                </c:rich>
              </c:tx>
              <c:spPr/>
              <c:showLegendKey val="0"/>
              <c:showVal val="0"/>
              <c:showCatName val="0"/>
              <c:showSerName val="0"/>
              <c:showPercent val="0"/>
              <c:showBubbleSize val="0"/>
            </c:dLbl>
            <c:dLbl>
              <c:idx val="2"/>
              <c:layout/>
              <c:tx>
                <c:rich>
                  <a:bodyPr/>
                  <a:lstStyle/>
                  <a:p>
                    <a:pPr>
                      <a:defRPr/>
                    </a:pPr>
                    <a:r>
                      <a:rPr lang="kk-KZ"/>
                      <a:t>49</a:t>
                    </a:r>
                    <a:r>
                      <a:rPr lang="en-US"/>
                      <a:t>,3</a:t>
                    </a:r>
                  </a:p>
                </c:rich>
              </c:tx>
              <c:spPr/>
              <c:showLegendKey val="0"/>
              <c:showVal val="0"/>
              <c:showCatName val="0"/>
              <c:showSerName val="0"/>
              <c:showPercent val="0"/>
              <c:showBubbleSize val="0"/>
            </c:dLbl>
            <c:showLegendKey val="0"/>
            <c:showVal val="1"/>
            <c:showCatName val="0"/>
            <c:showSerName val="0"/>
            <c:showPercent val="0"/>
            <c:showBubbleSize val="0"/>
            <c:showLeaderLines val="0"/>
          </c:dLbls>
          <c:cat>
            <c:strRef>
              <c:f>Sheet1!$B$1:$D$1</c:f>
              <c:strCache>
                <c:ptCount val="3"/>
                <c:pt idx="0">
                  <c:v>жоғары</c:v>
                </c:pt>
                <c:pt idx="1">
                  <c:v>орта</c:v>
                </c:pt>
                <c:pt idx="2">
                  <c:v>төмен</c:v>
                </c:pt>
              </c:strCache>
            </c:strRef>
          </c:cat>
          <c:val>
            <c:numRef>
              <c:f>Sheet1!$B$3:$D$3</c:f>
              <c:numCache>
                <c:formatCode>General</c:formatCode>
                <c:ptCount val="3"/>
                <c:pt idx="0">
                  <c:v>12.1</c:v>
                </c:pt>
                <c:pt idx="1">
                  <c:v>36.6</c:v>
                </c:pt>
                <c:pt idx="2">
                  <c:v>51.3</c:v>
                </c:pt>
              </c:numCache>
            </c:numRef>
          </c:val>
        </c:ser>
        <c:dLbls>
          <c:showLegendKey val="0"/>
          <c:showVal val="0"/>
          <c:showCatName val="0"/>
          <c:showSerName val="0"/>
          <c:showPercent val="0"/>
          <c:showBubbleSize val="0"/>
        </c:dLbls>
        <c:gapWidth val="150"/>
        <c:gapDepth val="0"/>
        <c:shape val="box"/>
        <c:axId val="54008064"/>
        <c:axId val="54018048"/>
        <c:axId val="0"/>
      </c:bar3DChart>
      <c:catAx>
        <c:axId val="54008064"/>
        <c:scaling>
          <c:orientation val="minMax"/>
        </c:scaling>
        <c:delete val="0"/>
        <c:axPos val="b"/>
        <c:numFmt formatCode="General" sourceLinked="1"/>
        <c:majorTickMark val="out"/>
        <c:minorTickMark val="none"/>
        <c:tickLblPos val="low"/>
        <c:txPr>
          <a:bodyPr rot="0" vert="horz"/>
          <a:lstStyle/>
          <a:p>
            <a:pPr>
              <a:defRPr/>
            </a:pPr>
            <a:endParaRPr lang="ru-RU"/>
          </a:p>
        </c:txPr>
        <c:crossAx val="54018048"/>
        <c:crosses val="autoZero"/>
        <c:auto val="1"/>
        <c:lblAlgn val="ctr"/>
        <c:lblOffset val="100"/>
        <c:tickLblSkip val="1"/>
        <c:tickMarkSkip val="1"/>
        <c:noMultiLvlLbl val="0"/>
      </c:catAx>
      <c:valAx>
        <c:axId val="54018048"/>
        <c:scaling>
          <c:orientation val="minMax"/>
        </c:scaling>
        <c:delete val="0"/>
        <c:axPos val="l"/>
        <c:majorGridlines/>
        <c:numFmt formatCode="General" sourceLinked="1"/>
        <c:majorTickMark val="out"/>
        <c:minorTickMark val="none"/>
        <c:tickLblPos val="nextTo"/>
        <c:txPr>
          <a:bodyPr rot="0" vert="horz"/>
          <a:lstStyle/>
          <a:p>
            <a:pPr>
              <a:defRPr/>
            </a:pPr>
            <a:endParaRPr lang="ru-RU"/>
          </a:p>
        </c:txPr>
        <c:crossAx val="54008064"/>
        <c:crosses val="autoZero"/>
        <c:crossBetween val="between"/>
      </c:valAx>
      <c:spPr>
        <a:noFill/>
        <a:ln w="25391">
          <a:noFill/>
        </a:ln>
      </c:spPr>
    </c:plotArea>
    <c:legend>
      <c:legendPos val="r"/>
      <c:layout>
        <c:manualLayout>
          <c:xMode val="edge"/>
          <c:yMode val="edge"/>
          <c:x val="0.25853658536585689"/>
          <c:y val="0.93656716417910446"/>
          <c:w val="0.51707317073170656"/>
          <c:h val="6.3432835820895608E-2"/>
        </c:manualLayout>
      </c:layout>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hPercent val="59"/>
      <c:rotY val="20"/>
      <c:depthPercent val="100"/>
      <c:rAngAx val="1"/>
    </c:view3D>
    <c:floor>
      <c:thickness val="0"/>
    </c:floor>
    <c:sideWall>
      <c:thickness val="0"/>
    </c:sideWall>
    <c:backWall>
      <c:thickness val="0"/>
    </c:backWall>
    <c:plotArea>
      <c:layout>
        <c:manualLayout>
          <c:layoutTarget val="inner"/>
          <c:xMode val="edge"/>
          <c:yMode val="edge"/>
          <c:x val="0.10612244897959267"/>
          <c:y val="3.3742331288343592E-2"/>
          <c:w val="0.87346938775510208"/>
          <c:h val="0.76380368098159901"/>
        </c:manualLayout>
      </c:layout>
      <c:bar3DChart>
        <c:barDir val="col"/>
        <c:grouping val="clustered"/>
        <c:varyColors val="0"/>
        <c:ser>
          <c:idx val="0"/>
          <c:order val="0"/>
          <c:tx>
            <c:strRef>
              <c:f>Sheet1!$A$2</c:f>
              <c:strCache>
                <c:ptCount val="1"/>
                <c:pt idx="0">
                  <c:v>Төмен</c:v>
                </c:pt>
              </c:strCache>
            </c:strRef>
          </c:tx>
          <c:invertIfNegative val="0"/>
          <c:dLbls>
            <c:dLbl>
              <c:idx val="0"/>
              <c:layout>
                <c:manualLayout>
                  <c:x val="2.544082648128761E-2"/>
                  <c:y val="-3.9897740926556208E-2"/>
                </c:manualLayout>
              </c:layout>
              <c:spPr/>
              <c:txPr>
                <a:bodyPr/>
                <a:lstStyle/>
                <a:p>
                  <a:pPr>
                    <a:defRPr/>
                  </a:pPr>
                  <a:endParaRPr lang="ru-RU"/>
                </a:p>
              </c:txPr>
              <c:showLegendKey val="0"/>
              <c:showVal val="1"/>
              <c:showCatName val="0"/>
              <c:showSerName val="0"/>
              <c:showPercent val="0"/>
              <c:showBubbleSize val="0"/>
            </c:dLbl>
            <c:dLbl>
              <c:idx val="1"/>
              <c:layout>
                <c:manualLayout>
                  <c:x val="1.0446537727015551E-2"/>
                  <c:y val="-3.5364133931111374E-2"/>
                </c:manualLayout>
              </c:layout>
              <c:spPr/>
              <c:txPr>
                <a:bodyPr/>
                <a:lstStyle/>
                <a:p>
                  <a:pPr>
                    <a:defRPr/>
                  </a:pPr>
                  <a:endParaRPr lang="ru-RU"/>
                </a:p>
              </c:txPr>
              <c:showLegendKey val="0"/>
              <c:showVal val="1"/>
              <c:showCatName val="0"/>
              <c:showSerName val="0"/>
              <c:showPercent val="0"/>
              <c:showBubbleSize val="0"/>
            </c:dLbl>
            <c:dLbl>
              <c:idx val="2"/>
              <c:layout>
                <c:manualLayout>
                  <c:x val="1.3819806306061121E-2"/>
                  <c:y val="-2.1681889073681796E-2"/>
                </c:manualLayout>
              </c:layout>
              <c:spPr/>
              <c:txPr>
                <a:bodyPr/>
                <a:lstStyle/>
                <a:p>
                  <a:pPr>
                    <a:defRPr/>
                  </a:pPr>
                  <a:endParaRPr lang="ru-RU"/>
                </a:p>
              </c:txPr>
              <c:showLegendKey val="0"/>
              <c:showVal val="1"/>
              <c:showCatName val="0"/>
              <c:showSerName val="0"/>
              <c:showPercent val="0"/>
              <c:showBubbleSize val="0"/>
            </c:dLbl>
            <c:showLegendKey val="0"/>
            <c:showVal val="1"/>
            <c:showCatName val="0"/>
            <c:showSerName val="0"/>
            <c:showPercent val="0"/>
            <c:showBubbleSize val="0"/>
            <c:showLeaderLines val="0"/>
          </c:dLbls>
          <c:cat>
            <c:strRef>
              <c:f>Sheet1!$B$1:$D$1</c:f>
              <c:strCache>
                <c:ptCount val="3"/>
                <c:pt idx="0">
                  <c:v>Мотивациялық</c:v>
                </c:pt>
                <c:pt idx="1">
                  <c:v>Мазмұндық</c:v>
                </c:pt>
                <c:pt idx="2">
                  <c:v>Іс-әрекеттік</c:v>
                </c:pt>
              </c:strCache>
            </c:strRef>
          </c:cat>
          <c:val>
            <c:numRef>
              <c:f>Sheet1!$B$2:$D$2</c:f>
              <c:numCache>
                <c:formatCode>0.00%</c:formatCode>
                <c:ptCount val="3"/>
                <c:pt idx="0">
                  <c:v>0.38400000000000184</c:v>
                </c:pt>
                <c:pt idx="1">
                  <c:v>0.38300000000000184</c:v>
                </c:pt>
                <c:pt idx="2">
                  <c:v>0.223</c:v>
                </c:pt>
              </c:numCache>
            </c:numRef>
          </c:val>
        </c:ser>
        <c:ser>
          <c:idx val="1"/>
          <c:order val="1"/>
          <c:tx>
            <c:strRef>
              <c:f>Sheet1!$A$3</c:f>
              <c:strCache>
                <c:ptCount val="1"/>
                <c:pt idx="0">
                  <c:v>Орташа</c:v>
                </c:pt>
              </c:strCache>
            </c:strRef>
          </c:tx>
          <c:invertIfNegative val="0"/>
          <c:dLbls>
            <c:dLbl>
              <c:idx val="0"/>
              <c:layout>
                <c:manualLayout>
                  <c:x val="3.3900215665140412E-2"/>
                  <c:y val="-3.1780956444861591E-2"/>
                </c:manualLayout>
              </c:layout>
              <c:spPr/>
              <c:txPr>
                <a:bodyPr/>
                <a:lstStyle/>
                <a:p>
                  <a:pPr>
                    <a:defRPr/>
                  </a:pPr>
                  <a:endParaRPr lang="ru-RU"/>
                </a:p>
              </c:txPr>
              <c:showLegendKey val="0"/>
              <c:showVal val="1"/>
              <c:showCatName val="0"/>
              <c:showSerName val="0"/>
              <c:showPercent val="0"/>
              <c:showBubbleSize val="0"/>
            </c:dLbl>
            <c:dLbl>
              <c:idx val="1"/>
              <c:layout>
                <c:manualLayout>
                  <c:x val="2.5028375890460006E-2"/>
                  <c:y val="-2.3637030033822486E-2"/>
                </c:manualLayout>
              </c:layout>
              <c:spPr/>
              <c:txPr>
                <a:bodyPr/>
                <a:lstStyle/>
                <a:p>
                  <a:pPr>
                    <a:defRPr/>
                  </a:pPr>
                  <a:endParaRPr lang="ru-RU"/>
                </a:p>
              </c:txPr>
              <c:showLegendKey val="0"/>
              <c:showVal val="1"/>
              <c:showCatName val="0"/>
              <c:showSerName val="0"/>
              <c:showPercent val="0"/>
              <c:showBubbleSize val="0"/>
            </c:dLbl>
            <c:dLbl>
              <c:idx val="2"/>
              <c:layout>
                <c:manualLayout>
                  <c:x val="7.9934812041995932E-3"/>
                  <c:y val="-2.550965446803817E-2"/>
                </c:manualLayout>
              </c:layout>
              <c:spPr/>
              <c:txPr>
                <a:bodyPr/>
                <a:lstStyle/>
                <a:p>
                  <a:pPr>
                    <a:defRPr/>
                  </a:pPr>
                  <a:endParaRPr lang="ru-RU"/>
                </a:p>
              </c:txPr>
              <c:showLegendKey val="0"/>
              <c:showVal val="1"/>
              <c:showCatName val="0"/>
              <c:showSerName val="0"/>
              <c:showPercent val="0"/>
              <c:showBubbleSize val="0"/>
            </c:dLbl>
            <c:showLegendKey val="0"/>
            <c:showVal val="1"/>
            <c:showCatName val="0"/>
            <c:showSerName val="0"/>
            <c:showPercent val="0"/>
            <c:showBubbleSize val="0"/>
            <c:showLeaderLines val="0"/>
          </c:dLbls>
          <c:cat>
            <c:strRef>
              <c:f>Sheet1!$B$1:$D$1</c:f>
              <c:strCache>
                <c:ptCount val="3"/>
                <c:pt idx="0">
                  <c:v>Мотивациялық</c:v>
                </c:pt>
                <c:pt idx="1">
                  <c:v>Мазмұндық</c:v>
                </c:pt>
                <c:pt idx="2">
                  <c:v>Іс-әрекеттік</c:v>
                </c:pt>
              </c:strCache>
            </c:strRef>
          </c:cat>
          <c:val>
            <c:numRef>
              <c:f>Sheet1!$B$3:$D$3</c:f>
              <c:numCache>
                <c:formatCode>0.00%</c:formatCode>
                <c:ptCount val="3"/>
                <c:pt idx="0">
                  <c:v>0.36800000000000038</c:v>
                </c:pt>
                <c:pt idx="1">
                  <c:v>0.37500000000000161</c:v>
                </c:pt>
                <c:pt idx="2">
                  <c:v>0.25700000000000001</c:v>
                </c:pt>
              </c:numCache>
            </c:numRef>
          </c:val>
        </c:ser>
        <c:dLbls>
          <c:showLegendKey val="0"/>
          <c:showVal val="0"/>
          <c:showCatName val="0"/>
          <c:showSerName val="0"/>
          <c:showPercent val="0"/>
          <c:showBubbleSize val="0"/>
        </c:dLbls>
        <c:gapWidth val="150"/>
        <c:gapDepth val="0"/>
        <c:shape val="box"/>
        <c:axId val="84023168"/>
        <c:axId val="84024704"/>
        <c:axId val="0"/>
      </c:bar3DChart>
      <c:catAx>
        <c:axId val="84023168"/>
        <c:scaling>
          <c:orientation val="minMax"/>
        </c:scaling>
        <c:delete val="0"/>
        <c:axPos val="b"/>
        <c:numFmt formatCode="General" sourceLinked="1"/>
        <c:majorTickMark val="out"/>
        <c:minorTickMark val="none"/>
        <c:tickLblPos val="low"/>
        <c:txPr>
          <a:bodyPr rot="0" vert="horz"/>
          <a:lstStyle/>
          <a:p>
            <a:pPr>
              <a:defRPr/>
            </a:pPr>
            <a:endParaRPr lang="ru-RU"/>
          </a:p>
        </c:txPr>
        <c:crossAx val="84024704"/>
        <c:crosses val="autoZero"/>
        <c:auto val="1"/>
        <c:lblAlgn val="ctr"/>
        <c:lblOffset val="100"/>
        <c:tickLblSkip val="1"/>
        <c:tickMarkSkip val="1"/>
        <c:noMultiLvlLbl val="0"/>
      </c:catAx>
      <c:valAx>
        <c:axId val="84024704"/>
        <c:scaling>
          <c:orientation val="minMax"/>
        </c:scaling>
        <c:delete val="0"/>
        <c:axPos val="l"/>
        <c:numFmt formatCode="0.00%" sourceLinked="1"/>
        <c:majorTickMark val="out"/>
        <c:minorTickMark val="none"/>
        <c:tickLblPos val="nextTo"/>
        <c:txPr>
          <a:bodyPr rot="0" vert="horz"/>
          <a:lstStyle/>
          <a:p>
            <a:pPr>
              <a:defRPr/>
            </a:pPr>
            <a:endParaRPr lang="ru-RU"/>
          </a:p>
        </c:txPr>
        <c:crossAx val="84023168"/>
        <c:crosses val="autoZero"/>
        <c:crossBetween val="between"/>
      </c:valAx>
      <c:spPr>
        <a:noFill/>
        <a:ln w="25377">
          <a:noFill/>
        </a:ln>
      </c:spPr>
    </c:plotArea>
    <c:legend>
      <c:legendPos val="b"/>
      <c:layout>
        <c:manualLayout>
          <c:xMode val="edge"/>
          <c:yMode val="edge"/>
          <c:x val="0.27755095030299132"/>
          <c:y val="0.91411042944785259"/>
          <c:w val="0.44285718886366182"/>
          <c:h val="7.6687116564417165E-2"/>
        </c:manualLayout>
      </c:layout>
      <c:overlay val="0"/>
    </c:legend>
    <c:plotVisOnly val="1"/>
    <c:dispBlanksAs val="gap"/>
    <c:showDLblsOverMax val="0"/>
  </c:chart>
  <c:externalData r:id="rId2">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22.05.2020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b="1" dirty="0" smtClean="0"/>
              <a:t> </a:t>
            </a:r>
            <a:r>
              <a:rPr lang="kk-KZ" dirty="0" smtClean="0">
                <a:latin typeface="Times New Roman" pitchFamily="18" charset="0"/>
                <a:cs typeface="Times New Roman" pitchFamily="18" charset="0"/>
              </a:rPr>
              <a:t>Шеттілдік білім берудегі құзыреттіліктің рөлі</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normAutofit/>
          </a:bodyPr>
          <a:lstStyle/>
          <a:p>
            <a:r>
              <a:rPr lang="kk-KZ" b="1" dirty="0" smtClean="0">
                <a:solidFill>
                  <a:schemeClr val="tx1"/>
                </a:solidFill>
                <a:latin typeface="Times New Roman" panose="02020603050405020304" pitchFamily="18" charset="0"/>
                <a:cs typeface="Times New Roman" panose="02020603050405020304" pitchFamily="18" charset="0"/>
              </a:rPr>
              <a:t>Орындаған:     </a:t>
            </a:r>
            <a:r>
              <a:rPr lang="ru-RU" dirty="0" smtClean="0">
                <a:solidFill>
                  <a:schemeClr val="tx1"/>
                </a:solidFill>
                <a:latin typeface="Times New Roman" panose="02020603050405020304" pitchFamily="18" charset="0"/>
                <a:cs typeface="Times New Roman" panose="02020603050405020304" pitchFamily="18" charset="0"/>
              </a:rPr>
              <a:t>Марат </a:t>
            </a:r>
            <a:r>
              <a:rPr lang="ru-RU" dirty="0" err="1" smtClean="0">
                <a:solidFill>
                  <a:schemeClr val="tx1"/>
                </a:solidFill>
                <a:latin typeface="Times New Roman" panose="02020603050405020304" pitchFamily="18" charset="0"/>
                <a:cs typeface="Times New Roman" panose="02020603050405020304" pitchFamily="18" charset="0"/>
              </a:rPr>
              <a:t>Нурбахыт</a:t>
            </a:r>
            <a:endParaRPr lang="ru-RU" dirty="0" smtClean="0">
              <a:solidFill>
                <a:schemeClr val="tx1"/>
              </a:solidFill>
              <a:latin typeface="Times New Roman" panose="02020603050405020304" pitchFamily="18" charset="0"/>
              <a:cs typeface="Times New Roman" panose="02020603050405020304" pitchFamily="18" charset="0"/>
            </a:endParaRPr>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b="1" dirty="0" smtClean="0">
                <a:latin typeface="Times New Roman" pitchFamily="18" charset="0"/>
                <a:cs typeface="Times New Roman" pitchFamily="18" charset="0"/>
              </a:rPr>
              <a:t>Құзыреттілік -  шеттілдік білім берудегі негізгі нәтиже  ретінде</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55000" lnSpcReduction="20000"/>
          </a:bodyPr>
          <a:lstStyle/>
          <a:p>
            <a:pPr algn="just"/>
            <a:r>
              <a:rPr lang="kk-KZ" sz="3400" dirty="0" smtClean="0">
                <a:latin typeface="Times New Roman" pitchFamily="18" charset="0"/>
                <a:cs typeface="Times New Roman" pitchFamily="18" charset="0"/>
              </a:rPr>
              <a:t>Aл </a:t>
            </a:r>
            <a:r>
              <a:rPr lang="kk-KZ" sz="3400" i="1" dirty="0" smtClean="0">
                <a:latin typeface="Times New Roman" pitchFamily="18" charset="0"/>
                <a:cs typeface="Times New Roman" pitchFamily="18" charset="0"/>
              </a:rPr>
              <a:t>мaмaнның кәсіби құзыpeттілігі </a:t>
            </a:r>
            <a:r>
              <a:rPr lang="kk-KZ" sz="3400" dirty="0" smtClean="0">
                <a:latin typeface="Times New Roman" pitchFamily="18" charset="0"/>
                <a:cs typeface="Times New Roman" pitchFamily="18" charset="0"/>
              </a:rPr>
              <a:t>дeгeніміз – ол әp түpлі кәсіби біpлeстіктepдe бeйімдeлуі, өнімді қызмeт eтугe кepeкті мәдeни, жәнe eңбeк eту, сaлaapaлық білім іскepліктepі мeн қaбілeттіктepі.</a:t>
            </a:r>
          </a:p>
          <a:p>
            <a:pPr algn="just"/>
            <a:r>
              <a:rPr lang="kk-KZ" sz="3400" dirty="0" smtClean="0">
                <a:latin typeface="Times New Roman" pitchFamily="18" charset="0"/>
                <a:cs typeface="Times New Roman" pitchFamily="18" charset="0"/>
              </a:rPr>
              <a:t>Шеттілдік ортада шетел тілін қолдана білуін қамтамасыз ететін құзыреттілігінің </a:t>
            </a:r>
            <a:r>
              <a:rPr lang="kk-KZ" sz="3400" i="1" dirty="0" smtClean="0">
                <a:latin typeface="Times New Roman" pitchFamily="18" charset="0"/>
                <a:cs typeface="Times New Roman" pitchFamily="18" charset="0"/>
              </a:rPr>
              <a:t>құрамдас бөлшектері немесе компонеттері б</a:t>
            </a:r>
            <a:r>
              <a:rPr lang="kk-KZ" sz="3400" dirty="0" smtClean="0">
                <a:latin typeface="Times New Roman" pitchFamily="18" charset="0"/>
                <a:cs typeface="Times New Roman" pitchFamily="18" charset="0"/>
              </a:rPr>
              <a:t>ар: </a:t>
            </a:r>
          </a:p>
          <a:p>
            <a:pPr algn="just"/>
            <a:r>
              <a:rPr lang="kk-KZ" sz="3400" i="1" dirty="0" smtClean="0">
                <a:latin typeface="Times New Roman" pitchFamily="18" charset="0"/>
                <a:cs typeface="Times New Roman" pitchFamily="18" charset="0"/>
              </a:rPr>
              <a:t>коммуникативтік, </a:t>
            </a:r>
          </a:p>
          <a:p>
            <a:pPr algn="just"/>
            <a:r>
              <a:rPr lang="kk-KZ" sz="3400" i="1" dirty="0" smtClean="0">
                <a:latin typeface="Times New Roman" pitchFamily="18" charset="0"/>
                <a:cs typeface="Times New Roman" pitchFamily="18" charset="0"/>
              </a:rPr>
              <a:t> танымдық құзыреттілік,</a:t>
            </a:r>
          </a:p>
          <a:p>
            <a:pPr algn="just"/>
            <a:r>
              <a:rPr lang="kk-KZ" sz="3400" i="1" dirty="0" smtClean="0">
                <a:latin typeface="Times New Roman" pitchFamily="18" charset="0"/>
                <a:cs typeface="Times New Roman" pitchFamily="18" charset="0"/>
              </a:rPr>
              <a:t> лингвомәдени құзыреттілік, </a:t>
            </a:r>
          </a:p>
          <a:p>
            <a:pPr algn="just"/>
            <a:r>
              <a:rPr lang="kk-KZ" sz="3400" i="1" dirty="0" smtClean="0">
                <a:latin typeface="Times New Roman" pitchFamily="18" charset="0"/>
                <a:cs typeface="Times New Roman" pitchFamily="18" charset="0"/>
              </a:rPr>
              <a:t>лингвомәдени   құзыреттілік, </a:t>
            </a:r>
          </a:p>
          <a:p>
            <a:pPr algn="just"/>
            <a:r>
              <a:rPr lang="kk-KZ" sz="3400" i="1" dirty="0" smtClean="0">
                <a:latin typeface="Times New Roman" pitchFamily="18" charset="0"/>
                <a:cs typeface="Times New Roman" pitchFamily="18" charset="0"/>
              </a:rPr>
              <a:t>  әлеуметтік-тұлғалық құзыреттіліктерді </a:t>
            </a:r>
            <a:r>
              <a:rPr lang="kk-KZ" sz="3400" dirty="0" smtClean="0">
                <a:latin typeface="Times New Roman" pitchFamily="18" charset="0"/>
                <a:cs typeface="Times New Roman" pitchFamily="18" charset="0"/>
              </a:rPr>
              <a:t>қалыптастыру – бүгінгі заман сұранысынан туындап отыр. </a:t>
            </a:r>
          </a:p>
          <a:p>
            <a:pPr algn="just"/>
            <a:r>
              <a:rPr lang="kk-KZ" sz="3400" dirty="0" smtClean="0">
                <a:latin typeface="Times New Roman" pitchFamily="18" charset="0"/>
                <a:cs typeface="Times New Roman" pitchFamily="18" charset="0"/>
              </a:rPr>
              <a:t>Аталған құзыреттіліктер көптілді тұлғаны қалыптастыруда студенттердің біліктіліктері мен құндылықтары  ретінде түсінуі және белгілі бір әрекетті басқарудағы нақты әлеуметтік білімінің сапалық деңгейін көрсетеді.</a:t>
            </a:r>
          </a:p>
          <a:p>
            <a:pPr algn="just"/>
            <a:r>
              <a:rPr lang="kk-KZ" sz="3400" dirty="0" smtClean="0">
                <a:latin typeface="Times New Roman" pitchFamily="18" charset="0"/>
                <a:cs typeface="Times New Roman" pitchFamily="18" charset="0"/>
              </a:rPr>
              <a:t>Аталған құзыреттіліктердің соңғы нәтижесі- </a:t>
            </a:r>
            <a:r>
              <a:rPr lang="kk-KZ" sz="3400" b="1" i="1" dirty="0" smtClean="0">
                <a:latin typeface="Times New Roman" pitchFamily="18" charset="0"/>
                <a:cs typeface="Times New Roman" pitchFamily="18" charset="0"/>
              </a:rPr>
              <a:t>мәдениаралық қатысым құзыреттілігі</a:t>
            </a:r>
            <a:r>
              <a:rPr lang="kk-KZ" sz="3400" dirty="0" smtClean="0">
                <a:latin typeface="Times New Roman" pitchFamily="18" charset="0"/>
                <a:cs typeface="Times New Roman" pitchFamily="18" charset="0"/>
              </a:rPr>
              <a:t> болып табылады.  (С.С. Құнанбаева)</a:t>
            </a:r>
            <a:endParaRPr lang="ru-RU" sz="3400" dirty="0" smtClean="0">
              <a:latin typeface="Times New Roman" pitchFamily="18" charset="0"/>
              <a:cs typeface="Times New Roman" pitchFamily="18" charset="0"/>
            </a:endParaRPr>
          </a:p>
          <a:p>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r>
              <a:rPr lang="kk-KZ" sz="3200" dirty="0" smtClean="0">
                <a:latin typeface="Times New Roman" pitchFamily="18" charset="0"/>
                <a:cs typeface="Times New Roman" pitchFamily="18" charset="0"/>
              </a:rPr>
              <a:t>Жалпы және тілдік құзыреттіліктер</a:t>
            </a: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908720"/>
            <a:ext cx="8229600" cy="5760640"/>
          </a:xfrm>
        </p:spPr>
        <p:txBody>
          <a:bodyPr>
            <a:noAutofit/>
          </a:bodyPr>
          <a:lstStyle/>
          <a:p>
            <a:pPr algn="just"/>
            <a:r>
              <a:rPr lang="kk-KZ" sz="1800" i="1" dirty="0" smtClean="0">
                <a:latin typeface="Times New Roman" pitchFamily="18" charset="0"/>
                <a:cs typeface="Times New Roman" pitchFamily="18" charset="0"/>
              </a:rPr>
              <a:t>Жалпы  құзыреттіліктерге  </a:t>
            </a:r>
            <a:r>
              <a:rPr lang="kk-KZ" sz="1800" dirty="0" smtClean="0">
                <a:latin typeface="Times New Roman" pitchFamily="18" charset="0"/>
                <a:cs typeface="Times New Roman" pitchFamily="18" charset="0"/>
              </a:rPr>
              <a:t>жататындар:</a:t>
            </a:r>
            <a:endParaRPr lang="ru-RU" sz="1800" dirty="0" smtClean="0">
              <a:latin typeface="Times New Roman" pitchFamily="18" charset="0"/>
              <a:cs typeface="Times New Roman" pitchFamily="18" charset="0"/>
            </a:endParaRPr>
          </a:p>
          <a:p>
            <a:pPr lvl="0" algn="just"/>
            <a:r>
              <a:rPr lang="kk-KZ" sz="1800" dirty="0" smtClean="0">
                <a:latin typeface="Times New Roman" pitchFamily="18" charset="0"/>
                <a:cs typeface="Times New Roman" pitchFamily="18" charset="0"/>
              </a:rPr>
              <a:t>оқуға қабілеттілік  </a:t>
            </a:r>
            <a:r>
              <a:rPr lang="en-US" sz="1800" dirty="0" smtClean="0">
                <a:latin typeface="Times New Roman" pitchFamily="18" charset="0"/>
                <a:cs typeface="Times New Roman" pitchFamily="18" charset="0"/>
              </a:rPr>
              <a:t>(ability to  learn)</a:t>
            </a:r>
            <a:r>
              <a:rPr lang="kk-KZ" sz="1800" dirty="0" smtClean="0">
                <a:latin typeface="Times New Roman" pitchFamily="18" charset="0"/>
                <a:cs typeface="Times New Roman" pitchFamily="18" charset="0"/>
              </a:rPr>
              <a:t>;</a:t>
            </a:r>
            <a:endParaRPr lang="ru-RU" sz="1800" dirty="0" smtClean="0">
              <a:latin typeface="Times New Roman" pitchFamily="18" charset="0"/>
              <a:cs typeface="Times New Roman" pitchFamily="18" charset="0"/>
            </a:endParaRPr>
          </a:p>
          <a:p>
            <a:pPr lvl="0" algn="just"/>
            <a:r>
              <a:rPr lang="kk-KZ" sz="1800" dirty="0" smtClean="0">
                <a:latin typeface="Times New Roman" pitchFamily="18" charset="0"/>
                <a:cs typeface="Times New Roman" pitchFamily="18" charset="0"/>
              </a:rPr>
              <a:t>экзистенциялды қзыреттілік </a:t>
            </a:r>
            <a:r>
              <a:rPr lang="en-US" sz="1800" dirty="0" smtClean="0">
                <a:latin typeface="Times New Roman" pitchFamily="18" charset="0"/>
                <a:cs typeface="Times New Roman" pitchFamily="18" charset="0"/>
              </a:rPr>
              <a:t>(existential  competence)</a:t>
            </a:r>
            <a:r>
              <a:rPr lang="kk-KZ" sz="1800" dirty="0" smtClean="0">
                <a:latin typeface="Times New Roman" pitchFamily="18" charset="0"/>
                <a:cs typeface="Times New Roman" pitchFamily="18" charset="0"/>
              </a:rPr>
              <a:t>;</a:t>
            </a:r>
            <a:endParaRPr lang="ru-RU" sz="1800" dirty="0" smtClean="0">
              <a:latin typeface="Times New Roman" pitchFamily="18" charset="0"/>
              <a:cs typeface="Times New Roman" pitchFamily="18" charset="0"/>
            </a:endParaRPr>
          </a:p>
          <a:p>
            <a:pPr lvl="0" algn="just"/>
            <a:r>
              <a:rPr lang="kk-KZ" sz="1800" dirty="0" smtClean="0">
                <a:latin typeface="Times New Roman" pitchFamily="18" charset="0"/>
                <a:cs typeface="Times New Roman" pitchFamily="18" charset="0"/>
              </a:rPr>
              <a:t>декларативтік  құзыреттілік </a:t>
            </a:r>
            <a:r>
              <a:rPr lang="en-US" sz="1800" dirty="0" smtClean="0">
                <a:latin typeface="Times New Roman" pitchFamily="18" charset="0"/>
                <a:cs typeface="Times New Roman" pitchFamily="18" charset="0"/>
              </a:rPr>
              <a:t>(declarative  competence)</a:t>
            </a:r>
            <a:r>
              <a:rPr lang="kk-KZ" sz="1800" dirty="0" smtClean="0">
                <a:latin typeface="Times New Roman" pitchFamily="18" charset="0"/>
                <a:cs typeface="Times New Roman" pitchFamily="18" charset="0"/>
              </a:rPr>
              <a:t>;</a:t>
            </a:r>
            <a:endParaRPr lang="ru-RU" sz="1800" dirty="0" smtClean="0">
              <a:latin typeface="Times New Roman" pitchFamily="18" charset="0"/>
              <a:cs typeface="Times New Roman" pitchFamily="18" charset="0"/>
            </a:endParaRPr>
          </a:p>
          <a:p>
            <a:pPr lvl="0" algn="just"/>
            <a:r>
              <a:rPr lang="kk-KZ" sz="1800" dirty="0" smtClean="0">
                <a:latin typeface="Times New Roman" pitchFamily="18" charset="0"/>
                <a:cs typeface="Times New Roman" pitchFamily="18" charset="0"/>
              </a:rPr>
              <a:t>іскерліктер мен   дағдылар (skill and know </a:t>
            </a:r>
            <a:r>
              <a:rPr lang="en-US" sz="1800" dirty="0" smtClean="0">
                <a:latin typeface="Times New Roman" pitchFamily="18" charset="0"/>
                <a:cs typeface="Times New Roman" pitchFamily="18" charset="0"/>
              </a:rPr>
              <a:t>– how)</a:t>
            </a:r>
            <a:r>
              <a:rPr lang="kk-KZ" sz="1800" dirty="0" smtClean="0">
                <a:latin typeface="Times New Roman" pitchFamily="18" charset="0"/>
                <a:cs typeface="Times New Roman" pitchFamily="18" charset="0"/>
              </a:rPr>
              <a:t>.</a:t>
            </a:r>
          </a:p>
          <a:p>
            <a:r>
              <a:rPr lang="kk-KZ" sz="1800" i="1" dirty="0" smtClean="0">
                <a:latin typeface="Times New Roman" pitchFamily="18" charset="0"/>
                <a:cs typeface="Times New Roman" pitchFamily="18" charset="0"/>
              </a:rPr>
              <a:t>Тілдік құзыреттілік </a:t>
            </a:r>
            <a:r>
              <a:rPr lang="kk-KZ" sz="1800" dirty="0" smtClean="0">
                <a:latin typeface="Times New Roman" pitchFamily="18" charset="0"/>
                <a:cs typeface="Times New Roman" pitchFamily="18" charset="0"/>
              </a:rPr>
              <a:t>(тілдің графикалық, орфографикалық, лексикалық және грамматикалық жақтары).</a:t>
            </a:r>
            <a:endParaRPr lang="ru-RU" sz="1800" dirty="0" smtClean="0">
              <a:latin typeface="Times New Roman" pitchFamily="18" charset="0"/>
              <a:cs typeface="Times New Roman" pitchFamily="18" charset="0"/>
            </a:endParaRPr>
          </a:p>
          <a:p>
            <a:r>
              <a:rPr lang="kk-KZ" sz="1800" dirty="0" smtClean="0">
                <a:latin typeface="Times New Roman" pitchFamily="18" charset="0"/>
                <a:cs typeface="Times New Roman" pitchFamily="18" charset="0"/>
              </a:rPr>
              <a:t>- сөздік құзыреттілік (сөйлеу, жазу, тыңдау және оқу).</a:t>
            </a:r>
            <a:endParaRPr lang="ru-RU" sz="1800" dirty="0" smtClean="0">
              <a:latin typeface="Times New Roman" pitchFamily="18" charset="0"/>
              <a:cs typeface="Times New Roman" pitchFamily="18" charset="0"/>
            </a:endParaRPr>
          </a:p>
          <a:p>
            <a:r>
              <a:rPr lang="kk-KZ" sz="1800" dirty="0" smtClean="0">
                <a:latin typeface="Times New Roman" pitchFamily="18" charset="0"/>
                <a:cs typeface="Times New Roman" pitchFamily="18" charset="0"/>
              </a:rPr>
              <a:t>- әлеуметтік - мәдени құзыреттілік (шетел тілінде сөйлейтін халықтардың әлеуметтік - мәдени портреті).</a:t>
            </a:r>
            <a:endParaRPr lang="ru-RU" sz="1800" dirty="0" smtClean="0">
              <a:latin typeface="Times New Roman" pitchFamily="18" charset="0"/>
              <a:cs typeface="Times New Roman" pitchFamily="18" charset="0"/>
            </a:endParaRPr>
          </a:p>
          <a:p>
            <a:r>
              <a:rPr lang="kk-KZ" sz="1800" dirty="0" smtClean="0">
                <a:latin typeface="Times New Roman" pitchFamily="18" charset="0"/>
                <a:cs typeface="Times New Roman" pitchFamily="18" charset="0"/>
              </a:rPr>
              <a:t>- компенсаторлық құзыреттілік.</a:t>
            </a:r>
            <a:endParaRPr lang="ru-RU" sz="1800" dirty="0" smtClean="0">
              <a:latin typeface="Times New Roman" pitchFamily="18" charset="0"/>
              <a:cs typeface="Times New Roman" pitchFamily="18" charset="0"/>
            </a:endParaRPr>
          </a:p>
          <a:p>
            <a:r>
              <a:rPr lang="kk-KZ" sz="1800" dirty="0" smtClean="0">
                <a:latin typeface="Times New Roman" pitchFamily="18" charset="0"/>
                <a:cs typeface="Times New Roman" pitchFamily="18" charset="0"/>
              </a:rPr>
              <a:t>- оқу танымдық  құзыреттілік (жалпы және арнайы іскерліктер).</a:t>
            </a:r>
            <a:endParaRPr lang="ru-RU" sz="1800" dirty="0" smtClean="0">
              <a:latin typeface="Times New Roman" pitchFamily="18" charset="0"/>
              <a:cs typeface="Times New Roman" pitchFamily="18" charset="0"/>
            </a:endParaRPr>
          </a:p>
          <a:p>
            <a:pPr algn="just"/>
            <a:r>
              <a:rPr lang="kk-KZ" sz="1800" i="1" dirty="0" smtClean="0">
                <a:latin typeface="Times New Roman" pitchFamily="18" charset="0"/>
                <a:cs typeface="Times New Roman" pitchFamily="18" charset="0"/>
              </a:rPr>
              <a:t>Коммуникативтік  тілдік  </a:t>
            </a:r>
            <a:r>
              <a:rPr lang="kk-KZ" sz="1800" dirty="0" smtClean="0">
                <a:latin typeface="Times New Roman" pitchFamily="18" charset="0"/>
                <a:cs typeface="Times New Roman" pitchFamily="18" charset="0"/>
              </a:rPr>
              <a:t>құзыреттіліктерге жататындар:</a:t>
            </a:r>
          </a:p>
          <a:p>
            <a:pPr lvl="0"/>
            <a:r>
              <a:rPr lang="kk-KZ" sz="1800" dirty="0" smtClean="0">
                <a:latin typeface="Times New Roman" pitchFamily="18" charset="0"/>
                <a:cs typeface="Times New Roman" pitchFamily="18" charset="0"/>
              </a:rPr>
              <a:t>Лингвистикалық құзыреттілік;</a:t>
            </a:r>
            <a:endParaRPr lang="ru-RU" sz="1800" dirty="0" smtClean="0">
              <a:latin typeface="Times New Roman" pitchFamily="18" charset="0"/>
              <a:cs typeface="Times New Roman" pitchFamily="18" charset="0"/>
            </a:endParaRPr>
          </a:p>
          <a:p>
            <a:pPr lvl="0"/>
            <a:r>
              <a:rPr lang="kk-KZ" sz="1800" dirty="0" smtClean="0">
                <a:latin typeface="Times New Roman" pitchFamily="18" charset="0"/>
                <a:cs typeface="Times New Roman" pitchFamily="18" charset="0"/>
              </a:rPr>
              <a:t>Стратегиялық құзыреттілік;</a:t>
            </a:r>
            <a:endParaRPr lang="ru-RU" sz="1800" dirty="0" smtClean="0">
              <a:latin typeface="Times New Roman" pitchFamily="18" charset="0"/>
              <a:cs typeface="Times New Roman" pitchFamily="18" charset="0"/>
            </a:endParaRPr>
          </a:p>
          <a:p>
            <a:pPr lvl="0"/>
            <a:r>
              <a:rPr lang="kk-KZ" sz="1800" dirty="0" smtClean="0">
                <a:latin typeface="Times New Roman" pitchFamily="18" charset="0"/>
                <a:cs typeface="Times New Roman" pitchFamily="18" charset="0"/>
              </a:rPr>
              <a:t>Әлеуметтік құзыреттілік;</a:t>
            </a:r>
            <a:endParaRPr lang="ru-RU" sz="1800" dirty="0" smtClean="0">
              <a:latin typeface="Times New Roman" pitchFamily="18" charset="0"/>
              <a:cs typeface="Times New Roman" pitchFamily="18" charset="0"/>
            </a:endParaRPr>
          </a:p>
          <a:p>
            <a:pPr lvl="0"/>
            <a:r>
              <a:rPr lang="kk-KZ" sz="1800" dirty="0" smtClean="0">
                <a:latin typeface="Times New Roman" pitchFamily="18" charset="0"/>
                <a:cs typeface="Times New Roman" pitchFamily="18" charset="0"/>
              </a:rPr>
              <a:t>Әлеуметтік - мәдени құзыреттілік;</a:t>
            </a:r>
            <a:endParaRPr lang="ru-RU" sz="1800" dirty="0" smtClean="0">
              <a:latin typeface="Times New Roman" pitchFamily="18" charset="0"/>
              <a:cs typeface="Times New Roman" pitchFamily="18" charset="0"/>
            </a:endParaRPr>
          </a:p>
          <a:p>
            <a:r>
              <a:rPr lang="kk-KZ" sz="1800" dirty="0" smtClean="0">
                <a:latin typeface="Times New Roman" pitchFamily="18" charset="0"/>
                <a:cs typeface="Times New Roman" pitchFamily="18" charset="0"/>
              </a:rPr>
              <a:t>Дискурстық құзыреттілік </a:t>
            </a:r>
            <a:endParaRPr lang="ru-RU" sz="1800" dirty="0" smtClean="0">
              <a:latin typeface="Times New Roman" pitchFamily="18" charset="0"/>
              <a:cs typeface="Times New Roman" pitchFamily="18" charset="0"/>
            </a:endParaRPr>
          </a:p>
          <a:p>
            <a:pPr lvl="0" algn="just"/>
            <a:endParaRPr lang="kk-KZ" sz="1800" dirty="0" smtClean="0">
              <a:latin typeface="Times New Roman" pitchFamily="18" charset="0"/>
              <a:cs typeface="Times New Roman" pitchFamily="18" charset="0"/>
            </a:endParaRPr>
          </a:p>
          <a:p>
            <a:pPr algn="just"/>
            <a:r>
              <a:rPr lang="kk-KZ" sz="1800" dirty="0" smtClean="0">
                <a:latin typeface="Times New Roman" pitchFamily="18" charset="0"/>
                <a:cs typeface="Times New Roman" pitchFamily="18" charset="0"/>
              </a:rPr>
              <a:t>. </a:t>
            </a:r>
            <a:endParaRPr lang="ru-RU" sz="18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latin typeface="Times New Roman" pitchFamily="18" charset="0"/>
                <a:cs typeface="Times New Roman" pitchFamily="18" charset="0"/>
              </a:rPr>
              <a:t>Тұжырым</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77500" lnSpcReduction="20000"/>
          </a:bodyPr>
          <a:lstStyle/>
          <a:p>
            <a:pPr>
              <a:buNone/>
            </a:pPr>
            <a:r>
              <a:rPr lang="kk-KZ" dirty="0" smtClean="0">
                <a:latin typeface="Times New Roman" pitchFamily="18" charset="0"/>
                <a:cs typeface="Times New Roman" pitchFamily="18" charset="0"/>
              </a:rPr>
              <a:t>Шеттілдік білім берудің күтілетін нәтижелері белгіленген мақсатқа сәйкес жоғары оқу орнының түлегінің негізгі құзыреттілігі төмендегідей анықталады: </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Құндылықты-бағдарлы құзыреттілігі.</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Ақпараттық-технологиялық құзыреттілігі. </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Мәдениет-танымдық құзыреттілігі.</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Оқу-танымдылық құзыреттілігі.</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Коммуникативті құзыреттілігі.</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Әлеуметтік-еңбек құзыреттілігі.</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 Тұлғалық өзін-өзі дамыту құзыреттілігі.</a:t>
            </a:r>
          </a:p>
          <a:p>
            <a:pPr>
              <a:buNone/>
            </a:pPr>
            <a:r>
              <a:rPr lang="kk-KZ" dirty="0" smtClean="0">
                <a:latin typeface="Times New Roman" pitchFamily="18" charset="0"/>
                <a:cs typeface="Times New Roman" pitchFamily="18" charset="0"/>
              </a:rPr>
              <a:t>Құзыреттілікке-бағытталып білім беру шеттілдік білім беруде мaңызды pоль aтқapaды.</a:t>
            </a:r>
            <a:endParaRPr lang="ru-RU" dirty="0" smtClean="0">
              <a:latin typeface="Times New Roman" pitchFamily="18" charset="0"/>
              <a:cs typeface="Times New Roman" pitchFamily="18" charset="0"/>
            </a:endParaRPr>
          </a:p>
          <a:p>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dirty="0" smtClean="0">
                <a:latin typeface="Times New Roman" pitchFamily="18" charset="0"/>
                <a:cs typeface="Times New Roman" pitchFamily="18" charset="0"/>
              </a:rPr>
              <a:t>Құзыреттіліктерді дамыту технологиялары</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Autofit/>
          </a:bodyPr>
          <a:lstStyle/>
          <a:p>
            <a:pPr algn="just"/>
            <a:r>
              <a:rPr lang="kk-KZ" sz="2000" dirty="0" smtClean="0">
                <a:latin typeface="Times New Roman" pitchFamily="18" charset="0"/>
                <a:cs typeface="Times New Roman" pitchFamily="18" charset="0"/>
              </a:rPr>
              <a:t>Шетел тілін оқытуда құзыреттіліктерді дамытуда қазіргі күнгі шетел тілі пәндерін оқытуда сын тұрғысынан ойлауды дамыту технологиясы, деңгейлеп-саралап оқыту технологиясы, модульдік оқыту технологиясы, сатылай кешенді талдау технологиясы, «Дебат» технологиялары, тіл дамыту т.б. технологиялары түрлі әдіс-тәсілдермен қатар қолданылып сабақтарды қызықты етіп өткізуге көптеген мүмкіндіктер жасайды.</a:t>
            </a:r>
          </a:p>
          <a:p>
            <a:pPr algn="just"/>
            <a:r>
              <a:rPr lang="kk-KZ" sz="2000" dirty="0" smtClean="0">
                <a:latin typeface="Times New Roman" pitchFamily="18" charset="0"/>
                <a:cs typeface="Times New Roman" pitchFamily="18" charset="0"/>
              </a:rPr>
              <a:t>Осы технологиялардың ішінде біз ұстанған технология – кейс технологиясы 3 сатыдан тұрады:</a:t>
            </a:r>
            <a:endParaRPr lang="ru-RU" sz="2000" dirty="0" smtClean="0">
              <a:latin typeface="Times New Roman" pitchFamily="18" charset="0"/>
              <a:cs typeface="Times New Roman" pitchFamily="18" charset="0"/>
            </a:endParaRPr>
          </a:p>
          <a:p>
            <a:pPr lvl="0" algn="just" fontAlgn="base"/>
            <a:r>
              <a:rPr lang="kk-KZ" sz="2000" dirty="0" smtClean="0">
                <a:latin typeface="Times New Roman" pitchFamily="18" charset="0"/>
                <a:cs typeface="Times New Roman" pitchFamily="18" charset="0"/>
              </a:rPr>
              <a:t>Қызығушылықты ояту;</a:t>
            </a:r>
            <a:endParaRPr lang="ru-RU" sz="2000" dirty="0" smtClean="0">
              <a:latin typeface="Times New Roman" pitchFamily="18" charset="0"/>
              <a:cs typeface="Times New Roman" pitchFamily="18" charset="0"/>
            </a:endParaRPr>
          </a:p>
          <a:p>
            <a:pPr lvl="0" algn="just" fontAlgn="base"/>
            <a:r>
              <a:rPr lang="kk-KZ" sz="2000" dirty="0" smtClean="0">
                <a:latin typeface="Times New Roman" pitchFamily="18" charset="0"/>
                <a:cs typeface="Times New Roman" pitchFamily="18" charset="0"/>
              </a:rPr>
              <a:t>Мағынаны тану;</a:t>
            </a:r>
            <a:endParaRPr lang="ru-RU" sz="2000" dirty="0" smtClean="0">
              <a:latin typeface="Times New Roman" pitchFamily="18" charset="0"/>
              <a:cs typeface="Times New Roman" pitchFamily="18" charset="0"/>
            </a:endParaRPr>
          </a:p>
          <a:p>
            <a:pPr lvl="0" algn="just" fontAlgn="base"/>
            <a:r>
              <a:rPr lang="kk-KZ" sz="2000" dirty="0" smtClean="0">
                <a:latin typeface="Times New Roman" pitchFamily="18" charset="0"/>
                <a:cs typeface="Times New Roman" pitchFamily="18" charset="0"/>
              </a:rPr>
              <a:t>Ой толғаныс;</a:t>
            </a:r>
            <a:endParaRPr lang="ru-RU" sz="2000" dirty="0" smtClean="0">
              <a:latin typeface="Times New Roman" pitchFamily="18" charset="0"/>
              <a:cs typeface="Times New Roman" pitchFamily="18" charset="0"/>
            </a:endParaRPr>
          </a:p>
          <a:p>
            <a:pPr algn="just"/>
            <a:endParaRPr lang="ru-RU" sz="2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kk-KZ" sz="2200" dirty="0" smtClean="0">
                <a:latin typeface="Times New Roman" pitchFamily="18" charset="0"/>
                <a:cs typeface="Times New Roman" pitchFamily="18" charset="0"/>
              </a:rPr>
              <a:t>Мәдениаралық қатысым құзыреттілігін қалыптастыруда кейс технологиясын қолдану</a:t>
            </a:r>
            <a:r>
              <a:rPr lang="ru-RU" dirty="0" smtClean="0"/>
              <a:t/>
            </a:r>
            <a:br>
              <a:rPr lang="ru-RU" dirty="0" smtClean="0"/>
            </a:br>
            <a:endParaRPr lang="ru-RU" dirty="0"/>
          </a:p>
        </p:txBody>
      </p:sp>
      <p:sp>
        <p:nvSpPr>
          <p:cNvPr id="3" name="Содержимое 2"/>
          <p:cNvSpPr>
            <a:spLocks noGrp="1"/>
          </p:cNvSpPr>
          <p:nvPr>
            <p:ph idx="1"/>
          </p:nvPr>
        </p:nvSpPr>
        <p:spPr>
          <a:xfrm>
            <a:off x="457200" y="692696"/>
            <a:ext cx="8229600" cy="5616624"/>
          </a:xfrm>
        </p:spPr>
        <p:txBody>
          <a:bodyPr>
            <a:noAutofit/>
          </a:bodyPr>
          <a:lstStyle/>
          <a:p>
            <a:pPr>
              <a:buNone/>
            </a:pPr>
            <a:r>
              <a:rPr lang="tr-TR" sz="1400" dirty="0" smtClean="0">
                <a:latin typeface="Times New Roman" pitchFamily="18" charset="0"/>
                <a:cs typeface="Times New Roman" pitchFamily="18" charset="0"/>
              </a:rPr>
              <a:t> </a:t>
            </a:r>
            <a:r>
              <a:rPr lang="tr-TR" sz="1600" dirty="0" smtClean="0">
                <a:latin typeface="Times New Roman" pitchFamily="18" charset="0"/>
                <a:cs typeface="Times New Roman" pitchFamily="18" charset="0"/>
              </a:rPr>
              <a:t>Мысалы төмендегі жағдаяттық тапсырмалар кейс технологиясына жатады: </a:t>
            </a:r>
            <a:endParaRPr lang="ru-RU" sz="1600" dirty="0" smtClean="0">
              <a:latin typeface="Times New Roman" pitchFamily="18" charset="0"/>
              <a:cs typeface="Times New Roman" pitchFamily="18" charset="0"/>
            </a:endParaRPr>
          </a:p>
          <a:p>
            <a:pPr>
              <a:buNone/>
            </a:pPr>
            <a:r>
              <a:rPr lang="en-US" sz="1600" i="1" dirty="0" smtClean="0">
                <a:latin typeface="Times New Roman" pitchFamily="18" charset="0"/>
                <a:cs typeface="Times New Roman" pitchFamily="18" charset="0"/>
              </a:rPr>
              <a:t>Task 1</a:t>
            </a:r>
            <a:r>
              <a:rPr lang="en-US" sz="1600" dirty="0" smtClean="0">
                <a:latin typeface="Times New Roman" pitchFamily="18" charset="0"/>
                <a:cs typeface="Times New Roman" pitchFamily="18" charset="0"/>
              </a:rPr>
              <a:t>.Your foreign friend is staying with you. Unfortunately, you will be busy all day tomorrow so you will not be able to spend the day with him/her. Discuss with your guest (the examiner) about what he/she could do. Include the following: </a:t>
            </a:r>
            <a:endParaRPr lang="ru-RU" sz="1600" dirty="0" smtClean="0">
              <a:latin typeface="Times New Roman" pitchFamily="18" charset="0"/>
              <a:cs typeface="Times New Roman" pitchFamily="18" charset="0"/>
            </a:endParaRPr>
          </a:p>
          <a:p>
            <a:pPr>
              <a:buNone/>
            </a:pPr>
            <a:r>
              <a:rPr lang="en-US" sz="1600" i="1" dirty="0" smtClean="0">
                <a:latin typeface="Times New Roman" pitchFamily="18" charset="0"/>
                <a:cs typeface="Times New Roman" pitchFamily="18" charset="0"/>
              </a:rPr>
              <a:t>- explain the situation and </a:t>
            </a:r>
            <a:r>
              <a:rPr lang="en-US" sz="1600" i="1" dirty="0" err="1" smtClean="0">
                <a:latin typeface="Times New Roman" pitchFamily="18" charset="0"/>
                <a:cs typeface="Times New Roman" pitchFamily="18" charset="0"/>
              </a:rPr>
              <a:t>apologise</a:t>
            </a:r>
            <a:r>
              <a:rPr lang="en-US" sz="1600" i="1"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a:buNone/>
            </a:pPr>
            <a:r>
              <a:rPr lang="en-US" sz="1600" i="1" dirty="0" smtClean="0">
                <a:latin typeface="Times New Roman" pitchFamily="18" charset="0"/>
                <a:cs typeface="Times New Roman" pitchFamily="18" charset="0"/>
              </a:rPr>
              <a:t>- give advice how to spend the day </a:t>
            </a:r>
            <a:endParaRPr lang="ru-RU" sz="1600" dirty="0" smtClean="0">
              <a:latin typeface="Times New Roman" pitchFamily="18" charset="0"/>
              <a:cs typeface="Times New Roman" pitchFamily="18" charset="0"/>
            </a:endParaRPr>
          </a:p>
          <a:p>
            <a:pPr>
              <a:buFontTx/>
              <a:buChar char="-"/>
            </a:pPr>
            <a:r>
              <a:rPr lang="en-US" sz="1600" i="1" dirty="0" smtClean="0">
                <a:latin typeface="Times New Roman" pitchFamily="18" charset="0"/>
                <a:cs typeface="Times New Roman" pitchFamily="18" charset="0"/>
              </a:rPr>
              <a:t>suggest a place where to eat</a:t>
            </a:r>
            <a:endParaRPr lang="ru-RU" sz="1600" dirty="0" smtClean="0">
              <a:latin typeface="Times New Roman" pitchFamily="18" charset="0"/>
              <a:cs typeface="Times New Roman" pitchFamily="18" charset="0"/>
            </a:endParaRPr>
          </a:p>
          <a:p>
            <a:pPr>
              <a:buNone/>
            </a:pPr>
            <a:r>
              <a:rPr lang="en-US" sz="1600" i="1" dirty="0" smtClean="0">
                <a:latin typeface="Times New Roman" pitchFamily="18" charset="0"/>
                <a:cs typeface="Times New Roman" pitchFamily="18" charset="0"/>
              </a:rPr>
              <a:t>Task 2.</a:t>
            </a:r>
            <a:r>
              <a:rPr lang="kk-KZ" sz="1600" i="1"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You would like to see some sights in the morning and go to the swimming pool in the afternoon. You do not mind taking some sandwiches with you. You will have your mobile phone with you. Ask</a:t>
            </a:r>
            <a:endParaRPr lang="ru-RU" sz="1600" dirty="0" smtClean="0">
              <a:latin typeface="Times New Roman" pitchFamily="18" charset="0"/>
              <a:cs typeface="Times New Roman" pitchFamily="18" charset="0"/>
            </a:endParaRPr>
          </a:p>
          <a:p>
            <a:pPr>
              <a:buNone/>
            </a:pPr>
            <a:r>
              <a:rPr lang="en-US" sz="1600" i="1" dirty="0" smtClean="0">
                <a:latin typeface="Times New Roman" pitchFamily="18" charset="0"/>
                <a:cs typeface="Times New Roman" pitchFamily="18" charset="0"/>
              </a:rPr>
              <a:t> - about entry fees and opening hours as appropriate. </a:t>
            </a:r>
            <a:endParaRPr lang="ru-RU" sz="1600" dirty="0" smtClean="0">
              <a:latin typeface="Times New Roman" pitchFamily="18" charset="0"/>
              <a:cs typeface="Times New Roman" pitchFamily="18" charset="0"/>
            </a:endParaRPr>
          </a:p>
          <a:p>
            <a:pPr>
              <a:buNone/>
            </a:pPr>
            <a:r>
              <a:rPr lang="en-US" sz="1600" i="1" dirty="0" smtClean="0">
                <a:latin typeface="Times New Roman" pitchFamily="18" charset="0"/>
                <a:cs typeface="Times New Roman" pitchFamily="18" charset="0"/>
              </a:rPr>
              <a:t>- for directions to get to the chosen places.</a:t>
            </a:r>
            <a:endParaRPr lang="ru-RU" sz="1600" dirty="0" smtClean="0">
              <a:latin typeface="Times New Roman" pitchFamily="18" charset="0"/>
              <a:cs typeface="Times New Roman" pitchFamily="18" charset="0"/>
            </a:endParaRPr>
          </a:p>
          <a:p>
            <a:pPr>
              <a:buFontTx/>
              <a:buChar char="-"/>
            </a:pPr>
            <a:r>
              <a:rPr lang="en-US" sz="1600" i="1" dirty="0" smtClean="0">
                <a:latin typeface="Times New Roman" pitchFamily="18" charset="0"/>
                <a:cs typeface="Times New Roman" pitchFamily="18" charset="0"/>
              </a:rPr>
              <a:t>about how to use public transport (if appropriate) </a:t>
            </a:r>
            <a:endParaRPr lang="ru-RU" sz="1600" dirty="0" smtClean="0">
              <a:latin typeface="Times New Roman" pitchFamily="18" charset="0"/>
              <a:cs typeface="Times New Roman" pitchFamily="18" charset="0"/>
            </a:endParaRPr>
          </a:p>
          <a:p>
            <a:pPr>
              <a:buNone/>
            </a:pPr>
            <a:r>
              <a:rPr lang="en-US" sz="1600" i="1" dirty="0" smtClean="0">
                <a:latin typeface="Times New Roman" pitchFamily="18" charset="0"/>
                <a:cs typeface="Times New Roman" pitchFamily="18" charset="0"/>
              </a:rPr>
              <a:t>- for a map.</a:t>
            </a:r>
            <a:endParaRPr lang="ru-RU" sz="1600" dirty="0" smtClean="0">
              <a:latin typeface="Times New Roman" pitchFamily="18" charset="0"/>
              <a:cs typeface="Times New Roman" pitchFamily="18" charset="0"/>
            </a:endParaRPr>
          </a:p>
          <a:p>
            <a:pPr>
              <a:buNone/>
            </a:pPr>
            <a:r>
              <a:rPr lang="en-US" sz="1600" i="1" dirty="0" smtClean="0">
                <a:latin typeface="Times New Roman" pitchFamily="18" charset="0"/>
                <a:cs typeface="Times New Roman" pitchFamily="18" charset="0"/>
              </a:rPr>
              <a:t>Task 3.</a:t>
            </a:r>
            <a:r>
              <a:rPr lang="kk-KZ" sz="1600" i="1"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Your group has decided to meet again in September. Discuss with your </a:t>
            </a:r>
            <a:r>
              <a:rPr lang="en-US" sz="1600" dirty="0" err="1" smtClean="0">
                <a:latin typeface="Times New Roman" pitchFamily="18" charset="0"/>
                <a:cs typeface="Times New Roman" pitchFamily="18" charset="0"/>
              </a:rPr>
              <a:t>groupmate</a:t>
            </a:r>
            <a:r>
              <a:rPr lang="en-US" sz="1600" dirty="0" smtClean="0">
                <a:latin typeface="Times New Roman" pitchFamily="18" charset="0"/>
                <a:cs typeface="Times New Roman" pitchFamily="18" charset="0"/>
              </a:rPr>
              <a:t> (the examiner) what this meeting should be like. Think about the following: </a:t>
            </a:r>
            <a:endParaRPr lang="ru-RU" sz="1600" dirty="0" smtClean="0">
              <a:latin typeface="Times New Roman" pitchFamily="18" charset="0"/>
              <a:cs typeface="Times New Roman" pitchFamily="18" charset="0"/>
            </a:endParaRPr>
          </a:p>
          <a:p>
            <a:pPr>
              <a:buNone/>
            </a:pPr>
            <a:r>
              <a:rPr lang="en-US" sz="1600" i="1" dirty="0" smtClean="0">
                <a:latin typeface="Times New Roman" pitchFamily="18" charset="0"/>
                <a:cs typeface="Times New Roman" pitchFamily="18" charset="0"/>
              </a:rPr>
              <a:t>-Where to go? (restaurant? university? anywhere else?)</a:t>
            </a:r>
            <a:endParaRPr lang="ru-RU" sz="1600" dirty="0" smtClean="0">
              <a:latin typeface="Times New Roman" pitchFamily="18" charset="0"/>
              <a:cs typeface="Times New Roman" pitchFamily="18" charset="0"/>
            </a:endParaRPr>
          </a:p>
          <a:p>
            <a:pPr>
              <a:buNone/>
            </a:pPr>
            <a:r>
              <a:rPr lang="en-US" sz="1600" i="1" dirty="0" smtClean="0">
                <a:latin typeface="Times New Roman" pitchFamily="18" charset="0"/>
                <a:cs typeface="Times New Roman" pitchFamily="18" charset="0"/>
              </a:rPr>
              <a:t>- What to do? (just talk? eat and drink?  party? cultural </a:t>
            </a:r>
            <a:r>
              <a:rPr lang="en-US" sz="1600" i="1" dirty="0" err="1" smtClean="0">
                <a:latin typeface="Times New Roman" pitchFamily="18" charset="0"/>
                <a:cs typeface="Times New Roman" pitchFamily="18" charset="0"/>
              </a:rPr>
              <a:t>programme</a:t>
            </a:r>
            <a:r>
              <a:rPr lang="en-US" sz="1600" i="1" dirty="0" smtClean="0">
                <a:latin typeface="Times New Roman" pitchFamily="18" charset="0"/>
                <a:cs typeface="Times New Roman" pitchFamily="18" charset="0"/>
              </a:rPr>
              <a:t>? anything else?) </a:t>
            </a:r>
            <a:endParaRPr lang="ru-RU" sz="1600" dirty="0" smtClean="0">
              <a:latin typeface="Times New Roman" pitchFamily="18" charset="0"/>
              <a:cs typeface="Times New Roman" pitchFamily="18" charset="0"/>
            </a:endParaRPr>
          </a:p>
          <a:p>
            <a:pPr>
              <a:buNone/>
            </a:pPr>
            <a:r>
              <a:rPr lang="en-US" sz="1600" i="1" dirty="0" smtClean="0">
                <a:latin typeface="Times New Roman" pitchFamily="18" charset="0"/>
                <a:cs typeface="Times New Roman" pitchFamily="18" charset="0"/>
              </a:rPr>
              <a:t>- Who to invite? (</a:t>
            </a:r>
            <a:r>
              <a:rPr lang="en-US" sz="1600" i="1" dirty="0" err="1" smtClean="0">
                <a:latin typeface="Times New Roman" pitchFamily="18" charset="0"/>
                <a:cs typeface="Times New Roman" pitchFamily="18" charset="0"/>
              </a:rPr>
              <a:t>groupmates</a:t>
            </a:r>
            <a:r>
              <a:rPr lang="en-US" sz="1600" i="1" dirty="0" smtClean="0">
                <a:latin typeface="Times New Roman" pitchFamily="18" charset="0"/>
                <a:cs typeface="Times New Roman" pitchFamily="18" charset="0"/>
              </a:rPr>
              <a:t> only? teachers? people’s friends? anybody else?) </a:t>
            </a:r>
            <a:endParaRPr lang="ru-RU" sz="1600" dirty="0" smtClean="0">
              <a:latin typeface="Times New Roman" pitchFamily="18" charset="0"/>
              <a:cs typeface="Times New Roman" pitchFamily="18" charset="0"/>
            </a:endParaRPr>
          </a:p>
          <a:p>
            <a:pPr>
              <a:buNone/>
            </a:pPr>
            <a:r>
              <a:rPr lang="en-US" sz="1600" i="1" dirty="0" smtClean="0">
                <a:latin typeface="Times New Roman" pitchFamily="18" charset="0"/>
                <a:cs typeface="Times New Roman" pitchFamily="18" charset="0"/>
              </a:rPr>
              <a:t>- How to </a:t>
            </a:r>
            <a:r>
              <a:rPr lang="en-US" sz="1600" i="1" dirty="0" err="1" smtClean="0">
                <a:latin typeface="Times New Roman" pitchFamily="18" charset="0"/>
                <a:cs typeface="Times New Roman" pitchFamily="18" charset="0"/>
              </a:rPr>
              <a:t>organise</a:t>
            </a:r>
            <a:r>
              <a:rPr lang="en-US" sz="1600" i="1" dirty="0" smtClean="0">
                <a:latin typeface="Times New Roman" pitchFamily="18" charset="0"/>
                <a:cs typeface="Times New Roman" pitchFamily="18" charset="0"/>
              </a:rPr>
              <a:t> it?</a:t>
            </a:r>
            <a:endParaRPr lang="ru-RU" sz="16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en-US"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Кейс </a:t>
            </a:r>
            <a:r>
              <a:rPr lang="ru-RU" sz="2400" dirty="0" err="1" smtClean="0">
                <a:latin typeface="Times New Roman" pitchFamily="18" charset="0"/>
                <a:cs typeface="Times New Roman" pitchFamily="18" charset="0"/>
              </a:rPr>
              <a:t>стади</a:t>
            </a:r>
            <a:r>
              <a:rPr lang="en-US" sz="2400"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әдісін іске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асырудағы кезеңдер</a:t>
            </a:r>
            <a:r>
              <a:rPr lang="ru-RU" dirty="0" smtClean="0"/>
              <a:t/>
            </a:r>
            <a:br>
              <a:rPr lang="ru-RU" dirty="0" smtClean="0"/>
            </a:br>
            <a:endParaRPr lang="ru-RU" dirty="0"/>
          </a:p>
        </p:txBody>
      </p:sp>
      <p:sp>
        <p:nvSpPr>
          <p:cNvPr id="3" name="Содержимое 2"/>
          <p:cNvSpPr>
            <a:spLocks noGrp="1"/>
          </p:cNvSpPr>
          <p:nvPr>
            <p:ph idx="1"/>
          </p:nvPr>
        </p:nvSpPr>
        <p:spPr>
          <a:xfrm>
            <a:off x="457200" y="1124744"/>
            <a:ext cx="8229600" cy="5001419"/>
          </a:xfrm>
        </p:spPr>
        <p:txBody>
          <a:bodyPr>
            <a:normAutofit fontScale="47500" lnSpcReduction="20000"/>
          </a:bodyPr>
          <a:lstStyle/>
          <a:p>
            <a:pPr algn="just">
              <a:buNone/>
            </a:pPr>
            <a:r>
              <a:rPr lang="en-US" sz="3600" i="1" dirty="0" smtClean="0">
                <a:latin typeface="Times New Roman" pitchFamily="18" charset="0"/>
                <a:cs typeface="Times New Roman" pitchFamily="18" charset="0"/>
              </a:rPr>
              <a:t>	</a:t>
            </a:r>
            <a:r>
              <a:rPr lang="en-US" sz="3800" i="1" dirty="0" smtClean="0">
                <a:latin typeface="Times New Roman" pitchFamily="18" charset="0"/>
                <a:cs typeface="Times New Roman" pitchFamily="18" charset="0"/>
              </a:rPr>
              <a:t>1-</a:t>
            </a:r>
            <a:r>
              <a:rPr lang="ru-RU" sz="3800" i="1" dirty="0" err="1" smtClean="0">
                <a:latin typeface="Times New Roman" pitchFamily="18" charset="0"/>
                <a:cs typeface="Times New Roman" pitchFamily="18" charset="0"/>
              </a:rPr>
              <a:t>кезең</a:t>
            </a:r>
            <a:r>
              <a:rPr lang="en-US" sz="3800" i="1"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Жағдай жазылған мәтінді оқи отырып</a:t>
            </a:r>
            <a:r>
              <a:rPr lang="en-US" sz="3800" dirty="0" smtClean="0">
                <a:latin typeface="Times New Roman" pitchFamily="18" charset="0"/>
                <a:cs typeface="Times New Roman" pitchFamily="18" charset="0"/>
              </a:rPr>
              <a:t>, </a:t>
            </a:r>
            <a:r>
              <a:rPr lang="ru-RU" sz="3800" dirty="0" smtClean="0">
                <a:latin typeface="Times New Roman" pitchFamily="18" charset="0"/>
                <a:cs typeface="Times New Roman" pitchFamily="18" charset="0"/>
              </a:rPr>
              <a:t>студент </a:t>
            </a:r>
            <a:r>
              <a:rPr lang="ru-RU" sz="3800" dirty="0" err="1" smtClean="0">
                <a:latin typeface="Times New Roman" pitchFamily="18" charset="0"/>
                <a:cs typeface="Times New Roman" pitchFamily="18" charset="0"/>
              </a:rPr>
              <a:t>өздігінше проблеманың мәнін түсінуге</a:t>
            </a:r>
            <a:r>
              <a:rPr lang="en-US"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жағд</a:t>
            </a:r>
            <a:r>
              <a:rPr lang="kk-KZ" sz="3800" dirty="0" smtClean="0">
                <a:latin typeface="Times New Roman" pitchFamily="18" charset="0"/>
                <a:cs typeface="Times New Roman" pitchFamily="18" charset="0"/>
              </a:rPr>
              <a:t>аятты </a:t>
            </a:r>
            <a:r>
              <a:rPr lang="ru-RU" sz="3800" dirty="0" err="1" smtClean="0">
                <a:latin typeface="Times New Roman" pitchFamily="18" charset="0"/>
                <a:cs typeface="Times New Roman" pitchFamily="18" charset="0"/>
              </a:rPr>
              <a:t>бағалау үшін өз ұстанымын анықтауға</a:t>
            </a:r>
            <a:r>
              <a:rPr lang="en-US"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сұрақтарға жауап</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ойластыруға және проблеманы</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шешудің нақты жолдарын</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табуға тырысу</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керек</a:t>
            </a:r>
            <a:r>
              <a:rPr lang="en-US" sz="3800" dirty="0" smtClean="0">
                <a:latin typeface="Times New Roman" pitchFamily="18" charset="0"/>
                <a:cs typeface="Times New Roman" pitchFamily="18" charset="0"/>
              </a:rPr>
              <a:t>.</a:t>
            </a:r>
            <a:endParaRPr lang="ru-RU" sz="3800" dirty="0" smtClean="0">
              <a:latin typeface="Times New Roman" pitchFamily="18" charset="0"/>
              <a:cs typeface="Times New Roman" pitchFamily="18" charset="0"/>
            </a:endParaRPr>
          </a:p>
          <a:p>
            <a:pPr algn="just">
              <a:buNone/>
            </a:pPr>
            <a:r>
              <a:rPr lang="en-US" sz="3800" i="1" dirty="0" smtClean="0">
                <a:latin typeface="Times New Roman" pitchFamily="18" charset="0"/>
                <a:cs typeface="Times New Roman" pitchFamily="18" charset="0"/>
              </a:rPr>
              <a:t>	2-</a:t>
            </a:r>
            <a:r>
              <a:rPr lang="ru-RU" sz="3800" i="1" dirty="0" err="1" smtClean="0">
                <a:latin typeface="Times New Roman" pitchFamily="18" charset="0"/>
                <a:cs typeface="Times New Roman" pitchFamily="18" charset="0"/>
              </a:rPr>
              <a:t>кезең</a:t>
            </a:r>
            <a:r>
              <a:rPr lang="en-US" sz="3800" i="1"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Шағын топта</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жұмыс істеу</a:t>
            </a:r>
            <a:r>
              <a:rPr lang="en-US"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Студенттер</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шағын топтарда</a:t>
            </a:r>
            <a:r>
              <a:rPr lang="en-US" sz="3800" dirty="0" smtClean="0">
                <a:latin typeface="Times New Roman" pitchFamily="18" charset="0"/>
                <a:cs typeface="Times New Roman" pitchFamily="18" charset="0"/>
              </a:rPr>
              <a:t> (4-6 </a:t>
            </a:r>
            <a:r>
              <a:rPr lang="ru-RU" sz="3800" dirty="0" err="1" smtClean="0">
                <a:latin typeface="Times New Roman" pitchFamily="18" charset="0"/>
                <a:cs typeface="Times New Roman" pitchFamily="18" charset="0"/>
              </a:rPr>
              <a:t>адам</a:t>
            </a:r>
            <a:r>
              <a:rPr lang="en-US"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кейстің негізін</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құрайтын проблемалар</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шеңберінде пікір</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алмасады</a:t>
            </a:r>
            <a:r>
              <a:rPr lang="en-US"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диалогтік</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қарым</a:t>
            </a:r>
            <a:r>
              <a:rPr lang="en-US" sz="3800" dirty="0" smtClean="0">
                <a:latin typeface="Times New Roman" pitchFamily="18" charset="0"/>
                <a:cs typeface="Times New Roman" pitchFamily="18" charset="0"/>
              </a:rPr>
              <a:t>-</a:t>
            </a:r>
            <a:r>
              <a:rPr lang="ru-RU" sz="3800" dirty="0" err="1" smtClean="0">
                <a:latin typeface="Times New Roman" pitchFamily="18" charset="0"/>
                <a:cs typeface="Times New Roman" pitchFamily="18" charset="0"/>
              </a:rPr>
              <a:t>қатынас және </a:t>
            </a:r>
            <a:r>
              <a:rPr lang="ru-RU" sz="3800" dirty="0" smtClean="0">
                <a:latin typeface="Times New Roman" pitchFamily="18" charset="0"/>
                <a:cs typeface="Times New Roman" pitchFamily="18" charset="0"/>
              </a:rPr>
              <a:t>консенсус </a:t>
            </a:r>
            <a:r>
              <a:rPr lang="ru-RU" sz="3800" dirty="0" err="1" smtClean="0">
                <a:latin typeface="Times New Roman" pitchFamily="18" charset="0"/>
                <a:cs typeface="Times New Roman" pitchFamily="18" charset="0"/>
              </a:rPr>
              <a:t>әдістері арқылы проблеманы</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бірлесіп</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шешеді</a:t>
            </a:r>
            <a:r>
              <a:rPr lang="en-US"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Бұл кезеңде</a:t>
            </a:r>
            <a:r>
              <a:rPr lang="en-US"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брейнсторминг</a:t>
            </a:r>
            <a:r>
              <a:rPr lang="en-US" sz="3800" dirty="0" smtClean="0">
                <a:latin typeface="Times New Roman" pitchFamily="18" charset="0"/>
                <a:cs typeface="Times New Roman" pitchFamily="18" charset="0"/>
              </a:rPr>
              <a:t>» (</a:t>
            </a:r>
            <a:r>
              <a:rPr lang="ru-RU" sz="3800" dirty="0" smtClean="0">
                <a:latin typeface="Times New Roman" pitchFamily="18" charset="0"/>
                <a:cs typeface="Times New Roman" pitchFamily="18" charset="0"/>
              </a:rPr>
              <a:t>ми </a:t>
            </a:r>
            <a:r>
              <a:rPr lang="ru-RU" sz="3800" dirty="0" err="1" smtClean="0">
                <a:latin typeface="Times New Roman" pitchFamily="18" charset="0"/>
                <a:cs typeface="Times New Roman" pitchFamily="18" charset="0"/>
              </a:rPr>
              <a:t>шабулы</a:t>
            </a:r>
            <a:r>
              <a:rPr lang="en-US" sz="3800" dirty="0" smtClean="0">
                <a:latin typeface="Times New Roman" pitchFamily="18" charset="0"/>
                <a:cs typeface="Times New Roman" pitchFamily="18" charset="0"/>
              </a:rPr>
              <a:t>), </a:t>
            </a:r>
            <a:r>
              <a:rPr lang="ru-RU" sz="3800" dirty="0" smtClean="0">
                <a:latin typeface="Times New Roman" pitchFamily="18" charset="0"/>
                <a:cs typeface="Times New Roman" pitchFamily="18" charset="0"/>
              </a:rPr>
              <a:t>диалог </a:t>
            </a:r>
            <a:r>
              <a:rPr lang="ru-RU" sz="3800" dirty="0" err="1" smtClean="0">
                <a:latin typeface="Times New Roman" pitchFamily="18" charset="0"/>
                <a:cs typeface="Times New Roman" pitchFamily="18" charset="0"/>
              </a:rPr>
              <a:t>және полилог</a:t>
            </a:r>
            <a:r>
              <a:rPr lang="en-US" sz="3800" dirty="0" smtClean="0">
                <a:latin typeface="Times New Roman" pitchFamily="18" charset="0"/>
                <a:cs typeface="Times New Roman" pitchFamily="18" charset="0"/>
              </a:rPr>
              <a:t>, </a:t>
            </a:r>
            <a:r>
              <a:rPr lang="ru-RU" sz="3800" dirty="0" smtClean="0">
                <a:latin typeface="Times New Roman" pitchFamily="18" charset="0"/>
                <a:cs typeface="Times New Roman" pitchFamily="18" charset="0"/>
              </a:rPr>
              <a:t>дискуссия</a:t>
            </a:r>
            <a:r>
              <a:rPr lang="en-US"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сөз таластыру</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сияқты әдістер қолдануға болады</a:t>
            </a:r>
            <a:r>
              <a:rPr lang="en-US"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Топтық талқылаудан кейін</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проблеманы</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шешудің жолдарын</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баяндауға қабілетті санаткер</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көшбасшылар айқындалады</a:t>
            </a:r>
            <a:r>
              <a:rPr lang="en-US" sz="3800" dirty="0" smtClean="0">
                <a:latin typeface="Times New Roman" pitchFamily="18" charset="0"/>
                <a:cs typeface="Times New Roman" pitchFamily="18" charset="0"/>
              </a:rPr>
              <a:t>. </a:t>
            </a:r>
            <a:endParaRPr lang="ru-RU" sz="3800" dirty="0" smtClean="0">
              <a:latin typeface="Times New Roman" pitchFamily="18" charset="0"/>
              <a:cs typeface="Times New Roman" pitchFamily="18" charset="0"/>
            </a:endParaRPr>
          </a:p>
          <a:p>
            <a:pPr algn="just">
              <a:buNone/>
            </a:pPr>
            <a:r>
              <a:rPr lang="en-US" sz="3800" dirty="0" smtClean="0">
                <a:latin typeface="Times New Roman" pitchFamily="18" charset="0"/>
                <a:cs typeface="Times New Roman" pitchFamily="18" charset="0"/>
              </a:rPr>
              <a:t>	3</a:t>
            </a:r>
            <a:r>
              <a:rPr lang="en-US" sz="3800" i="1" dirty="0" smtClean="0">
                <a:latin typeface="Times New Roman" pitchFamily="18" charset="0"/>
                <a:cs typeface="Times New Roman" pitchFamily="18" charset="0"/>
              </a:rPr>
              <a:t>-</a:t>
            </a:r>
            <a:r>
              <a:rPr lang="ru-RU" sz="3800" i="1" dirty="0" err="1" smtClean="0">
                <a:latin typeface="Times New Roman" pitchFamily="18" charset="0"/>
                <a:cs typeface="Times New Roman" pitchFamily="18" charset="0"/>
              </a:rPr>
              <a:t>кезең</a:t>
            </a:r>
            <a:r>
              <a:rPr lang="en-US" sz="3800" i="1"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Жалпы</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топтық талқылау оқытушының басшылығымен өткізіледі</a:t>
            </a:r>
            <a:r>
              <a:rPr lang="en-US"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Ереже</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бойынша</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әрбір </a:t>
            </a:r>
            <a:r>
              <a:rPr lang="ru-RU" sz="3800" dirty="0" smtClean="0">
                <a:latin typeface="Times New Roman" pitchFamily="18" charset="0"/>
                <a:cs typeface="Times New Roman" pitchFamily="18" charset="0"/>
              </a:rPr>
              <a:t>топ </a:t>
            </a:r>
            <a:r>
              <a:rPr lang="ru-RU" sz="3800" dirty="0" err="1" smtClean="0">
                <a:latin typeface="Times New Roman" pitchFamily="18" charset="0"/>
                <a:cs typeface="Times New Roman" pitchFamily="18" charset="0"/>
              </a:rPr>
              <a:t>жағдайға баяндалған проблемалар</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шеңбері негізінде</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өз көзқарастарын айтады</a:t>
            </a:r>
            <a:r>
              <a:rPr lang="en-US"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Талқылаудың ерекшелігі</a:t>
            </a:r>
            <a:r>
              <a:rPr lang="en-US" sz="3800" dirty="0" smtClean="0">
                <a:latin typeface="Times New Roman" pitchFamily="18" charset="0"/>
                <a:cs typeface="Times New Roman" pitchFamily="18" charset="0"/>
              </a:rPr>
              <a:t> – </a:t>
            </a:r>
            <a:r>
              <a:rPr lang="ru-RU" sz="3800" dirty="0" err="1" smtClean="0">
                <a:latin typeface="Times New Roman" pitchFamily="18" charset="0"/>
                <a:cs typeface="Times New Roman" pitchFamily="18" charset="0"/>
              </a:rPr>
              <a:t>оқытушы жауаптарға сапалы</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баға бермейді</a:t>
            </a:r>
            <a:r>
              <a:rPr lang="en-US"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әрбір айтылған пікір</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өзінше қабылданады</a:t>
            </a:r>
            <a:r>
              <a:rPr lang="en-US"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Жағдаятты талдау</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процесі</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оқытушынен кең </a:t>
            </a:r>
            <a:r>
              <a:rPr lang="ru-RU" sz="3800" dirty="0" smtClean="0">
                <a:latin typeface="Times New Roman" pitchFamily="18" charset="0"/>
                <a:cs typeface="Times New Roman" pitchFamily="18" charset="0"/>
              </a:rPr>
              <a:t>ой</a:t>
            </a:r>
            <a:r>
              <a:rPr lang="en-US" sz="3800" dirty="0" smtClean="0">
                <a:latin typeface="Times New Roman" pitchFamily="18" charset="0"/>
                <a:cs typeface="Times New Roman" pitchFamily="18" charset="0"/>
              </a:rPr>
              <a:t>-</a:t>
            </a:r>
            <a:r>
              <a:rPr lang="ru-RU" sz="3800" dirty="0" err="1" smtClean="0">
                <a:latin typeface="Times New Roman" pitchFamily="18" charset="0"/>
                <a:cs typeface="Times New Roman" pitchFamily="18" charset="0"/>
              </a:rPr>
              <a:t>өрісті</a:t>
            </a:r>
            <a:r>
              <a:rPr lang="en-US"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тіл</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табыса</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білу</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қабілетін</a:t>
            </a:r>
            <a:r>
              <a:rPr lang="en-US"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бірнеше</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ұқсас пәндерден білім</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кешенін</a:t>
            </a:r>
            <a:r>
              <a:rPr lang="en-US"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пікірталасты</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жүргізу техникасын</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меңгеруді талап</a:t>
            </a:r>
            <a:r>
              <a:rPr lang="ru-RU" sz="3800" dirty="0" smtClean="0">
                <a:latin typeface="Times New Roman" pitchFamily="18" charset="0"/>
                <a:cs typeface="Times New Roman" pitchFamily="18" charset="0"/>
              </a:rPr>
              <a:t> </a:t>
            </a:r>
            <a:r>
              <a:rPr lang="ru-RU" sz="3800" dirty="0" err="1" smtClean="0">
                <a:latin typeface="Times New Roman" pitchFamily="18" charset="0"/>
                <a:cs typeface="Times New Roman" pitchFamily="18" charset="0"/>
              </a:rPr>
              <a:t>етеді</a:t>
            </a:r>
            <a:r>
              <a:rPr lang="en-US" sz="3800" dirty="0" smtClean="0">
                <a:latin typeface="Times New Roman" pitchFamily="18" charset="0"/>
                <a:cs typeface="Times New Roman" pitchFamily="18" charset="0"/>
              </a:rPr>
              <a:t>.</a:t>
            </a:r>
            <a:endParaRPr lang="kk-KZ" sz="3800" dirty="0" smtClean="0">
              <a:latin typeface="Times New Roman" pitchFamily="18" charset="0"/>
              <a:cs typeface="Times New Roman" pitchFamily="18" charset="0"/>
            </a:endParaRPr>
          </a:p>
          <a:p>
            <a:pPr algn="just">
              <a:buNone/>
            </a:pPr>
            <a:r>
              <a:rPr lang="kk-KZ" sz="3800" i="1" dirty="0" smtClean="0">
                <a:latin typeface="Times New Roman" pitchFamily="18" charset="0"/>
                <a:cs typeface="Times New Roman" pitchFamily="18" charset="0"/>
              </a:rPr>
              <a:t>Бұл әдістердің бәрі студенттердің сыни тұрғысынан ойлау, жалпы және коммуникативтік құзыреттіліктерін дамыту бағытында өте тиімді.</a:t>
            </a:r>
            <a:endParaRPr lang="ru-RU" sz="3800" i="1" dirty="0" smtClean="0">
              <a:latin typeface="Times New Roman" pitchFamily="18" charset="0"/>
              <a:cs typeface="Times New Roman" pitchFamily="18" charset="0"/>
            </a:endParaRPr>
          </a:p>
          <a:p>
            <a:pPr algn="just"/>
            <a:endParaRPr lang="ru-RU" sz="38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Тәжірибелік жұмыстар</a:t>
            </a:r>
            <a:endParaRPr lang="ru-RU" dirty="0"/>
          </a:p>
        </p:txBody>
      </p:sp>
      <p:sp>
        <p:nvSpPr>
          <p:cNvPr id="3" name="Содержимое 2"/>
          <p:cNvSpPr>
            <a:spLocks noGrp="1"/>
          </p:cNvSpPr>
          <p:nvPr>
            <p:ph idx="1"/>
          </p:nvPr>
        </p:nvSpPr>
        <p:spPr/>
        <p:txBody>
          <a:bodyPr>
            <a:normAutofit/>
          </a:bodyPr>
          <a:lstStyle/>
          <a:p>
            <a:pPr algn="just"/>
            <a:r>
              <a:rPr lang="ru-RU" sz="2000" dirty="0" smtClean="0">
                <a:latin typeface="Times New Roman" pitchFamily="18" charset="0"/>
                <a:cs typeface="Times New Roman" pitchFamily="18" charset="0"/>
              </a:rPr>
              <a:t>Абай </a:t>
            </a:r>
            <a:r>
              <a:rPr lang="ru-RU" sz="2000" dirty="0" err="1" smtClean="0">
                <a:latin typeface="Times New Roman" pitchFamily="18" charset="0"/>
                <a:cs typeface="Times New Roman" pitchFamily="18" charset="0"/>
              </a:rPr>
              <a:t>атындағы ҚазҰПУ-нің өз тәжірибемізді өткізген </a:t>
            </a:r>
            <a:r>
              <a:rPr lang="ru-RU" sz="2000" dirty="0" smtClean="0">
                <a:latin typeface="Times New Roman" pitchFamily="18" charset="0"/>
                <a:cs typeface="Times New Roman" pitchFamily="18" charset="0"/>
              </a:rPr>
              <a:t>3 курс </a:t>
            </a:r>
            <a:r>
              <a:rPr lang="ru-RU" sz="2000" dirty="0" err="1" smtClean="0">
                <a:latin typeface="Times New Roman" pitchFamily="18" charset="0"/>
                <a:cs typeface="Times New Roman" pitchFamily="18" charset="0"/>
              </a:rPr>
              <a:t>студентерінің </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English</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for</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special</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purposes</a:t>
            </a:r>
            <a:r>
              <a:rPr lang="ru-RU" sz="2000" dirty="0" smtClean="0">
                <a:latin typeface="Times New Roman" pitchFamily="18" charset="0"/>
                <a:cs typeface="Times New Roman" pitchFamily="18" charset="0"/>
              </a:rPr>
              <a:t>” С1-С2 </a:t>
            </a:r>
            <a:r>
              <a:rPr lang="ru-RU" sz="2000" dirty="0" err="1" smtClean="0">
                <a:latin typeface="Times New Roman" pitchFamily="18" charset="0"/>
                <a:cs typeface="Times New Roman" pitchFamily="18" charset="0"/>
              </a:rPr>
              <a:t>деңгейіндегі  оқулығы </a:t>
            </a:r>
            <a:r>
              <a:rPr lang="ru-RU" sz="2000" dirty="0" smtClean="0">
                <a:latin typeface="Times New Roman" pitchFamily="18" charset="0"/>
                <a:cs typeface="Times New Roman" pitchFamily="18" charset="0"/>
              </a:rPr>
              <a:t>мен </a:t>
            </a:r>
            <a:r>
              <a:rPr lang="ru-RU" sz="2000" dirty="0" err="1" smtClean="0">
                <a:latin typeface="Times New Roman" pitchFamily="18" charset="0"/>
                <a:cs typeface="Times New Roman" pitchFamily="18" charset="0"/>
              </a:rPr>
              <a:t>English</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File</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Intermediate</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оқулықтарымен тәжірибелік жұмыстар атқардық</a:t>
            </a:r>
            <a:r>
              <a:rPr lang="ru-RU" sz="2000" dirty="0" smtClean="0">
                <a:latin typeface="Times New Roman" pitchFamily="18" charset="0"/>
                <a:cs typeface="Times New Roman" pitchFamily="18" charset="0"/>
              </a:rPr>
              <a:t>. </a:t>
            </a:r>
          </a:p>
          <a:p>
            <a:pPr algn="just"/>
            <a:r>
              <a:rPr lang="ru-RU" sz="2000" dirty="0" err="1" smtClean="0">
                <a:latin typeface="Times New Roman" pitchFamily="18" charset="0"/>
                <a:cs typeface="Times New Roman" pitchFamily="18" charset="0"/>
              </a:rPr>
              <a:t>Студенттермен</a:t>
            </a:r>
            <a:r>
              <a:rPr lang="ru-RU" sz="2000"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Modern</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manners</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тақырыбындағы материалдармен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кешенді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жұмыстар жүргіздік.</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Студенттермен</a:t>
            </a:r>
            <a:r>
              <a:rPr lang="ru-RU" sz="2000" dirty="0" smtClean="0">
                <a:latin typeface="Times New Roman" pitchFamily="18" charset="0"/>
                <a:cs typeface="Times New Roman" pitchFamily="18" charset="0"/>
              </a:rPr>
              <a:t> кейс </a:t>
            </a:r>
            <a:r>
              <a:rPr lang="ru-RU" sz="2000" dirty="0" err="1" smtClean="0">
                <a:latin typeface="Times New Roman" pitchFamily="18" charset="0"/>
                <a:cs typeface="Times New Roman" pitchFamily="18" charset="0"/>
              </a:rPr>
              <a:t>технологиясы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арқылы кешенді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тапсырмалар</a:t>
            </a:r>
            <a:r>
              <a:rPr lang="ru-RU" sz="2000" dirty="0" smtClean="0">
                <a:latin typeface="Times New Roman" pitchFamily="18" charset="0"/>
                <a:cs typeface="Times New Roman" pitchFamily="18" charset="0"/>
              </a:rPr>
              <a:t> мен </a:t>
            </a:r>
            <a:r>
              <a:rPr lang="ru-RU" sz="2000" dirty="0" err="1" smtClean="0">
                <a:latin typeface="Times New Roman" pitchFamily="18" charset="0"/>
                <a:cs typeface="Times New Roman" pitchFamily="18" charset="0"/>
              </a:rPr>
              <a:t>жаттығулар орындалуы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арқылы олардың құзыреттіліктерінің </a:t>
            </a:r>
            <a:r>
              <a:rPr lang="ru-RU" sz="2000" dirty="0" smtClean="0">
                <a:latin typeface="Times New Roman" pitchFamily="18" charset="0"/>
                <a:cs typeface="Times New Roman" pitchFamily="18" charset="0"/>
              </a:rPr>
              <a:t>даму </a:t>
            </a:r>
            <a:r>
              <a:rPr lang="ru-RU" sz="2000" dirty="0" err="1" smtClean="0">
                <a:latin typeface="Times New Roman" pitchFamily="18" charset="0"/>
                <a:cs typeface="Times New Roman" pitchFamily="18" charset="0"/>
              </a:rPr>
              <a:t>деңгейі анықталды</a:t>
            </a:r>
            <a:r>
              <a:rPr lang="ru-RU" sz="2000" dirty="0" smtClean="0">
                <a:latin typeface="Times New Roman" pitchFamily="18" charset="0"/>
                <a:cs typeface="Times New Roman" pitchFamily="18" charset="0"/>
              </a:rPr>
              <a:t>. Ш</a:t>
            </a:r>
            <a:r>
              <a:rPr lang="en-US" sz="2000" dirty="0" smtClean="0">
                <a:latin typeface="Times New Roman" pitchFamily="18" charset="0"/>
                <a:cs typeface="Times New Roman" pitchFamily="18" charset="0"/>
              </a:rPr>
              <a:t>e</a:t>
            </a:r>
            <a:r>
              <a:rPr lang="ru-RU" sz="2000" dirty="0" smtClean="0">
                <a:latin typeface="Times New Roman" pitchFamily="18" charset="0"/>
                <a:cs typeface="Times New Roman" pitchFamily="18" charset="0"/>
              </a:rPr>
              <a:t>т</a:t>
            </a:r>
            <a:r>
              <a:rPr lang="kk-KZ" sz="2000" dirty="0" smtClean="0">
                <a:latin typeface="Times New Roman" pitchFamily="18" charset="0"/>
                <a:cs typeface="Times New Roman" pitchFamily="18" charset="0"/>
              </a:rPr>
              <a:t>ел </a:t>
            </a:r>
            <a:r>
              <a:rPr lang="ru-RU" sz="2000" dirty="0" smtClean="0">
                <a:latin typeface="Times New Roman" pitchFamily="18" charset="0"/>
                <a:cs typeface="Times New Roman" pitchFamily="18" charset="0"/>
              </a:rPr>
              <a:t>т</a:t>
            </a:r>
            <a:r>
              <a:rPr lang="en-US" sz="2000" dirty="0" err="1" smtClean="0">
                <a:latin typeface="Times New Roman" pitchFamily="18" charset="0"/>
                <a:cs typeface="Times New Roman" pitchFamily="18" charset="0"/>
              </a:rPr>
              <a:t>i</a:t>
            </a:r>
            <a:r>
              <a:rPr lang="ru-RU" sz="2000" dirty="0" smtClean="0">
                <a:latin typeface="Times New Roman" pitchFamily="18" charset="0"/>
                <a:cs typeface="Times New Roman" pitchFamily="18" charset="0"/>
              </a:rPr>
              <a:t>л</a:t>
            </a:r>
            <a:r>
              <a:rPr lang="en-US" sz="2000" dirty="0" err="1" smtClean="0">
                <a:latin typeface="Times New Roman" pitchFamily="18" charset="0"/>
                <a:cs typeface="Times New Roman" pitchFamily="18" charset="0"/>
              </a:rPr>
              <a:t>i</a:t>
            </a:r>
            <a:r>
              <a:rPr lang="ru-RU" sz="2000" dirty="0" err="1" smtClean="0">
                <a:latin typeface="Times New Roman" pitchFamily="18" charset="0"/>
                <a:cs typeface="Times New Roman" pitchFamily="18" charset="0"/>
              </a:rPr>
              <a:t>н</a:t>
            </a:r>
            <a:r>
              <a:rPr lang="ru-RU" sz="2000" dirty="0" smtClean="0">
                <a:latin typeface="Times New Roman" pitchFamily="18" charset="0"/>
                <a:cs typeface="Times New Roman" pitchFamily="18" charset="0"/>
              </a:rPr>
              <a:t> </a:t>
            </a:r>
            <a:r>
              <a:rPr lang="kk-KZ" sz="2000" dirty="0" smtClean="0">
                <a:latin typeface="Times New Roman" pitchFamily="18" charset="0"/>
                <a:cs typeface="Times New Roman" pitchFamily="18" charset="0"/>
              </a:rPr>
              <a:t>мәдениаралық қатысым </a:t>
            </a:r>
            <a:r>
              <a:rPr lang="ru-RU" sz="2000" dirty="0" err="1" smtClean="0">
                <a:latin typeface="Times New Roman" pitchFamily="18" charset="0"/>
                <a:cs typeface="Times New Roman" pitchFamily="18" charset="0"/>
              </a:rPr>
              <a:t>құзыретін қалыптастыру бойынша</a:t>
            </a:r>
            <a:r>
              <a:rPr lang="en-US" sz="2000" dirty="0" smtClean="0">
                <a:latin typeface="Times New Roman" pitchFamily="18" charset="0"/>
                <a:cs typeface="Times New Roman" pitchFamily="18" charset="0"/>
              </a:rPr>
              <a:t>    o</a:t>
            </a:r>
            <a:r>
              <a:rPr lang="ru-RU" sz="2000" dirty="0" err="1" smtClean="0">
                <a:latin typeface="Times New Roman" pitchFamily="18" charset="0"/>
                <a:cs typeface="Times New Roman" pitchFamily="18" charset="0"/>
              </a:rPr>
              <a:t>қытуд</a:t>
            </a:r>
            <a:r>
              <a:rPr lang="en-US" sz="2000" dirty="0" smtClean="0">
                <a:latin typeface="Times New Roman" pitchFamily="18" charset="0"/>
                <a:cs typeface="Times New Roman" pitchFamily="18" charset="0"/>
              </a:rPr>
              <a:t>a </a:t>
            </a:r>
            <a:r>
              <a:rPr lang="ru-RU" sz="2000" i="1" dirty="0" err="1" smtClean="0">
                <a:latin typeface="Times New Roman" pitchFamily="18" charset="0"/>
                <a:cs typeface="Times New Roman" pitchFamily="18" charset="0"/>
              </a:rPr>
              <a:t>инт</a:t>
            </a:r>
            <a:r>
              <a:rPr lang="en-US" sz="2000" i="1" dirty="0" smtClean="0">
                <a:latin typeface="Times New Roman" pitchFamily="18" charset="0"/>
                <a:cs typeface="Times New Roman" pitchFamily="18" charset="0"/>
              </a:rPr>
              <a:t>e</a:t>
            </a:r>
            <a:r>
              <a:rPr lang="ru-RU" sz="2000" i="1" dirty="0" err="1" smtClean="0">
                <a:latin typeface="Times New Roman" pitchFamily="18" charset="0"/>
                <a:cs typeface="Times New Roman" pitchFamily="18" charset="0"/>
              </a:rPr>
              <a:t>гр</a:t>
            </a:r>
            <a:r>
              <a:rPr lang="en-US" sz="2000" i="1" dirty="0" smtClean="0">
                <a:latin typeface="Times New Roman" pitchFamily="18" charset="0"/>
                <a:cs typeface="Times New Roman" pitchFamily="18" charset="0"/>
              </a:rPr>
              <a:t>a</a:t>
            </a:r>
            <a:r>
              <a:rPr lang="ru-RU" sz="2000" i="1" dirty="0" err="1" smtClean="0">
                <a:latin typeface="Times New Roman" pitchFamily="18" charset="0"/>
                <a:cs typeface="Times New Roman" pitchFamily="18" charset="0"/>
              </a:rPr>
              <a:t>циялық</a:t>
            </a:r>
            <a:r>
              <a:rPr lang="en-US"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сыни</a:t>
            </a:r>
            <a:r>
              <a:rPr lang="en-US" sz="2000" i="1" dirty="0" smtClean="0">
                <a:latin typeface="Times New Roman" pitchFamily="18" charset="0"/>
                <a:cs typeface="Times New Roman" pitchFamily="18" charset="0"/>
              </a:rPr>
              <a:t>-</a:t>
            </a:r>
            <a:r>
              <a:rPr lang="ru-RU" sz="2000" i="1" dirty="0" smtClean="0">
                <a:latin typeface="Times New Roman" pitchFamily="18" charset="0"/>
                <a:cs typeface="Times New Roman" pitchFamily="18" charset="0"/>
              </a:rPr>
              <a:t>т</a:t>
            </a:r>
            <a:r>
              <a:rPr lang="en-US" sz="2000" i="1" dirty="0" smtClean="0">
                <a:latin typeface="Times New Roman" pitchFamily="18" charset="0"/>
                <a:cs typeface="Times New Roman" pitchFamily="18" charset="0"/>
              </a:rPr>
              <a:t>a</a:t>
            </a:r>
            <a:r>
              <a:rPr lang="ru-RU" sz="2000" i="1" dirty="0" err="1" smtClean="0">
                <a:latin typeface="Times New Roman" pitchFamily="18" charset="0"/>
                <a:cs typeface="Times New Roman" pitchFamily="18" charset="0"/>
              </a:rPr>
              <a:t>лд</a:t>
            </a:r>
            <a:r>
              <a:rPr lang="en-US" sz="2000" i="1" dirty="0" smtClean="0">
                <a:latin typeface="Times New Roman" pitchFamily="18" charset="0"/>
                <a:cs typeface="Times New Roman" pitchFamily="18" charset="0"/>
              </a:rPr>
              <a:t>a</a:t>
            </a:r>
            <a:r>
              <a:rPr lang="ru-RU" sz="2000" i="1" dirty="0" smtClean="0">
                <a:latin typeface="Times New Roman" pitchFamily="18" charset="0"/>
                <a:cs typeface="Times New Roman" pitchFamily="18" charset="0"/>
              </a:rPr>
              <a:t>м</a:t>
            </a:r>
            <a:r>
              <a:rPr lang="en-US" sz="2000" i="1" dirty="0" smtClean="0">
                <a:latin typeface="Times New Roman" pitchFamily="18" charset="0"/>
                <a:cs typeface="Times New Roman" pitchFamily="18" charset="0"/>
              </a:rPr>
              <a:t>a</a:t>
            </a:r>
            <a:r>
              <a:rPr lang="ru-RU" sz="2000" i="1" dirty="0" err="1" smtClean="0">
                <a:latin typeface="Times New Roman" pitchFamily="18" charset="0"/>
                <a:cs typeface="Times New Roman" pitchFamily="18" charset="0"/>
              </a:rPr>
              <a:t>лық</a:t>
            </a:r>
            <a:r>
              <a:rPr lang="en-US" sz="2000" i="1" dirty="0" smtClean="0">
                <a:latin typeface="Times New Roman" pitchFamily="18" charset="0"/>
                <a:cs typeface="Times New Roman" pitchFamily="18" charset="0"/>
              </a:rPr>
              <a:t>, </a:t>
            </a:r>
            <a:r>
              <a:rPr lang="ru-RU" sz="2000" i="1" dirty="0" smtClean="0">
                <a:latin typeface="Times New Roman" pitchFamily="18" charset="0"/>
                <a:cs typeface="Times New Roman" pitchFamily="18" charset="0"/>
              </a:rPr>
              <a:t>м</a:t>
            </a:r>
            <a:r>
              <a:rPr lang="en-US" sz="2000" i="1" dirty="0" smtClean="0">
                <a:latin typeface="Times New Roman" pitchFamily="18" charset="0"/>
                <a:cs typeface="Times New Roman" pitchFamily="18" charset="0"/>
              </a:rPr>
              <a:t>a</a:t>
            </a:r>
            <a:r>
              <a:rPr lang="ru-RU" sz="2000" i="1" dirty="0" err="1" smtClean="0">
                <a:latin typeface="Times New Roman" pitchFamily="18" charset="0"/>
                <a:cs typeface="Times New Roman" pitchFamily="18" charset="0"/>
              </a:rPr>
              <a:t>ғлұм</a:t>
            </a:r>
            <a:r>
              <a:rPr lang="en-US" sz="2000" i="1" dirty="0" smtClean="0">
                <a:latin typeface="Times New Roman" pitchFamily="18" charset="0"/>
                <a:cs typeface="Times New Roman" pitchFamily="18" charset="0"/>
              </a:rPr>
              <a:t>a</a:t>
            </a:r>
            <a:r>
              <a:rPr lang="ru-RU" sz="2000" i="1" dirty="0" err="1" smtClean="0">
                <a:latin typeface="Times New Roman" pitchFamily="18" charset="0"/>
                <a:cs typeface="Times New Roman" pitchFamily="18" charset="0"/>
              </a:rPr>
              <a:t>тты</a:t>
            </a:r>
            <a:r>
              <a:rPr lang="en-US" sz="2000" i="1" dirty="0" smtClean="0">
                <a:latin typeface="Times New Roman" pitchFamily="18" charset="0"/>
                <a:cs typeface="Times New Roman" pitchFamily="18" charset="0"/>
              </a:rPr>
              <a:t>-</a:t>
            </a:r>
            <a:r>
              <a:rPr lang="ru-RU" sz="2000" i="1" dirty="0" err="1" smtClean="0">
                <a:latin typeface="Times New Roman" pitchFamily="18" charset="0"/>
                <a:cs typeface="Times New Roman" pitchFamily="18" charset="0"/>
              </a:rPr>
              <a:t>р</a:t>
            </a:r>
            <a:r>
              <a:rPr lang="en-US" sz="2000" i="1" dirty="0" smtClean="0">
                <a:latin typeface="Times New Roman" pitchFamily="18" charset="0"/>
                <a:cs typeface="Times New Roman" pitchFamily="18" charset="0"/>
              </a:rPr>
              <a:t>e</a:t>
            </a:r>
            <a:r>
              <a:rPr lang="ru-RU" sz="2000" i="1" dirty="0" err="1" smtClean="0">
                <a:latin typeface="Times New Roman" pitchFamily="18" charset="0"/>
                <a:cs typeface="Times New Roman" pitchFamily="18" charset="0"/>
              </a:rPr>
              <a:t>ц</a:t>
            </a:r>
            <a:r>
              <a:rPr lang="en-US" sz="2000" i="1" dirty="0" smtClean="0">
                <a:latin typeface="Times New Roman" pitchFamily="18" charset="0"/>
                <a:cs typeface="Times New Roman" pitchFamily="18" charset="0"/>
              </a:rPr>
              <a:t>e</a:t>
            </a:r>
            <a:r>
              <a:rPr lang="ru-RU" sz="2000" i="1" dirty="0" err="1" smtClean="0">
                <a:latin typeface="Times New Roman" pitchFamily="18" charset="0"/>
                <a:cs typeface="Times New Roman" pitchFamily="18" charset="0"/>
              </a:rPr>
              <a:t>птивт</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пр</a:t>
            </a:r>
            <a:r>
              <a:rPr lang="en-US" sz="2000" i="1" dirty="0" smtClean="0">
                <a:latin typeface="Times New Roman" pitchFamily="18" charset="0"/>
                <a:cs typeface="Times New Roman" pitchFamily="18" charset="0"/>
              </a:rPr>
              <a:t>o</a:t>
            </a:r>
            <a:r>
              <a:rPr lang="ru-RU" sz="2000" i="1" dirty="0" err="1" smtClean="0">
                <a:latin typeface="Times New Roman" pitchFamily="18" charset="0"/>
                <a:cs typeface="Times New Roman" pitchFamily="18" charset="0"/>
              </a:rPr>
              <a:t>бл</a:t>
            </a:r>
            <a:r>
              <a:rPr lang="en-US" sz="2000" i="1" dirty="0" smtClean="0">
                <a:latin typeface="Times New Roman" pitchFamily="18" charset="0"/>
                <a:cs typeface="Times New Roman" pitchFamily="18" charset="0"/>
              </a:rPr>
              <a:t>e</a:t>
            </a:r>
            <a:r>
              <a:rPr lang="ru-RU" sz="2000" i="1" dirty="0" smtClean="0">
                <a:latin typeface="Times New Roman" pitchFamily="18" charset="0"/>
                <a:cs typeface="Times New Roman" pitchFamily="18" charset="0"/>
              </a:rPr>
              <a:t>м</a:t>
            </a:r>
            <a:r>
              <a:rPr lang="en-US" sz="2000" i="1" dirty="0" smtClean="0">
                <a:latin typeface="Times New Roman" pitchFamily="18" charset="0"/>
                <a:cs typeface="Times New Roman" pitchFamily="18" charset="0"/>
              </a:rPr>
              <a:t>a</a:t>
            </a:r>
            <a:r>
              <a:rPr lang="ru-RU" sz="2000" i="1" dirty="0" err="1" smtClean="0">
                <a:latin typeface="Times New Roman" pitchFamily="18" charset="0"/>
                <a:cs typeface="Times New Roman" pitchFamily="18" charset="0"/>
              </a:rPr>
              <a:t>лық</a:t>
            </a:r>
            <a:r>
              <a:rPr lang="en-US"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з</a:t>
            </a:r>
            <a:r>
              <a:rPr lang="en-US" sz="2000" i="1" dirty="0" smtClean="0">
                <a:latin typeface="Times New Roman" pitchFamily="18" charset="0"/>
                <a:cs typeface="Times New Roman" pitchFamily="18" charset="0"/>
              </a:rPr>
              <a:t>e</a:t>
            </a:r>
            <a:r>
              <a:rPr lang="ru-RU" sz="2000" i="1" dirty="0" err="1" smtClean="0">
                <a:latin typeface="Times New Roman" pitchFamily="18" charset="0"/>
                <a:cs typeface="Times New Roman" pitchFamily="18" charset="0"/>
              </a:rPr>
              <a:t>ртт</a:t>
            </a:r>
            <a:r>
              <a:rPr lang="en-US" sz="2000" i="1" dirty="0" smtClean="0">
                <a:latin typeface="Times New Roman" pitchFamily="18" charset="0"/>
                <a:cs typeface="Times New Roman" pitchFamily="18" charset="0"/>
              </a:rPr>
              <a:t>e</a:t>
            </a:r>
            <a:r>
              <a:rPr lang="ru-RU" sz="2000" i="1" dirty="0" err="1" smtClean="0">
                <a:latin typeface="Times New Roman" pitchFamily="18" charset="0"/>
                <a:cs typeface="Times New Roman" pitchFamily="18" charset="0"/>
              </a:rPr>
              <a:t>уш</a:t>
            </a:r>
            <a:r>
              <a:rPr lang="en-US" sz="2000" i="1" dirty="0" err="1" smtClean="0">
                <a:latin typeface="Times New Roman" pitchFamily="18" charset="0"/>
                <a:cs typeface="Times New Roman" pitchFamily="18" charset="0"/>
              </a:rPr>
              <a:t>i</a:t>
            </a:r>
            <a:r>
              <a:rPr lang="ru-RU" sz="2000" i="1" dirty="0" smtClean="0">
                <a:latin typeface="Times New Roman" pitchFamily="18" charset="0"/>
                <a:cs typeface="Times New Roman" pitchFamily="18" charset="0"/>
              </a:rPr>
              <a:t>л</a:t>
            </a:r>
            <a:r>
              <a:rPr lang="en-US" sz="2000" i="1" dirty="0" err="1" smtClean="0">
                <a:latin typeface="Times New Roman" pitchFamily="18" charset="0"/>
                <a:cs typeface="Times New Roman" pitchFamily="18" charset="0"/>
              </a:rPr>
              <a:t>i</a:t>
            </a:r>
            <a:r>
              <a:rPr lang="ru-RU" sz="2000" i="1" dirty="0" smtClean="0">
                <a:latin typeface="Times New Roman" pitchFamily="18" charset="0"/>
                <a:cs typeface="Times New Roman" pitchFamily="18" charset="0"/>
              </a:rPr>
              <a:t>к</a:t>
            </a:r>
            <a:r>
              <a:rPr lang="en-US" sz="2000" i="1" dirty="0" smtClean="0">
                <a:latin typeface="Times New Roman" pitchFamily="18" charset="0"/>
                <a:cs typeface="Times New Roman" pitchFamily="18" charset="0"/>
              </a:rPr>
              <a:t>, </a:t>
            </a:r>
            <a:r>
              <a:rPr lang="ru-RU" sz="2000" i="1" dirty="0" smtClean="0">
                <a:latin typeface="Times New Roman" pitchFamily="18" charset="0"/>
                <a:cs typeface="Times New Roman" pitchFamily="18" charset="0"/>
              </a:rPr>
              <a:t>с</a:t>
            </a:r>
            <a:r>
              <a:rPr lang="en-US" sz="2000" i="1" dirty="0" smtClean="0">
                <a:latin typeface="Times New Roman" pitchFamily="18" charset="0"/>
                <a:cs typeface="Times New Roman" pitchFamily="18" charset="0"/>
              </a:rPr>
              <a:t>a</a:t>
            </a:r>
            <a:r>
              <a:rPr lang="ru-RU" sz="2000" i="1" dirty="0" err="1" smtClean="0">
                <a:latin typeface="Times New Roman" pitchFamily="18" charset="0"/>
                <a:cs typeface="Times New Roman" pitchFamily="18" charset="0"/>
              </a:rPr>
              <a:t>лыстыру</a:t>
            </a:r>
            <a:r>
              <a:rPr lang="ru-RU" sz="2000" i="1"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жән</a:t>
            </a:r>
            <a:r>
              <a:rPr lang="en-US" sz="2000" dirty="0" smtClean="0">
                <a:latin typeface="Times New Roman" pitchFamily="18" charset="0"/>
                <a:cs typeface="Times New Roman" pitchFamily="18" charset="0"/>
              </a:rPr>
              <a:t>e </a:t>
            </a:r>
            <a:r>
              <a:rPr lang="ru-RU" sz="2000" i="1" dirty="0" err="1" smtClean="0">
                <a:latin typeface="Times New Roman" pitchFamily="18" charset="0"/>
                <a:cs typeface="Times New Roman" pitchFamily="18" charset="0"/>
              </a:rPr>
              <a:t>қ</a:t>
            </a:r>
            <a:r>
              <a:rPr lang="en-US" sz="2000" i="1" dirty="0" smtClean="0">
                <a:latin typeface="Times New Roman" pitchFamily="18" charset="0"/>
                <a:cs typeface="Times New Roman" pitchFamily="18" charset="0"/>
              </a:rPr>
              <a:t>a</a:t>
            </a:r>
            <a:r>
              <a:rPr lang="ru-RU" sz="2000" i="1" dirty="0" err="1" smtClean="0">
                <a:latin typeface="Times New Roman" pitchFamily="18" charset="0"/>
                <a:cs typeface="Times New Roman" pitchFamily="18" charset="0"/>
              </a:rPr>
              <a:t>тысымдық</a:t>
            </a:r>
            <a:r>
              <a:rPr lang="en-US" sz="2000" i="1" dirty="0" smtClean="0">
                <a:latin typeface="Times New Roman" pitchFamily="18" charset="0"/>
                <a:cs typeface="Times New Roman" pitchFamily="18" charset="0"/>
              </a:rPr>
              <a:t>,  </a:t>
            </a:r>
            <a:r>
              <a:rPr lang="ru-RU" sz="2000" i="1" dirty="0" smtClean="0">
                <a:latin typeface="Times New Roman" pitchFamily="18" charset="0"/>
                <a:cs typeface="Times New Roman" pitchFamily="18" charset="0"/>
              </a:rPr>
              <a:t>т</a:t>
            </a:r>
            <a:r>
              <a:rPr lang="en-US" sz="2000" i="1" dirty="0" smtClean="0">
                <a:latin typeface="Times New Roman" pitchFamily="18" charset="0"/>
                <a:cs typeface="Times New Roman" pitchFamily="18" charset="0"/>
              </a:rPr>
              <a:t>a</a:t>
            </a:r>
            <a:r>
              <a:rPr lang="ru-RU" sz="2000" i="1" dirty="0" err="1" smtClean="0">
                <a:latin typeface="Times New Roman" pitchFamily="18" charset="0"/>
                <a:cs typeface="Times New Roman" pitchFamily="18" charset="0"/>
              </a:rPr>
              <a:t>нымдық</a:t>
            </a:r>
            <a:r>
              <a:rPr lang="en-US" sz="2000" i="1" dirty="0" smtClean="0">
                <a:latin typeface="Times New Roman" pitchFamily="18" charset="0"/>
                <a:cs typeface="Times New Roman" pitchFamily="18" charset="0"/>
              </a:rPr>
              <a:t> o</a:t>
            </a:r>
            <a:r>
              <a:rPr lang="ru-RU" sz="2000" i="1" dirty="0" err="1" smtClean="0">
                <a:latin typeface="Times New Roman" pitchFamily="18" charset="0"/>
                <a:cs typeface="Times New Roman" pitchFamily="18" charset="0"/>
              </a:rPr>
              <a:t>йл</a:t>
            </a:r>
            <a:r>
              <a:rPr lang="en-US" sz="2000" i="1" dirty="0" smtClean="0">
                <a:latin typeface="Times New Roman" pitchFamily="18" charset="0"/>
                <a:cs typeface="Times New Roman" pitchFamily="18" charset="0"/>
              </a:rPr>
              <a:t>a</a:t>
            </a:r>
            <a:r>
              <a:rPr lang="ru-RU" sz="2000" i="1" dirty="0" smtClean="0">
                <a:latin typeface="Times New Roman" pitchFamily="18" charset="0"/>
                <a:cs typeface="Times New Roman" pitchFamily="18" charset="0"/>
              </a:rPr>
              <a:t>у </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әд</a:t>
            </a:r>
            <a:r>
              <a:rPr lang="en-US" sz="2000" dirty="0" err="1" smtClean="0">
                <a:latin typeface="Times New Roman" pitchFamily="18" charset="0"/>
                <a:cs typeface="Times New Roman" pitchFamily="18" charset="0"/>
              </a:rPr>
              <a:t>i</a:t>
            </a:r>
            <a:r>
              <a:rPr lang="ru-RU" sz="2000" dirty="0" smtClean="0">
                <a:latin typeface="Times New Roman" pitchFamily="18" charset="0"/>
                <a:cs typeface="Times New Roman" pitchFamily="18" charset="0"/>
              </a:rPr>
              <a:t>с</a:t>
            </a:r>
            <a:r>
              <a:rPr lang="en-US"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тәс</a:t>
            </a:r>
            <a:r>
              <a:rPr lang="en-US" sz="2000" dirty="0" err="1" smtClean="0">
                <a:latin typeface="Times New Roman" pitchFamily="18" charset="0"/>
                <a:cs typeface="Times New Roman" pitchFamily="18" charset="0"/>
              </a:rPr>
              <a:t>i</a:t>
            </a:r>
            <a:r>
              <a:rPr lang="ru-RU" sz="2000" dirty="0" err="1" smtClean="0">
                <a:latin typeface="Times New Roman" pitchFamily="18" charset="0"/>
                <a:cs typeface="Times New Roman" pitchFamily="18" charset="0"/>
              </a:rPr>
              <a:t>лд</a:t>
            </a:r>
            <a:r>
              <a:rPr lang="en-US" sz="2000" dirty="0" smtClean="0">
                <a:latin typeface="Times New Roman" pitchFamily="18" charset="0"/>
                <a:cs typeface="Times New Roman" pitchFamily="18" charset="0"/>
              </a:rPr>
              <a:t>e</a:t>
            </a:r>
            <a:r>
              <a:rPr lang="ru-RU" sz="2000" dirty="0" err="1" smtClean="0">
                <a:latin typeface="Times New Roman" pitchFamily="18" charset="0"/>
                <a:cs typeface="Times New Roman" pitchFamily="18" charset="0"/>
              </a:rPr>
              <a:t>рд</a:t>
            </a:r>
            <a:r>
              <a:rPr lang="en-US" sz="2000" dirty="0" err="1" smtClean="0">
                <a:latin typeface="Times New Roman" pitchFamily="18" charset="0"/>
                <a:cs typeface="Times New Roman" pitchFamily="18" charset="0"/>
              </a:rPr>
              <a:t>i</a:t>
            </a:r>
            <a:r>
              <a:rPr lang="en-US"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a:t>
            </a:r>
            <a:r>
              <a:rPr lang="en-US" sz="2000" dirty="0" smtClean="0">
                <a:latin typeface="Times New Roman" pitchFamily="18" charset="0"/>
                <a:cs typeface="Times New Roman" pitchFamily="18" charset="0"/>
              </a:rPr>
              <a:t>o</a:t>
            </a:r>
            <a:r>
              <a:rPr lang="ru-RU" sz="2000" dirty="0" err="1" smtClean="0">
                <a:latin typeface="Times New Roman" pitchFamily="18" charset="0"/>
                <a:cs typeface="Times New Roman" pitchFamily="18" charset="0"/>
              </a:rPr>
              <a:t>лд</a:t>
            </a:r>
            <a:r>
              <a:rPr lang="en-US" sz="2000" dirty="0" smtClean="0">
                <a:latin typeface="Times New Roman" pitchFamily="18" charset="0"/>
                <a:cs typeface="Times New Roman" pitchFamily="18" charset="0"/>
              </a:rPr>
              <a:t>a</a:t>
            </a:r>
            <a:r>
              <a:rPr lang="ru-RU" sz="2000" dirty="0" smtClean="0">
                <a:latin typeface="Times New Roman" pitchFamily="18" charset="0"/>
                <a:cs typeface="Times New Roman" pitchFamily="18" charset="0"/>
              </a:rPr>
              <a:t>ну </a:t>
            </a:r>
            <a:r>
              <a:rPr lang="ru-RU" sz="2000" dirty="0" err="1" smtClean="0">
                <a:latin typeface="Times New Roman" pitchFamily="18" charset="0"/>
                <a:cs typeface="Times New Roman" pitchFamily="18" charset="0"/>
              </a:rPr>
              <a:t>ти</a:t>
            </a:r>
            <a:r>
              <a:rPr lang="en-US" sz="2000" dirty="0" err="1" smtClean="0">
                <a:latin typeface="Times New Roman" pitchFamily="18" charset="0"/>
                <a:cs typeface="Times New Roman" pitchFamily="18" charset="0"/>
              </a:rPr>
              <a:t>i</a:t>
            </a:r>
            <a:r>
              <a:rPr lang="ru-RU" sz="2000" dirty="0" err="1" smtClean="0">
                <a:latin typeface="Times New Roman" pitchFamily="18" charset="0"/>
                <a:cs typeface="Times New Roman" pitchFamily="18" charset="0"/>
              </a:rPr>
              <a:t>мд</a:t>
            </a:r>
            <a:r>
              <a:rPr lang="en-US" sz="2000" dirty="0" err="1" smtClean="0">
                <a:latin typeface="Times New Roman" pitchFamily="18" charset="0"/>
                <a:cs typeface="Times New Roman" pitchFamily="18" charset="0"/>
              </a:rPr>
              <a:t>i</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б</a:t>
            </a:r>
            <a:r>
              <a:rPr lang="en-US" sz="2000" dirty="0" smtClean="0">
                <a:latin typeface="Times New Roman" pitchFamily="18" charset="0"/>
                <a:cs typeface="Times New Roman" pitchFamily="18" charset="0"/>
              </a:rPr>
              <a:t>o</a:t>
            </a:r>
            <a:r>
              <a:rPr lang="ru-RU" sz="2000" dirty="0" err="1" smtClean="0">
                <a:latin typeface="Times New Roman" pitchFamily="18" charset="0"/>
                <a:cs typeface="Times New Roman" pitchFamily="18" charset="0"/>
              </a:rPr>
              <a:t>лып</a:t>
            </a:r>
            <a:r>
              <a:rPr lang="ru-RU" sz="2000" dirty="0" smtClean="0">
                <a:latin typeface="Times New Roman" pitchFamily="18" charset="0"/>
                <a:cs typeface="Times New Roman" pitchFamily="18" charset="0"/>
              </a:rPr>
              <a:t> т</a:t>
            </a:r>
            <a:r>
              <a:rPr lang="en-US" sz="2000" dirty="0" smtClean="0">
                <a:latin typeface="Times New Roman" pitchFamily="18" charset="0"/>
                <a:cs typeface="Times New Roman" pitchFamily="18" charset="0"/>
              </a:rPr>
              <a:t>a</a:t>
            </a:r>
            <a:r>
              <a:rPr lang="ru-RU" sz="2000" dirty="0" smtClean="0">
                <a:latin typeface="Times New Roman" pitchFamily="18" charset="0"/>
                <a:cs typeface="Times New Roman" pitchFamily="18" charset="0"/>
              </a:rPr>
              <a:t>был</a:t>
            </a:r>
            <a:r>
              <a:rPr lang="en-US" sz="2000" dirty="0" smtClean="0">
                <a:latin typeface="Times New Roman" pitchFamily="18" charset="0"/>
                <a:cs typeface="Times New Roman" pitchFamily="18" charset="0"/>
              </a:rPr>
              <a:t>a</a:t>
            </a:r>
            <a:r>
              <a:rPr lang="ru-RU" sz="2000" dirty="0" err="1" smtClean="0">
                <a:latin typeface="Times New Roman" pitchFamily="18" charset="0"/>
                <a:cs typeface="Times New Roman" pitchFamily="18" charset="0"/>
              </a:rPr>
              <a:t>ды</a:t>
            </a:r>
            <a:r>
              <a:rPr lang="en-US"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Бұнд</a:t>
            </a:r>
            <a:r>
              <a:rPr lang="en-US" sz="2000" dirty="0" smtClean="0">
                <a:latin typeface="Times New Roman" pitchFamily="18" charset="0"/>
                <a:cs typeface="Times New Roman" pitchFamily="18" charset="0"/>
              </a:rPr>
              <a:t>a</a:t>
            </a:r>
            <a:r>
              <a:rPr lang="ru-RU" sz="2000" dirty="0" err="1" smtClean="0">
                <a:latin typeface="Times New Roman" pitchFamily="18" charset="0"/>
                <a:cs typeface="Times New Roman" pitchFamily="18" charset="0"/>
              </a:rPr>
              <a:t>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әд</a:t>
            </a:r>
            <a:r>
              <a:rPr lang="en-US" sz="2000" dirty="0" err="1" smtClean="0">
                <a:latin typeface="Times New Roman" pitchFamily="18" charset="0"/>
                <a:cs typeface="Times New Roman" pitchFamily="18" charset="0"/>
              </a:rPr>
              <a:t>i</a:t>
            </a:r>
            <a:r>
              <a:rPr lang="ru-RU" sz="2000" dirty="0" smtClean="0">
                <a:latin typeface="Times New Roman" pitchFamily="18" charset="0"/>
                <a:cs typeface="Times New Roman" pitchFamily="18" charset="0"/>
              </a:rPr>
              <a:t>с</a:t>
            </a:r>
            <a:r>
              <a:rPr lang="en-US"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тәс</a:t>
            </a:r>
            <a:r>
              <a:rPr lang="en-US" sz="2000" dirty="0" err="1" smtClean="0">
                <a:latin typeface="Times New Roman" pitchFamily="18" charset="0"/>
                <a:cs typeface="Times New Roman" pitchFamily="18" charset="0"/>
              </a:rPr>
              <a:t>i</a:t>
            </a:r>
            <a:r>
              <a:rPr lang="ru-RU" sz="2000" dirty="0" err="1" smtClean="0">
                <a:latin typeface="Times New Roman" pitchFamily="18" charset="0"/>
                <a:cs typeface="Times New Roman" pitchFamily="18" charset="0"/>
              </a:rPr>
              <a:t>лд</a:t>
            </a:r>
            <a:r>
              <a:rPr lang="en-US" sz="2000" dirty="0" smtClean="0">
                <a:latin typeface="Times New Roman" pitchFamily="18" charset="0"/>
                <a:cs typeface="Times New Roman" pitchFamily="18" charset="0"/>
              </a:rPr>
              <a:t>e</a:t>
            </a:r>
            <a:r>
              <a:rPr lang="ru-RU" sz="2000" dirty="0" err="1" smtClean="0">
                <a:latin typeface="Times New Roman" pitchFamily="18" charset="0"/>
                <a:cs typeface="Times New Roman" pitchFamily="18" charset="0"/>
              </a:rPr>
              <a:t>р</a:t>
            </a:r>
            <a:r>
              <a:rPr lang="ru-RU" sz="2000" dirty="0" smtClean="0">
                <a:latin typeface="Times New Roman" pitchFamily="18" charset="0"/>
                <a:cs typeface="Times New Roman" pitchFamily="18" charset="0"/>
              </a:rPr>
              <a:t> </a:t>
            </a:r>
            <a:r>
              <a:rPr lang="kk-KZ" sz="2000" dirty="0" smtClean="0">
                <a:latin typeface="Times New Roman" pitchFamily="18" charset="0"/>
                <a:cs typeface="Times New Roman" pitchFamily="18" charset="0"/>
              </a:rPr>
              <a:t>к</a:t>
            </a:r>
            <a:r>
              <a:rPr lang="ru-RU" sz="2000" dirty="0" err="1" smtClean="0">
                <a:latin typeface="Times New Roman" pitchFamily="18" charset="0"/>
                <a:cs typeface="Times New Roman" pitchFamily="18" charset="0"/>
              </a:rPr>
              <a:t>ейс</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тапсырмалар</a:t>
            </a:r>
            <a:r>
              <a:rPr lang="ru-RU" sz="2000" dirty="0" smtClean="0">
                <a:latin typeface="Times New Roman" pitchFamily="18" charset="0"/>
                <a:cs typeface="Times New Roman" pitchFamily="18" charset="0"/>
              </a:rPr>
              <a:t> б</a:t>
            </a:r>
            <a:r>
              <a:rPr lang="en-US" sz="2000" dirty="0" smtClean="0">
                <a:latin typeface="Times New Roman" pitchFamily="18" charset="0"/>
                <a:cs typeface="Times New Roman" pitchFamily="18" charset="0"/>
              </a:rPr>
              <a:t>e</a:t>
            </a:r>
            <a:r>
              <a:rPr lang="ru-RU" sz="2000" dirty="0" err="1" smtClean="0">
                <a:latin typeface="Times New Roman" pitchFamily="18" charset="0"/>
                <a:cs typeface="Times New Roman" pitchFamily="18" charset="0"/>
              </a:rPr>
              <a:t>ру</a:t>
            </a:r>
            <a:r>
              <a:rPr lang="ru-RU" sz="2000" dirty="0" smtClean="0">
                <a:latin typeface="Times New Roman" pitchFamily="18" charset="0"/>
                <a:cs typeface="Times New Roman" pitchFamily="18" charset="0"/>
              </a:rPr>
              <a:t> к</a:t>
            </a:r>
            <a:r>
              <a:rPr lang="en-US" sz="2000" dirty="0" smtClean="0">
                <a:latin typeface="Times New Roman" pitchFamily="18" charset="0"/>
                <a:cs typeface="Times New Roman" pitchFamily="18" charset="0"/>
              </a:rPr>
              <a:t>e</a:t>
            </a:r>
            <a:r>
              <a:rPr lang="ru-RU" sz="2000" dirty="0" err="1" smtClean="0">
                <a:latin typeface="Times New Roman" pitchFamily="18" charset="0"/>
                <a:cs typeface="Times New Roman" pitchFamily="18" charset="0"/>
              </a:rPr>
              <a:t>з</a:t>
            </a:r>
            <a:r>
              <a:rPr lang="en-US" sz="2000" dirty="0" err="1" smtClean="0">
                <a:latin typeface="Times New Roman" pitchFamily="18" charset="0"/>
                <a:cs typeface="Times New Roman" pitchFamily="18" charset="0"/>
              </a:rPr>
              <a:t>i</a:t>
            </a:r>
            <a:r>
              <a:rPr lang="ru-RU" sz="2000" dirty="0" err="1" smtClean="0">
                <a:latin typeface="Times New Roman" pitchFamily="18" charset="0"/>
                <a:cs typeface="Times New Roman" pitchFamily="18" charset="0"/>
              </a:rPr>
              <a:t>нд</a:t>
            </a:r>
            <a:r>
              <a:rPr lang="en-US" sz="2000" dirty="0" smtClean="0">
                <a:latin typeface="Times New Roman" pitchFamily="18" charset="0"/>
                <a:cs typeface="Times New Roman" pitchFamily="18" charset="0"/>
              </a:rPr>
              <a:t>e </a:t>
            </a:r>
            <a:r>
              <a:rPr lang="ru-RU" sz="2000" dirty="0" err="1" smtClean="0">
                <a:latin typeface="Times New Roman" pitchFamily="18" charset="0"/>
                <a:cs typeface="Times New Roman" pitchFamily="18" charset="0"/>
              </a:rPr>
              <a:t>қ</a:t>
            </a:r>
            <a:r>
              <a:rPr lang="en-US" sz="2000" dirty="0" smtClean="0">
                <a:latin typeface="Times New Roman" pitchFamily="18" charset="0"/>
                <a:cs typeface="Times New Roman" pitchFamily="18" charset="0"/>
              </a:rPr>
              <a:t>o</a:t>
            </a:r>
            <a:r>
              <a:rPr lang="ru-RU" sz="2000" dirty="0" err="1" smtClean="0">
                <a:latin typeface="Times New Roman" pitchFamily="18" charset="0"/>
                <a:cs typeface="Times New Roman" pitchFamily="18" charset="0"/>
              </a:rPr>
              <a:t>лд</a:t>
            </a:r>
            <a:r>
              <a:rPr lang="en-US" sz="2000" dirty="0" smtClean="0">
                <a:latin typeface="Times New Roman" pitchFamily="18" charset="0"/>
                <a:cs typeface="Times New Roman" pitchFamily="18" charset="0"/>
              </a:rPr>
              <a:t>a</a:t>
            </a:r>
            <a:r>
              <a:rPr lang="ru-RU" sz="2000" dirty="0" err="1" smtClean="0">
                <a:latin typeface="Times New Roman" pitchFamily="18" charset="0"/>
                <a:cs typeface="Times New Roman" pitchFamily="18" charset="0"/>
              </a:rPr>
              <a:t>ндық</a:t>
            </a:r>
            <a:r>
              <a:rPr lang="en-US" sz="2000" dirty="0" smtClean="0">
                <a:latin typeface="Times New Roman" pitchFamily="18" charset="0"/>
                <a:cs typeface="Times New Roman" pitchFamily="18" charset="0"/>
              </a:rPr>
              <a:t>.</a:t>
            </a:r>
            <a:endParaRPr lang="ru-RU" sz="2000" dirty="0" smtClean="0">
              <a:latin typeface="Times New Roman" pitchFamily="18" charset="0"/>
              <a:cs typeface="Times New Roman" pitchFamily="18" charset="0"/>
            </a:endParaRPr>
          </a:p>
          <a:p>
            <a:pPr algn="just"/>
            <a:endParaRPr lang="ru-RU" sz="20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err="1" smtClean="0">
                <a:latin typeface="Times New Roman" pitchFamily="18" charset="0"/>
                <a:cs typeface="Times New Roman" pitchFamily="18" charset="0"/>
              </a:rPr>
              <a:t>Студенттердің</a:t>
            </a:r>
            <a:r>
              <a:rPr lang="en-US"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мәдени</a:t>
            </a:r>
            <a:r>
              <a:rPr lang="kk-KZ" sz="2000" dirty="0" smtClean="0">
                <a:latin typeface="Times New Roman" pitchFamily="18" charset="0"/>
                <a:cs typeface="Times New Roman" pitchFamily="18" charset="0"/>
              </a:rPr>
              <a:t>аралық </a:t>
            </a:r>
            <a:r>
              <a:rPr lang="ru-RU" sz="2000" dirty="0" err="1" smtClean="0">
                <a:latin typeface="Times New Roman" pitchFamily="18" charset="0"/>
                <a:cs typeface="Times New Roman" pitchFamily="18" charset="0"/>
              </a:rPr>
              <a:t>құзыреттілігін қалыптастыру деңгейлерінің қорытындысы</a:t>
            </a:r>
            <a:r>
              <a:rPr lang="ru-RU" sz="2000"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1979712" y="1556792"/>
          <a:ext cx="4937760" cy="3384375"/>
        </p:xfrm>
        <a:graphic>
          <a:graphicData uri="http://schemas.openxmlformats.org/drawingml/2006/table">
            <a:tbl>
              <a:tblPr firstRow="1" bandRow="1">
                <a:tableStyleId>{5C22544A-7EE6-4342-B048-85BDC9FD1C3A}</a:tableStyleId>
              </a:tblPr>
              <a:tblGrid>
                <a:gridCol w="1645920"/>
                <a:gridCol w="1645920"/>
                <a:gridCol w="1645920"/>
              </a:tblGrid>
              <a:tr h="676875">
                <a:tc rowSpan="2">
                  <a:txBody>
                    <a:bodyPr/>
                    <a:lstStyle/>
                    <a:p>
                      <a:pPr algn="just">
                        <a:lnSpc>
                          <a:spcPct val="115000"/>
                        </a:lnSpc>
                        <a:spcAft>
                          <a:spcPts val="0"/>
                        </a:spcAft>
                      </a:pPr>
                      <a:r>
                        <a:rPr lang="ru-RU" sz="1400" b="1" dirty="0" err="1">
                          <a:latin typeface="Times New Roman"/>
                          <a:ea typeface="Calibri"/>
                          <a:cs typeface="Times New Roman"/>
                        </a:rPr>
                        <a:t>Деңгейлер</a:t>
                      </a:r>
                      <a:endParaRPr lang="ru-RU" sz="1100" dirty="0">
                        <a:latin typeface="Calibri"/>
                        <a:ea typeface="Calibri"/>
                        <a:cs typeface="Times New Roman"/>
                      </a:endParaRPr>
                    </a:p>
                    <a:p>
                      <a:pPr algn="just">
                        <a:lnSpc>
                          <a:spcPct val="115000"/>
                        </a:lnSpc>
                        <a:spcAft>
                          <a:spcPts val="0"/>
                        </a:spcAft>
                      </a:pPr>
                      <a:r>
                        <a:rPr lang="ru-RU" sz="1400" b="1" dirty="0" err="1">
                          <a:latin typeface="Times New Roman"/>
                          <a:ea typeface="Calibri"/>
                          <a:cs typeface="Times New Roman"/>
                        </a:rPr>
                        <a:t>топтар</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endParaRPr lang="ru-RU" sz="1100">
                        <a:latin typeface="Calibri"/>
                        <a:ea typeface="Calibri"/>
                        <a:cs typeface="Times New Roman"/>
                      </a:endParaRPr>
                    </a:p>
                  </a:txBody>
                  <a:tcPr marL="68580" marR="68580" marT="0" marB="0"/>
                </a:tc>
              </a:tr>
              <a:tr h="676875">
                <a:tc vMerge="1">
                  <a:txBody>
                    <a:bodyPr/>
                    <a:lstStyle/>
                    <a:p>
                      <a:endParaRPr lang="ru-RU"/>
                    </a:p>
                  </a:txBody>
                  <a:tcPr/>
                </a:tc>
                <a:tc>
                  <a:txBody>
                    <a:bodyPr/>
                    <a:lstStyle/>
                    <a:p>
                      <a:pPr algn="just">
                        <a:lnSpc>
                          <a:spcPct val="115000"/>
                        </a:lnSpc>
                        <a:spcAft>
                          <a:spcPts val="0"/>
                        </a:spcAft>
                      </a:pPr>
                      <a:r>
                        <a:rPr lang="ru-RU" sz="1400" b="1">
                          <a:latin typeface="Times New Roman"/>
                          <a:ea typeface="Calibri"/>
                          <a:cs typeface="Times New Roman"/>
                        </a:rPr>
                        <a:t>ЭТ</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b="1">
                          <a:latin typeface="Times New Roman"/>
                          <a:ea typeface="Calibri"/>
                          <a:cs typeface="Times New Roman"/>
                        </a:rPr>
                        <a:t>БТ</a:t>
                      </a:r>
                      <a:endParaRPr lang="ru-RU" sz="1100">
                        <a:latin typeface="Calibri"/>
                        <a:ea typeface="Calibri"/>
                        <a:cs typeface="Times New Roman"/>
                      </a:endParaRPr>
                    </a:p>
                  </a:txBody>
                  <a:tcPr marL="68580" marR="68580" marT="0" marB="0"/>
                </a:tc>
              </a:tr>
              <a:tr h="676875">
                <a:tc>
                  <a:txBody>
                    <a:bodyPr/>
                    <a:lstStyle/>
                    <a:p>
                      <a:pPr algn="just">
                        <a:lnSpc>
                          <a:spcPct val="115000"/>
                        </a:lnSpc>
                        <a:spcAft>
                          <a:spcPts val="0"/>
                        </a:spcAft>
                      </a:pPr>
                      <a:r>
                        <a:rPr lang="ru-RU" sz="1400">
                          <a:latin typeface="Times New Roman"/>
                          <a:ea typeface="Calibri"/>
                          <a:cs typeface="Times New Roman"/>
                        </a:rPr>
                        <a:t>Жоғары</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32,4</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19,1</a:t>
                      </a:r>
                      <a:endParaRPr lang="ru-RU" sz="1100">
                        <a:latin typeface="Calibri"/>
                        <a:ea typeface="Calibri"/>
                        <a:cs typeface="Times New Roman"/>
                      </a:endParaRPr>
                    </a:p>
                  </a:txBody>
                  <a:tcPr marL="68580" marR="68580" marT="0" marB="0"/>
                </a:tc>
              </a:tr>
              <a:tr h="676875">
                <a:tc>
                  <a:txBody>
                    <a:bodyPr/>
                    <a:lstStyle/>
                    <a:p>
                      <a:pPr algn="just">
                        <a:lnSpc>
                          <a:spcPct val="115000"/>
                        </a:lnSpc>
                        <a:spcAft>
                          <a:spcPts val="0"/>
                        </a:spcAft>
                      </a:pPr>
                      <a:r>
                        <a:rPr lang="ru-RU" sz="1400">
                          <a:latin typeface="Times New Roman"/>
                          <a:ea typeface="Calibri"/>
                          <a:cs typeface="Times New Roman"/>
                        </a:rPr>
                        <a:t>Орта</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34,3</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32,6</a:t>
                      </a:r>
                      <a:endParaRPr lang="ru-RU" sz="1100">
                        <a:latin typeface="Calibri"/>
                        <a:ea typeface="Calibri"/>
                        <a:cs typeface="Times New Roman"/>
                      </a:endParaRPr>
                    </a:p>
                  </a:txBody>
                  <a:tcPr marL="68580" marR="68580" marT="0" marB="0"/>
                </a:tc>
              </a:tr>
              <a:tr h="676875">
                <a:tc>
                  <a:txBody>
                    <a:bodyPr/>
                    <a:lstStyle/>
                    <a:p>
                      <a:pPr algn="just">
                        <a:lnSpc>
                          <a:spcPct val="115000"/>
                        </a:lnSpc>
                        <a:spcAft>
                          <a:spcPts val="0"/>
                        </a:spcAft>
                      </a:pPr>
                      <a:r>
                        <a:rPr lang="ru-RU" sz="1400">
                          <a:latin typeface="Times New Roman"/>
                          <a:ea typeface="Calibri"/>
                          <a:cs typeface="Times New Roman"/>
                        </a:rPr>
                        <a:t>Төмен</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24,3</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dirty="0">
                          <a:latin typeface="Times New Roman"/>
                          <a:ea typeface="Calibri"/>
                          <a:cs typeface="Times New Roman"/>
                        </a:rPr>
                        <a:t>49,3</a:t>
                      </a:r>
                      <a:endParaRPr lang="ru-RU" sz="1100" dirty="0">
                        <a:latin typeface="Calibri"/>
                        <a:ea typeface="Calibri"/>
                        <a:cs typeface="Times New Roman"/>
                      </a:endParaRPr>
                    </a:p>
                  </a:txBody>
                  <a:tcPr marL="68580" marR="68580" marT="0" marB="0"/>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dirty="0" err="1" smtClean="0">
                <a:latin typeface="Times New Roman" pitchFamily="18" charset="0"/>
                <a:cs typeface="Times New Roman" pitchFamily="18" charset="0"/>
              </a:rPr>
              <a:t>Студенттердің мәдени</a:t>
            </a:r>
            <a:r>
              <a:rPr lang="kk-KZ" sz="3100" dirty="0" smtClean="0">
                <a:latin typeface="Times New Roman" pitchFamily="18" charset="0"/>
                <a:cs typeface="Times New Roman" pitchFamily="18" charset="0"/>
              </a:rPr>
              <a:t>аралық</a:t>
            </a:r>
            <a:r>
              <a:rPr lang="ru-RU" sz="3100" dirty="0" smtClean="0">
                <a:latin typeface="Times New Roman" pitchFamily="18" charset="0"/>
                <a:cs typeface="Times New Roman" pitchFamily="18" charset="0"/>
              </a:rPr>
              <a:t> </a:t>
            </a:r>
            <a:r>
              <a:rPr lang="ru-RU" sz="3100" dirty="0" err="1" smtClean="0">
                <a:latin typeface="Times New Roman" pitchFamily="18" charset="0"/>
                <a:cs typeface="Times New Roman" pitchFamily="18" charset="0"/>
              </a:rPr>
              <a:t>қатысым құзыретінің </a:t>
            </a:r>
            <a:br>
              <a:rPr lang="ru-RU" sz="3100" dirty="0" err="1" smtClean="0">
                <a:latin typeface="Times New Roman" pitchFamily="18" charset="0"/>
                <a:cs typeface="Times New Roman" pitchFamily="18" charset="0"/>
              </a:rPr>
            </a:br>
            <a:r>
              <a:rPr lang="ru-RU" sz="3100" dirty="0" err="1" smtClean="0">
                <a:latin typeface="Times New Roman" pitchFamily="18" charset="0"/>
                <a:cs typeface="Times New Roman" pitchFamily="18" charset="0"/>
              </a:rPr>
              <a:t>қалыптасу динамикасы</a:t>
            </a:r>
            <a:r>
              <a:rPr lang="ru-RU" dirty="0" smtClean="0"/>
              <a:t/>
            </a:r>
            <a:br>
              <a:rPr lang="ru-RU" dirty="0" smtClean="0"/>
            </a:br>
            <a:endParaRPr lang="ru-RU" dirty="0"/>
          </a:p>
        </p:txBody>
      </p:sp>
      <p:graphicFrame>
        <p:nvGraphicFramePr>
          <p:cNvPr id="4" name="Содержимое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t>
            </a:r>
            <a:r>
              <a:rPr lang="ru-RU" sz="2700" dirty="0" err="1" smtClean="0">
                <a:latin typeface="Times New Roman" pitchFamily="18" charset="0"/>
                <a:cs typeface="Times New Roman" pitchFamily="18" charset="0"/>
              </a:rPr>
              <a:t>Студенттердің жалпы</a:t>
            </a:r>
            <a:r>
              <a:rPr lang="ru-RU" sz="2700" dirty="0" smtClean="0">
                <a:latin typeface="Times New Roman" pitchFamily="18" charset="0"/>
                <a:cs typeface="Times New Roman" pitchFamily="18" charset="0"/>
              </a:rPr>
              <a:t> </a:t>
            </a:r>
            <a:r>
              <a:rPr lang="ru-RU" sz="2700" dirty="0" err="1" smtClean="0">
                <a:latin typeface="Times New Roman" pitchFamily="18" charset="0"/>
                <a:cs typeface="Times New Roman" pitchFamily="18" charset="0"/>
              </a:rPr>
              <a:t>құзіреттілігін қалыптастыру деңгейлерінің қорытындысы</a:t>
            </a:r>
            <a:r>
              <a:rPr lang="ru-RU" dirty="0" smtClean="0"/>
              <a:t/>
            </a:r>
            <a:br>
              <a:rPr lang="ru-RU" dirty="0" smtClean="0"/>
            </a:br>
            <a:r>
              <a:rPr lang="ru-RU" dirty="0" smtClean="0"/>
              <a:t> </a:t>
            </a:r>
            <a:br>
              <a:rPr lang="ru-RU" dirty="0" smtClean="0"/>
            </a:br>
            <a:endParaRPr lang="ru-RU" dirty="0"/>
          </a:p>
        </p:txBody>
      </p:sp>
      <p:graphicFrame>
        <p:nvGraphicFramePr>
          <p:cNvPr id="4" name="Содержимое 3"/>
          <p:cNvGraphicFramePr>
            <a:graphicFrameLocks noGrp="1"/>
          </p:cNvGraphicFramePr>
          <p:nvPr>
            <p:ph idx="1"/>
          </p:nvPr>
        </p:nvGraphicFramePr>
        <p:xfrm>
          <a:off x="539552" y="1916832"/>
          <a:ext cx="8229599" cy="3312367"/>
        </p:xfrm>
        <a:graphic>
          <a:graphicData uri="http://schemas.openxmlformats.org/drawingml/2006/table">
            <a:tbl>
              <a:tblPr firstRow="1" bandRow="1">
                <a:tableStyleId>{5C22544A-7EE6-4342-B048-85BDC9FD1C3A}</a:tableStyleId>
              </a:tblPr>
              <a:tblGrid>
                <a:gridCol w="1512168"/>
                <a:gridCol w="1152128"/>
                <a:gridCol w="1080120"/>
                <a:gridCol w="958212"/>
                <a:gridCol w="1175657"/>
                <a:gridCol w="1175657"/>
                <a:gridCol w="1175657"/>
              </a:tblGrid>
              <a:tr h="554848">
                <a:tc rowSpan="2">
                  <a:txBody>
                    <a:bodyPr/>
                    <a:lstStyle/>
                    <a:p>
                      <a:pPr algn="just">
                        <a:lnSpc>
                          <a:spcPct val="115000"/>
                        </a:lnSpc>
                        <a:spcAft>
                          <a:spcPts val="0"/>
                        </a:spcAft>
                      </a:pPr>
                      <a:r>
                        <a:rPr lang="ru-RU" sz="1400" dirty="0" err="1">
                          <a:latin typeface="Times New Roman"/>
                          <a:ea typeface="Calibri"/>
                          <a:cs typeface="Times New Roman"/>
                        </a:rPr>
                        <a:t>Компоненттер</a:t>
                      </a:r>
                      <a:endParaRPr lang="ru-RU" sz="1100" dirty="0">
                        <a:latin typeface="Calibri"/>
                        <a:ea typeface="Calibri"/>
                        <a:cs typeface="Times New Roman"/>
                      </a:endParaRPr>
                    </a:p>
                    <a:p>
                      <a:pPr algn="just">
                        <a:lnSpc>
                          <a:spcPct val="115000"/>
                        </a:lnSpc>
                        <a:spcAft>
                          <a:spcPts val="0"/>
                        </a:spcAft>
                      </a:pPr>
                      <a:r>
                        <a:rPr lang="ru-RU" sz="1400" dirty="0" err="1">
                          <a:latin typeface="Times New Roman"/>
                          <a:ea typeface="Calibri"/>
                          <a:cs typeface="Times New Roman"/>
                        </a:rPr>
                        <a:t>Деңгейлер </a:t>
                      </a:r>
                      <a:r>
                        <a:rPr lang="ru-RU" sz="1400" dirty="0">
                          <a:latin typeface="Times New Roman"/>
                          <a:ea typeface="Calibri"/>
                          <a:cs typeface="Times New Roman"/>
                        </a:rPr>
                        <a:t>мен </a:t>
                      </a:r>
                      <a:r>
                        <a:rPr lang="ru-RU" sz="1400" dirty="0" err="1">
                          <a:latin typeface="Times New Roman"/>
                          <a:ea typeface="Calibri"/>
                          <a:cs typeface="Times New Roman"/>
                        </a:rPr>
                        <a:t>топтар</a:t>
                      </a:r>
                      <a:endParaRPr lang="ru-RU" sz="1100" dirty="0">
                        <a:latin typeface="Calibri"/>
                        <a:ea typeface="Calibri"/>
                        <a:cs typeface="Times New Roman"/>
                      </a:endParaRPr>
                    </a:p>
                  </a:txBody>
                  <a:tcPr marL="68580" marR="68580" marT="0" marB="0"/>
                </a:tc>
                <a:tc gridSpan="2">
                  <a:txBody>
                    <a:bodyPr/>
                    <a:lstStyle/>
                    <a:p>
                      <a:pPr algn="just">
                        <a:lnSpc>
                          <a:spcPct val="115000"/>
                        </a:lnSpc>
                        <a:spcAft>
                          <a:spcPts val="0"/>
                        </a:spcAft>
                      </a:pPr>
                      <a:r>
                        <a:rPr lang="ru-RU" sz="1400">
                          <a:latin typeface="Times New Roman"/>
                          <a:ea typeface="Calibri"/>
                          <a:cs typeface="Times New Roman"/>
                        </a:rPr>
                        <a:t>Жоғары</a:t>
                      </a:r>
                      <a:endParaRPr lang="ru-RU" sz="1100">
                        <a:latin typeface="Calibri"/>
                        <a:ea typeface="Calibri"/>
                        <a:cs typeface="Times New Roman"/>
                      </a:endParaRPr>
                    </a:p>
                  </a:txBody>
                  <a:tcPr marL="68580" marR="68580" marT="0" marB="0"/>
                </a:tc>
                <a:tc hMerge="1">
                  <a:txBody>
                    <a:bodyPr/>
                    <a:lstStyle/>
                    <a:p>
                      <a:endParaRPr lang="ru-RU"/>
                    </a:p>
                  </a:txBody>
                  <a:tcPr/>
                </a:tc>
                <a:tc gridSpan="2">
                  <a:txBody>
                    <a:bodyPr/>
                    <a:lstStyle/>
                    <a:p>
                      <a:pPr algn="just">
                        <a:lnSpc>
                          <a:spcPct val="115000"/>
                        </a:lnSpc>
                        <a:spcAft>
                          <a:spcPts val="0"/>
                        </a:spcAft>
                      </a:pPr>
                      <a:r>
                        <a:rPr lang="ru-RU" sz="1400">
                          <a:latin typeface="Times New Roman"/>
                          <a:ea typeface="Calibri"/>
                          <a:cs typeface="Times New Roman"/>
                        </a:rPr>
                        <a:t>Орта</a:t>
                      </a:r>
                      <a:endParaRPr lang="ru-RU" sz="1100">
                        <a:latin typeface="Calibri"/>
                        <a:ea typeface="Calibri"/>
                        <a:cs typeface="Times New Roman"/>
                      </a:endParaRPr>
                    </a:p>
                  </a:txBody>
                  <a:tcPr marL="68580" marR="68580" marT="0" marB="0"/>
                </a:tc>
                <a:tc hMerge="1">
                  <a:txBody>
                    <a:bodyPr/>
                    <a:lstStyle/>
                    <a:p>
                      <a:endParaRPr lang="ru-RU"/>
                    </a:p>
                  </a:txBody>
                  <a:tcPr/>
                </a:tc>
                <a:tc gridSpan="2">
                  <a:txBody>
                    <a:bodyPr/>
                    <a:lstStyle/>
                    <a:p>
                      <a:pPr algn="just">
                        <a:lnSpc>
                          <a:spcPct val="115000"/>
                        </a:lnSpc>
                        <a:spcAft>
                          <a:spcPts val="0"/>
                        </a:spcAft>
                      </a:pPr>
                      <a:r>
                        <a:rPr lang="ru-RU" sz="1400">
                          <a:latin typeface="Times New Roman"/>
                          <a:ea typeface="Calibri"/>
                          <a:cs typeface="Times New Roman"/>
                        </a:rPr>
                        <a:t>Төмен</a:t>
                      </a:r>
                      <a:endParaRPr lang="ru-RU" sz="1100">
                        <a:latin typeface="Calibri"/>
                        <a:ea typeface="Calibri"/>
                        <a:cs typeface="Times New Roman"/>
                      </a:endParaRPr>
                    </a:p>
                  </a:txBody>
                  <a:tcPr marL="68580" marR="68580" marT="0" marB="0"/>
                </a:tc>
                <a:tc hMerge="1">
                  <a:txBody>
                    <a:bodyPr/>
                    <a:lstStyle/>
                    <a:p>
                      <a:endParaRPr lang="ru-RU"/>
                    </a:p>
                  </a:txBody>
                  <a:tcPr/>
                </a:tc>
              </a:tr>
              <a:tr h="913599">
                <a:tc vMerge="1">
                  <a:txBody>
                    <a:bodyPr/>
                    <a:lstStyle/>
                    <a:p>
                      <a:endParaRPr lang="ru-RU"/>
                    </a:p>
                  </a:txBody>
                  <a:tcPr/>
                </a:tc>
                <a:tc>
                  <a:txBody>
                    <a:bodyPr/>
                    <a:lstStyle/>
                    <a:p>
                      <a:pPr algn="just">
                        <a:lnSpc>
                          <a:spcPct val="115000"/>
                        </a:lnSpc>
                        <a:spcAft>
                          <a:spcPts val="0"/>
                        </a:spcAft>
                      </a:pPr>
                      <a:r>
                        <a:rPr lang="ru-RU" sz="1400">
                          <a:latin typeface="Times New Roman"/>
                          <a:ea typeface="Calibri"/>
                          <a:cs typeface="Times New Roman"/>
                        </a:rPr>
                        <a:t>ЭТ</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БТ</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ЭТ</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БТ</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ЭТ</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dirty="0">
                          <a:latin typeface="Times New Roman"/>
                          <a:ea typeface="Calibri"/>
                          <a:cs typeface="Times New Roman"/>
                        </a:rPr>
                        <a:t>БТ</a:t>
                      </a:r>
                      <a:endParaRPr lang="ru-RU" sz="1100" dirty="0">
                        <a:latin typeface="Calibri"/>
                        <a:ea typeface="Calibri"/>
                        <a:cs typeface="Times New Roman"/>
                      </a:endParaRPr>
                    </a:p>
                  </a:txBody>
                  <a:tcPr marL="68580" marR="68580" marT="0" marB="0"/>
                </a:tc>
              </a:tr>
              <a:tr h="734224">
                <a:tc>
                  <a:txBody>
                    <a:bodyPr/>
                    <a:lstStyle/>
                    <a:p>
                      <a:pPr algn="just">
                        <a:lnSpc>
                          <a:spcPct val="115000"/>
                        </a:lnSpc>
                        <a:spcAft>
                          <a:spcPts val="0"/>
                        </a:spcAft>
                      </a:pPr>
                      <a:r>
                        <a:rPr lang="ru-RU" sz="1400">
                          <a:latin typeface="Times New Roman"/>
                          <a:ea typeface="Calibri"/>
                          <a:cs typeface="Times New Roman"/>
                        </a:rPr>
                        <a:t>Мотивациялық</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38,4</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12,1</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38,3</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36,6</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22,3</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51,3</a:t>
                      </a:r>
                      <a:endParaRPr lang="ru-RU" sz="1100">
                        <a:latin typeface="Calibri"/>
                        <a:ea typeface="Calibri"/>
                        <a:cs typeface="Times New Roman"/>
                      </a:endParaRPr>
                    </a:p>
                  </a:txBody>
                  <a:tcPr marL="68580" marR="68580" marT="0" marB="0"/>
                </a:tc>
              </a:tr>
              <a:tr h="554848">
                <a:tc>
                  <a:txBody>
                    <a:bodyPr/>
                    <a:lstStyle/>
                    <a:p>
                      <a:pPr algn="just">
                        <a:lnSpc>
                          <a:spcPct val="115000"/>
                        </a:lnSpc>
                        <a:spcAft>
                          <a:spcPts val="0"/>
                        </a:spcAft>
                      </a:pPr>
                      <a:r>
                        <a:rPr lang="ru-RU" sz="1400">
                          <a:latin typeface="Times New Roman"/>
                          <a:ea typeface="Calibri"/>
                          <a:cs typeface="Times New Roman"/>
                        </a:rPr>
                        <a:t>Мазмұндық</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36,8</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11,2</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37,5</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38,0</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25,7</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50,8</a:t>
                      </a:r>
                      <a:endParaRPr lang="ru-RU" sz="1100">
                        <a:latin typeface="Calibri"/>
                        <a:ea typeface="Calibri"/>
                        <a:cs typeface="Times New Roman"/>
                      </a:endParaRPr>
                    </a:p>
                  </a:txBody>
                  <a:tcPr marL="68580" marR="68580" marT="0" marB="0"/>
                </a:tc>
              </a:tr>
              <a:tr h="554848">
                <a:tc>
                  <a:txBody>
                    <a:bodyPr/>
                    <a:lstStyle/>
                    <a:p>
                      <a:pPr algn="just">
                        <a:lnSpc>
                          <a:spcPct val="115000"/>
                        </a:lnSpc>
                        <a:spcAft>
                          <a:spcPts val="0"/>
                        </a:spcAft>
                      </a:pPr>
                      <a:r>
                        <a:rPr lang="ru-RU" sz="1400">
                          <a:latin typeface="Times New Roman"/>
                          <a:ea typeface="Calibri"/>
                          <a:cs typeface="Times New Roman"/>
                        </a:rPr>
                        <a:t>Іс-әрекеттік</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29,1</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10,3</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40,6</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36,8</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30,3</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400" dirty="0">
                          <a:latin typeface="Times New Roman"/>
                          <a:ea typeface="Calibri"/>
                          <a:cs typeface="Times New Roman"/>
                        </a:rPr>
                        <a:t>53,9</a:t>
                      </a:r>
                      <a:endParaRPr lang="ru-RU" sz="1100" dirty="0">
                        <a:latin typeface="Calibri"/>
                        <a:ea typeface="Calibri"/>
                        <a:cs typeface="Times New Roman"/>
                      </a:endParaRPr>
                    </a:p>
                  </a:txBody>
                  <a:tcPr marL="68580" marR="68580" marT="0" marB="0"/>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b="1" dirty="0" smtClean="0"/>
              <a:t>Зерттеудің өзектілігі</a:t>
            </a:r>
            <a:r>
              <a:rPr lang="kk-KZ" dirty="0" smtClean="0"/>
              <a:t> </a:t>
            </a:r>
            <a:endParaRPr lang="ru-RU" dirty="0"/>
          </a:p>
        </p:txBody>
      </p:sp>
      <p:sp>
        <p:nvSpPr>
          <p:cNvPr id="3" name="Содержимое 2"/>
          <p:cNvSpPr>
            <a:spLocks noGrp="1"/>
          </p:cNvSpPr>
          <p:nvPr>
            <p:ph idx="1"/>
          </p:nvPr>
        </p:nvSpPr>
        <p:spPr/>
        <p:txBody>
          <a:bodyPr/>
          <a:lstStyle/>
          <a:p>
            <a:pPr algn="just"/>
            <a:r>
              <a:rPr lang="kk-KZ" dirty="0" smtClean="0"/>
              <a:t>Шеттілдік </a:t>
            </a:r>
            <a:r>
              <a:rPr lang="kk-KZ" dirty="0" smtClean="0">
                <a:latin typeface="Times New Roman" pitchFamily="18" charset="0"/>
                <a:cs typeface="Times New Roman" pitchFamily="18" charset="0"/>
              </a:rPr>
              <a:t>білім беруде болашақ маманның құзыреттілігін</a:t>
            </a:r>
            <a:r>
              <a:rPr lang="kk-KZ" b="1"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қалыптастырудың маңыздылығы мен нәтижелілігі тиімді технологиялар мен әдістерді қолдануға байланысты қалыптасады. Осы бағытта, шеттілдік білім берудегі құзыреттіліктердің рөлін  қарастыру </a:t>
            </a:r>
            <a:r>
              <a:rPr lang="kk-KZ" b="1" dirty="0" smtClean="0">
                <a:latin typeface="Times New Roman" pitchFamily="18" charset="0"/>
                <a:cs typeface="Times New Roman" pitchFamily="18" charset="0"/>
              </a:rPr>
              <a:t>зерттеудің жұмысымыздың  өзектілігіне</a:t>
            </a:r>
            <a:r>
              <a:rPr lang="kk-KZ" dirty="0" smtClean="0">
                <a:latin typeface="Times New Roman" pitchFamily="18" charset="0"/>
                <a:cs typeface="Times New Roman" pitchFamily="18" charset="0"/>
              </a:rPr>
              <a:t> </a:t>
            </a:r>
            <a:r>
              <a:rPr lang="kk-KZ" dirty="0" smtClean="0"/>
              <a:t>негіз болды.</a:t>
            </a:r>
            <a:endParaRPr lang="ru-RU" dirty="0" smtClean="0"/>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Содержимое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latin typeface="Times New Roman" pitchFamily="18" charset="0"/>
                <a:cs typeface="Times New Roman" pitchFamily="18" charset="0"/>
              </a:rPr>
              <a:t>Тұжырым</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85000" lnSpcReduction="20000"/>
          </a:bodyPr>
          <a:lstStyle/>
          <a:p>
            <a:pPr algn="just"/>
            <a:r>
              <a:rPr lang="kk-KZ" sz="2600" dirty="0" smtClean="0">
                <a:latin typeface="Times New Roman" pitchFamily="18" charset="0"/>
                <a:cs typeface="Times New Roman" pitchFamily="18" charset="0"/>
              </a:rPr>
              <a:t>Шеттілдік білім беруде студенттерді болашақ маман ретінде мәдениаралық қатысым субьектісі ретінде қалыптастыру бағытында шетел тілін оқытудың тиімді әдістерін пайдалану қажет. Зерттеу жұмысымызда қарастырған коммуникативтік, интерактивтік әдістермен қатар кейс әдісінің тиімділігі анықталды. Кейс әдісі бойынша орындалған тапсырмалар болашақ мамандарының құзыреттілігін қалыптастыруда олардың  креативті ойлауын арттырып жеке тұлға ретінде қалыптасуына ықпал етеді. </a:t>
            </a:r>
            <a:endParaRPr lang="ru-RU" sz="2600" dirty="0" smtClean="0">
              <a:latin typeface="Times New Roman" pitchFamily="18" charset="0"/>
              <a:cs typeface="Times New Roman" pitchFamily="18" charset="0"/>
            </a:endParaRPr>
          </a:p>
          <a:p>
            <a:pPr algn="just"/>
            <a:r>
              <a:rPr lang="tr-TR" sz="2600" dirty="0" smtClean="0">
                <a:latin typeface="Times New Roman" pitchFamily="18" charset="0"/>
                <a:cs typeface="Times New Roman" pitchFamily="18" charset="0"/>
              </a:rPr>
              <a:t>Бұл әдістің көмегімен студенттер өз беттерінше теорияны меңгере отырып, </a:t>
            </a:r>
            <a:r>
              <a:rPr lang="kk-KZ" sz="2600" dirty="0" smtClean="0">
                <a:latin typeface="Times New Roman" pitchFamily="18" charset="0"/>
                <a:cs typeface="Times New Roman" pitchFamily="18" charset="0"/>
              </a:rPr>
              <a:t>мәдениаралық қатысым құзыреттілігін</a:t>
            </a:r>
            <a:r>
              <a:rPr lang="tr-TR" sz="2600" dirty="0" smtClean="0">
                <a:latin typeface="Times New Roman" pitchFamily="18" charset="0"/>
                <a:cs typeface="Times New Roman" pitchFamily="18" charset="0"/>
              </a:rPr>
              <a:t> қалыптастырады, сонымен қатар өз ойын жүзеге асыру мүмкіндігіне де ие болады. Студент ситуацияға талдау жасау арқылы  болашақ маман ретінде қалыптасып, </a:t>
            </a:r>
            <a:r>
              <a:rPr lang="kk-KZ" sz="2600" dirty="0" smtClean="0">
                <a:latin typeface="Times New Roman" pitchFamily="18" charset="0"/>
                <a:cs typeface="Times New Roman" pitchFamily="18" charset="0"/>
              </a:rPr>
              <a:t>көптеген мәселелердің шешімін табуға </a:t>
            </a:r>
            <a:r>
              <a:rPr lang="tr-TR" sz="2600" dirty="0" smtClean="0">
                <a:latin typeface="Times New Roman" pitchFamily="18" charset="0"/>
                <a:cs typeface="Times New Roman" pitchFamily="18" charset="0"/>
              </a:rPr>
              <a:t> тырысады. </a:t>
            </a:r>
            <a:endParaRPr lang="ru-RU" sz="2600" dirty="0" smtClean="0">
              <a:latin typeface="Times New Roman" pitchFamily="18" charset="0"/>
              <a:cs typeface="Times New Roman" pitchFamily="18" charset="0"/>
            </a:endParaRP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dirty="0" smtClean="0">
                <a:latin typeface="Times New Roman" pitchFamily="18" charset="0"/>
                <a:cs typeface="Times New Roman" pitchFamily="18" charset="0"/>
              </a:rPr>
              <a:t>Қорытынды</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pPr algn="just"/>
            <a:r>
              <a:rPr lang="kk-KZ" sz="2000" dirty="0" smtClean="0">
                <a:latin typeface="Times New Roman" pitchFamily="18" charset="0"/>
                <a:cs typeface="Times New Roman" pitchFamily="18" charset="0"/>
              </a:rPr>
              <a:t>Зерттеуде жоғapы мeктeптepдe шeттілдік білім бepу нeгізіндe студeнттepдің құзыреттілігін дaмыту үшін мaңызды болып тaбылaтын әдістeмeлік қaғидaлap жиынтығы топтaстыpылaды. </a:t>
            </a:r>
            <a:r>
              <a:rPr lang="tr-TR" sz="2000" dirty="0" smtClean="0">
                <a:latin typeface="Times New Roman" pitchFamily="18" charset="0"/>
                <a:cs typeface="Times New Roman" pitchFamily="18" charset="0"/>
              </a:rPr>
              <a:t>Кейс стади әдісі – студентпен қатар оқытушының да креативті ойлауын дамытып, сабақтың мазмұнын  ерекше құруға шығармашылық  мүмкіндігін кеңейтуге жағдай жасайды. Кейс стади әдісін В2-С1 деңгейінде кеңінен қолдану арқылы студенттердің </a:t>
            </a:r>
            <a:r>
              <a:rPr lang="kk-KZ" sz="2000" dirty="0" smtClean="0">
                <a:latin typeface="Times New Roman" pitchFamily="18" charset="0"/>
                <a:cs typeface="Times New Roman" pitchFamily="18" charset="0"/>
              </a:rPr>
              <a:t>жалпы  құзыреттілігі</a:t>
            </a:r>
            <a:r>
              <a:rPr lang="tr-TR" sz="2000" dirty="0" smtClean="0">
                <a:latin typeface="Times New Roman" pitchFamily="18" charset="0"/>
                <a:cs typeface="Times New Roman" pitchFamily="18" charset="0"/>
              </a:rPr>
              <a:t>мен қатар, олардың  </a:t>
            </a:r>
            <a:r>
              <a:rPr lang="kk-KZ" sz="2000" dirty="0" smtClean="0">
                <a:latin typeface="Times New Roman" pitchFamily="18" charset="0"/>
                <a:cs typeface="Times New Roman" pitchFamily="18" charset="0"/>
              </a:rPr>
              <a:t>мәдениаралық қатысым, лингвокоммуңникативтік, әлеуметтік мәдени </a:t>
            </a:r>
            <a:r>
              <a:rPr lang="tr-TR" sz="2000" dirty="0" smtClean="0">
                <a:latin typeface="Times New Roman" pitchFamily="18" charset="0"/>
                <a:cs typeface="Times New Roman" pitchFamily="18" charset="0"/>
              </a:rPr>
              <a:t> құзырет</a:t>
            </a:r>
            <a:r>
              <a:rPr lang="kk-KZ" sz="2000" dirty="0" smtClean="0">
                <a:latin typeface="Times New Roman" pitchFamily="18" charset="0"/>
                <a:cs typeface="Times New Roman" pitchFamily="18" charset="0"/>
              </a:rPr>
              <a:t>тілігін </a:t>
            </a:r>
            <a:r>
              <a:rPr lang="tr-TR" sz="2000" dirty="0" smtClean="0">
                <a:latin typeface="Times New Roman" pitchFamily="18" charset="0"/>
                <a:cs typeface="Times New Roman" pitchFamily="18" charset="0"/>
              </a:rPr>
              <a:t> де қалыптастыра аламыз. </a:t>
            </a:r>
            <a:endParaRPr lang="ru-RU" sz="2000" dirty="0" smtClean="0">
              <a:latin typeface="Times New Roman" pitchFamily="18" charset="0"/>
              <a:cs typeface="Times New Roman" pitchFamily="18" charset="0"/>
            </a:endParaRPr>
          </a:p>
          <a:p>
            <a:pPr algn="just"/>
            <a:r>
              <a:rPr lang="kk-KZ" sz="2000" dirty="0" smtClean="0">
                <a:latin typeface="Times New Roman" pitchFamily="18" charset="0"/>
                <a:cs typeface="Times New Roman" pitchFamily="18" charset="0"/>
              </a:rPr>
              <a:t>Қ</a:t>
            </a:r>
            <a:r>
              <a:rPr lang="tr-TR" sz="2000" dirty="0" smtClean="0">
                <a:latin typeface="Times New Roman" pitchFamily="18" charset="0"/>
                <a:cs typeface="Times New Roman" pitchFamily="18" charset="0"/>
              </a:rPr>
              <a:t>орытындылай келе ұсынып отырған шет</a:t>
            </a:r>
            <a:r>
              <a:rPr lang="kk-KZ" sz="2000" dirty="0" smtClean="0">
                <a:latin typeface="Times New Roman" pitchFamily="18" charset="0"/>
                <a:cs typeface="Times New Roman" pitchFamily="18" charset="0"/>
              </a:rPr>
              <a:t>тілдік білім беруде болашақ маманға құзыреттілікке-бағытталған білім берудің маңыздылығы әлі де болса тың зерттеулерді қажет ететін ауқымды мәселе болып қала бермек. </a:t>
            </a:r>
            <a:endParaRPr lang="ru-RU" sz="20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52736"/>
            <a:ext cx="8229600" cy="5073427"/>
          </a:xfrm>
        </p:spPr>
        <p:txBody>
          <a:bodyPr/>
          <a:lstStyle/>
          <a:p>
            <a:pPr>
              <a:buNone/>
            </a:pPr>
            <a:r>
              <a:rPr lang="kk-KZ" dirty="0" smtClean="0"/>
              <a:t>ТЫҢДАҒАНДАРЫҢЫЗҒА РАХМЕТ!</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Зерттеудің нысаны мен пәні</a:t>
            </a:r>
            <a:endParaRPr lang="ru-RU" dirty="0"/>
          </a:p>
        </p:txBody>
      </p:sp>
      <p:sp>
        <p:nvSpPr>
          <p:cNvPr id="3" name="Содержимое 2"/>
          <p:cNvSpPr>
            <a:spLocks noGrp="1"/>
          </p:cNvSpPr>
          <p:nvPr>
            <p:ph idx="1"/>
          </p:nvPr>
        </p:nvSpPr>
        <p:spPr/>
        <p:txBody>
          <a:bodyPr/>
          <a:lstStyle/>
          <a:p>
            <a:r>
              <a:rPr lang="kk-KZ" b="1" dirty="0" smtClean="0"/>
              <a:t>Зерттеудің нысаны –</a:t>
            </a:r>
            <a:r>
              <a:rPr lang="kk-KZ" dirty="0" smtClean="0"/>
              <a:t>шеттілдік білім берудегі құзыреттіліктер.</a:t>
            </a:r>
            <a:endParaRPr lang="ru-RU" dirty="0" smtClean="0"/>
          </a:p>
          <a:p>
            <a:r>
              <a:rPr lang="kk-KZ" b="1" dirty="0" smtClean="0"/>
              <a:t>Зерттеудің пәні – </a:t>
            </a:r>
            <a:r>
              <a:rPr lang="kk-KZ" dirty="0" smtClean="0"/>
              <a:t>шеттілдік білім бетуде құзыреттіліктерді қолданудың әдіснамалық деңгейлерін анықтау жолдары.</a:t>
            </a:r>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latin typeface="Times New Roman" pitchFamily="18" charset="0"/>
                <a:cs typeface="Times New Roman" pitchFamily="18" charset="0"/>
              </a:rPr>
              <a:t>Зерттеудің мақсаты мен міндеттері</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47500" lnSpcReduction="20000"/>
          </a:bodyPr>
          <a:lstStyle/>
          <a:p>
            <a:pPr algn="just"/>
            <a:r>
              <a:rPr lang="kk-KZ" sz="3800" b="1" dirty="0" smtClean="0">
                <a:latin typeface="Times New Roman" pitchFamily="18" charset="0"/>
                <a:cs typeface="Times New Roman" pitchFamily="18" charset="0"/>
              </a:rPr>
              <a:t>Зерттеудің мақсаты–</a:t>
            </a:r>
            <a:r>
              <a:rPr lang="kk-KZ" sz="3800" dirty="0" smtClean="0">
                <a:latin typeface="Times New Roman" pitchFamily="18" charset="0"/>
                <a:cs typeface="Times New Roman" pitchFamily="18" charset="0"/>
              </a:rPr>
              <a:t>шеттілдік білім беруде  студенттердің құзыреттілігін қалыптастырудың тиімді жолдарын анықтау.</a:t>
            </a:r>
            <a:endParaRPr lang="ru-RU" sz="3800" dirty="0" smtClean="0">
              <a:latin typeface="Times New Roman" pitchFamily="18" charset="0"/>
              <a:cs typeface="Times New Roman" pitchFamily="18" charset="0"/>
            </a:endParaRPr>
          </a:p>
          <a:p>
            <a:pPr algn="just"/>
            <a:r>
              <a:rPr lang="kk-KZ" sz="3800" dirty="0" smtClean="0">
                <a:latin typeface="Times New Roman" pitchFamily="18" charset="0"/>
                <a:cs typeface="Times New Roman" pitchFamily="18" charset="0"/>
              </a:rPr>
              <a:t>Зерттеу мақсатына жету барысында зерттеу жұмысына  төмендегі </a:t>
            </a:r>
            <a:r>
              <a:rPr lang="kk-KZ" sz="3800" b="1" dirty="0" smtClean="0">
                <a:latin typeface="Times New Roman" pitchFamily="18" charset="0"/>
                <a:cs typeface="Times New Roman" pitchFamily="18" charset="0"/>
              </a:rPr>
              <a:t>міндеттер </a:t>
            </a:r>
            <a:r>
              <a:rPr lang="kk-KZ" sz="3800" dirty="0" smtClean="0">
                <a:latin typeface="Times New Roman" pitchFamily="18" charset="0"/>
                <a:cs typeface="Times New Roman" pitchFamily="18" charset="0"/>
              </a:rPr>
              <a:t>жүктелді:</a:t>
            </a:r>
            <a:endParaRPr lang="ru-RU" sz="3800" dirty="0" smtClean="0">
              <a:latin typeface="Times New Roman" pitchFamily="18" charset="0"/>
              <a:cs typeface="Times New Roman" pitchFamily="18" charset="0"/>
            </a:endParaRPr>
          </a:p>
          <a:p>
            <a:pPr algn="just"/>
            <a:r>
              <a:rPr lang="kk-KZ" sz="3800" dirty="0" smtClean="0">
                <a:latin typeface="Times New Roman" pitchFamily="18" charset="0"/>
                <a:cs typeface="Times New Roman" pitchFamily="18" charset="0"/>
              </a:rPr>
              <a:t>- шеттілдік білім беру жүйесіндегі құзыреттілікке-бағытталған үрдіс бойынша танымал зерттеулерге сүйене отырып, осы бағыттың тиімділігі мен нәтижелігігіне талдау жасау;</a:t>
            </a:r>
            <a:endParaRPr lang="ru-RU" sz="3800" dirty="0" smtClean="0">
              <a:latin typeface="Times New Roman" pitchFamily="18" charset="0"/>
              <a:cs typeface="Times New Roman" pitchFamily="18" charset="0"/>
            </a:endParaRPr>
          </a:p>
          <a:p>
            <a:pPr algn="just"/>
            <a:r>
              <a:rPr lang="kk-KZ" sz="3800" dirty="0" smtClean="0">
                <a:latin typeface="Times New Roman" pitchFamily="18" charset="0"/>
                <a:cs typeface="Times New Roman" pitchFamily="18" charset="0"/>
              </a:rPr>
              <a:t>- шeттілдік білім беру үрдісінде студeнттepдің  мәдениаралық қатысым құзыреттілігін дaмытуды мaңызды фaктоp peтіндe дәлeлдeу;</a:t>
            </a:r>
            <a:endParaRPr lang="ru-RU" sz="3800" dirty="0" smtClean="0">
              <a:latin typeface="Times New Roman" pitchFamily="18" charset="0"/>
              <a:cs typeface="Times New Roman" pitchFamily="18" charset="0"/>
            </a:endParaRPr>
          </a:p>
          <a:p>
            <a:pPr algn="just"/>
            <a:r>
              <a:rPr lang="kk-KZ" sz="3800" dirty="0" smtClean="0">
                <a:latin typeface="Times New Roman" pitchFamily="18" charset="0"/>
                <a:cs typeface="Times New Roman" pitchFamily="18" charset="0"/>
              </a:rPr>
              <a:t>- ғылыми-әдістeмeлік зерттеулер мен әдeбиeттepді пaйдaлaнып студeнттepдің  құзыреттілігін қaлыптaстыpуғa бaйлaнысты тaлдaулap жүpгізу арқылы «мәдениаралық қатысым құзіреттілігі» ұғымы мен оның компоненттерін анықтау;</a:t>
            </a:r>
            <a:endParaRPr lang="ru-RU" sz="3800" dirty="0" smtClean="0">
              <a:latin typeface="Times New Roman" pitchFamily="18" charset="0"/>
              <a:cs typeface="Times New Roman" pitchFamily="18" charset="0"/>
            </a:endParaRPr>
          </a:p>
          <a:p>
            <a:pPr algn="just"/>
            <a:r>
              <a:rPr lang="kk-KZ" sz="3800" dirty="0" smtClean="0">
                <a:latin typeface="Times New Roman" pitchFamily="18" charset="0"/>
                <a:cs typeface="Times New Roman" pitchFamily="18" charset="0"/>
              </a:rPr>
              <a:t>- шетел тілі сaбaғындa тиімді технологиялар мен әдістерді  қолдaнa отыpып  студeнттepдің құзыреттілігін қaлыптaстыpудың epeкшeліктepін және тиімді технологияларды анықтау.</a:t>
            </a:r>
            <a:endParaRPr lang="ru-RU" sz="3800" dirty="0" smtClean="0">
              <a:latin typeface="Times New Roman" pitchFamily="18" charset="0"/>
              <a:cs typeface="Times New Roman" pitchFamily="18" charset="0"/>
            </a:endParaRP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800" b="1" dirty="0" smtClean="0">
                <a:latin typeface="Times New Roman" pitchFamily="18" charset="0"/>
                <a:cs typeface="Times New Roman" pitchFamily="18" charset="0"/>
              </a:rPr>
              <a:t>Зерттеудің ғылыми жаңалығы</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92500" lnSpcReduction="20000"/>
          </a:bodyPr>
          <a:lstStyle/>
          <a:p>
            <a:pPr algn="just"/>
            <a:r>
              <a:rPr lang="kk-KZ" dirty="0" smtClean="0">
                <a:latin typeface="Times New Roman" pitchFamily="18" charset="0"/>
                <a:cs typeface="Times New Roman" pitchFamily="18" charset="0"/>
              </a:rPr>
              <a:t>Шеттілдік білім берудегі құзыреттіліктің рөлі болашақ маманды мәдениаралық қатысымда өзін еркін ұстайтын тұлға ретінде қалыптастырумен байланысты. Шеттілдік білім берудегі құзыреттілік көпкомпонентті, оның құрамына: маманның тілдік, әлеуметтік, танымдық т.б. компонеттері анықталады. Болашақ маманның құзыреттілігін кешенді әдістер мен технологиялар арқылы қалыптастыруда кейс технологиясының маңызы жоғары екендігі анықталды. </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400" b="1" dirty="0" smtClean="0">
                <a:latin typeface="Times New Roman" pitchFamily="18" charset="0"/>
                <a:cs typeface="Times New Roman" pitchFamily="18" charset="0"/>
              </a:rPr>
              <a:t>Зерттеудің теориялық және практикалық маңыздылығы</a:t>
            </a:r>
            <a:endParaRPr lang="ru-RU" sz="2400"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Autofit/>
          </a:bodyPr>
          <a:lstStyle/>
          <a:p>
            <a:pPr algn="just"/>
            <a:r>
              <a:rPr lang="kk-KZ" sz="2000" b="1" dirty="0" smtClean="0">
                <a:latin typeface="Times New Roman" pitchFamily="18" charset="0"/>
                <a:cs typeface="Times New Roman" pitchFamily="18" charset="0"/>
              </a:rPr>
              <a:t>Зерттеудің теориялық маңыздылығы.</a:t>
            </a:r>
            <a:r>
              <a:rPr lang="kk-KZ" sz="2000" dirty="0" smtClean="0">
                <a:latin typeface="Times New Roman" pitchFamily="18" charset="0"/>
                <a:cs typeface="Times New Roman" pitchFamily="18" charset="0"/>
              </a:rPr>
              <a:t> Жоғapы білім бepeтін мeктeптepдe шетел тілі сабақтарында студeнттepдің мәдениаралық қатысым құзыреттілігін қaлыптaстыpу мақсатында  жaсaлғaн  тeоpиялық түйіндep мeн дидaктикaлық ұстaнымдap шетел тілін жaңaшa жaңғыpтып оқыту әдістемесіне  қосылғaн үлeс peтіндe тaнылу мүмкіндігі бар.</a:t>
            </a:r>
            <a:endParaRPr lang="ru-RU" sz="2000" dirty="0" smtClean="0">
              <a:latin typeface="Times New Roman" pitchFamily="18" charset="0"/>
              <a:cs typeface="Times New Roman" pitchFamily="18" charset="0"/>
            </a:endParaRPr>
          </a:p>
          <a:p>
            <a:pPr algn="just"/>
            <a:r>
              <a:rPr lang="kk-KZ" sz="2000" b="1" dirty="0" smtClean="0">
                <a:latin typeface="Times New Roman" pitchFamily="18" charset="0"/>
                <a:cs typeface="Times New Roman" pitchFamily="18" charset="0"/>
              </a:rPr>
              <a:t>Зерттеудің практикалық маңыздылығы.</a:t>
            </a:r>
            <a:r>
              <a:rPr lang="kk-KZ" sz="2000" dirty="0" smtClean="0">
                <a:latin typeface="Times New Roman" pitchFamily="18" charset="0"/>
                <a:cs typeface="Times New Roman" pitchFamily="18" charset="0"/>
              </a:rPr>
              <a:t> Жұмыстa қapaстыpылғaн зерттеу нәтижeлepін жоғapы оқу оpындapындa шетел тілін оқытудa студeнттepдің мәдениаралық қатысым құзыреттілігін қaлыптaстыpудың тиімді жүйeсі peтіндe жоғapы мeктeптeрдің шетел тілі сaбaғындa қолдaнуғa болaды.</a:t>
            </a:r>
            <a:endParaRPr lang="ru-RU" sz="2000" dirty="0" smtClean="0">
              <a:latin typeface="Times New Roman" pitchFamily="18" charset="0"/>
              <a:cs typeface="Times New Roman" pitchFamily="18" charset="0"/>
            </a:endParaRPr>
          </a:p>
          <a:p>
            <a:pPr algn="just"/>
            <a:endParaRPr lang="ru-RU"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400" b="1" dirty="0" smtClean="0">
                <a:latin typeface="Times New Roman" pitchFamily="18" charset="0"/>
                <a:cs typeface="Times New Roman" pitchFamily="18" charset="0"/>
              </a:rPr>
              <a:t>Құзыреттілік ұғымының теориялық негіздері</a:t>
            </a: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Autofit/>
          </a:bodyPr>
          <a:lstStyle/>
          <a:p>
            <a:pPr algn="just"/>
            <a:r>
              <a:rPr lang="kk-KZ" sz="1800" dirty="0" smtClean="0">
                <a:latin typeface="Times New Roman" pitchFamily="18" charset="0"/>
                <a:cs typeface="Times New Roman" pitchFamily="18" charset="0"/>
              </a:rPr>
              <a:t>Қазіргі шетел тілін оқыту әдістемесінде оқыту  мақсатын анықтауда «білім», «қабілеттілік», «білік», «біліктілік», «дағды», «меңгеру», «іскерлік» ұғымдарымен қатар, «құзырет», «құзыреттілік» ұғымдары қатар қолданылады. Жалпы, «құзырет» терминін ХХ ғасырдың ортасында Н.Хомский енгізді  және де оған ана тілінде нақты тілдік қызметті орындау үшін қажет қабілеттіліктер деген анықтама берді.</a:t>
            </a:r>
          </a:p>
          <a:p>
            <a:pPr algn="just"/>
            <a:r>
              <a:rPr lang="kk-KZ" sz="1800" dirty="0" smtClean="0">
                <a:latin typeface="Times New Roman" pitchFamily="18" charset="0"/>
                <a:cs typeface="Times New Roman" pitchFamily="18" charset="0"/>
              </a:rPr>
              <a:t> Құзыреттілікке  бағытталған шеттілдік білім  беру (құзыреттілікке негізделген білім беру: competence-based  education - СВЕ)  Америкада   1965 жылы  Н.Хомский  ұсынған  (Массачусетс университеті)  трансформациялық  грамматикаға және  тіл теориясына  байланысты болып табылатын «құзыреттілік»  ұғымының  жалпы  мағынасында  қалыптасты. </a:t>
            </a:r>
          </a:p>
          <a:p>
            <a:pPr algn="just"/>
            <a:r>
              <a:rPr lang="kk-KZ" sz="1800" dirty="0" smtClean="0">
                <a:latin typeface="Times New Roman" pitchFamily="18" charset="0"/>
                <a:cs typeface="Times New Roman" pitchFamily="18" charset="0"/>
              </a:rPr>
              <a:t>Н.Хомский  атап айтқандай, «құзыреттілік (сөйлесім -тыңдалым)  пен қолдану (нақты жағдаяттарда  шынайы қолдану)   арасындағы айырмашылық  өте іргелі. Тек   шындыққа  жанаспайтын жағдаятта ғана....  қолданыс  құзыреттіліктің  тікелей  бейнесі  болып  табылады» </a:t>
            </a:r>
            <a:endParaRPr lang="ru-RU" sz="1800" dirty="0" smtClean="0">
              <a:latin typeface="Times New Roman" pitchFamily="18" charset="0"/>
              <a:cs typeface="Times New Roman" pitchFamily="18" charset="0"/>
            </a:endParaRPr>
          </a:p>
          <a:p>
            <a:pPr algn="just"/>
            <a:endParaRPr lang="ru-RU" sz="18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dirty="0" smtClean="0">
                <a:latin typeface="Times New Roman" pitchFamily="18" charset="0"/>
                <a:cs typeface="Times New Roman" pitchFamily="18" charset="0"/>
              </a:rPr>
              <a:t>Құзырет, құзыреттілік ұғымдарына анықтама</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kk-KZ" dirty="0" smtClean="0"/>
              <a:t>Қ</a:t>
            </a:r>
            <a:r>
              <a:rPr lang="kk-KZ" i="1" dirty="0" smtClean="0"/>
              <a:t>ұзырет»</a:t>
            </a:r>
            <a:r>
              <a:rPr lang="kk-KZ" dirty="0" smtClean="0"/>
              <a:t> – білім алушының алған білімі мен дағдыларын тәжірибеде, күнделікті өмірде қандай да бір практикалық және теориялық мәселелерді шешу үшін қолдана алу қабілеттілігі болып табылады. </a:t>
            </a:r>
          </a:p>
          <a:p>
            <a:r>
              <a:rPr lang="kk-KZ" dirty="0" smtClean="0"/>
              <a:t>Ал, </a:t>
            </a:r>
            <a:r>
              <a:rPr lang="kk-KZ" i="1" dirty="0" smtClean="0"/>
              <a:t>кұзыреттілік</a:t>
            </a:r>
            <a:r>
              <a:rPr lang="kk-KZ" dirty="0" smtClean="0"/>
              <a:t> дегеніміз - тұлғаның бойында білім, білік, дағды, іскерлік, ерік күш-жігердің болуы. </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dirty="0" smtClean="0">
                <a:latin typeface="Times New Roman" pitchFamily="18" charset="0"/>
                <a:cs typeface="Times New Roman" pitchFamily="18" charset="0"/>
              </a:rPr>
              <a:t>Құзыреттіліктердің жіктелімі</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62500" lnSpcReduction="20000"/>
          </a:bodyPr>
          <a:lstStyle/>
          <a:p>
            <a:pPr algn="just"/>
            <a:r>
              <a:rPr lang="kk-KZ" dirty="0" smtClean="0">
                <a:latin typeface="Times New Roman" pitchFamily="18" charset="0"/>
                <a:cs typeface="Times New Roman" pitchFamily="18" charset="0"/>
              </a:rPr>
              <a:t>«Құзыреттер» жəне «құзыреттілік» (competences and competenc</a:t>
            </a:r>
            <a:r>
              <a:rPr lang="en-US" dirty="0" err="1" smtClean="0">
                <a:latin typeface="Times New Roman" pitchFamily="18" charset="0"/>
                <a:cs typeface="Times New Roman" pitchFamily="18" charset="0"/>
              </a:rPr>
              <a:t>ies</a:t>
            </a:r>
            <a:r>
              <a:rPr lang="kk-KZ" dirty="0" smtClean="0">
                <a:latin typeface="Times New Roman" pitchFamily="18" charset="0"/>
                <a:cs typeface="Times New Roman" pitchFamily="18" charset="0"/>
              </a:rPr>
              <a:t>) ұғымдарын ажыратуда: құзыреттілік дегеніміз тұлғалық категория, ал құзыреттер тізімі оқу бағдарламаларына енгізіліп, құзыреттіліктің негізін құрайды деген пікір қалыптасты. </a:t>
            </a:r>
          </a:p>
          <a:p>
            <a:pPr algn="just"/>
            <a:r>
              <a:rPr lang="kk-KZ" dirty="0" smtClean="0">
                <a:latin typeface="Times New Roman" pitchFamily="18" charset="0"/>
                <a:cs typeface="Times New Roman" pitchFamily="18" charset="0"/>
              </a:rPr>
              <a:t>Кейін «құзырет» ұғымының мағынасы кеңейе түсіп, ол оқу нəтижесіне əсер ететін факторлардың (психофизиологиялық, психологиялық, білімдік, қызметтік жəне т.б.) жиынтығы, яғни білім алушы субъектінің жеке қасиеттерімен қатар, оның білімі мен білігінің қосындысы деп тұжырымдалды. (H.Heckhausen, R.White, D.C.McClelland) </a:t>
            </a:r>
          </a:p>
          <a:p>
            <a:pPr algn="just"/>
            <a:r>
              <a:rPr lang="kk-KZ" dirty="0" smtClean="0">
                <a:latin typeface="Times New Roman" pitchFamily="18" charset="0"/>
                <a:cs typeface="Times New Roman" pitchFamily="18" charset="0"/>
              </a:rPr>
              <a:t>Құзыреттілік  қызметінің 40 түрлі қасиеттері мен ерекшеліктері (мотивация, интерактивтілік, жауапкершілік, сəттілікке бағдарлану, дербестік, əрекетті талдай алу қабілеті жəне т.б.) аталды. Одан кейін, құзыреттер əмбебап (жалпы мəдени), жалпы кəсіптік жəне арнайы құзыреттер болып жіктелді. (Ж.Қағазбаев, Д.Б.Ныгметжанова)</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62</TotalTime>
  <Words>1538</Words>
  <Application>Microsoft Office PowerPoint</Application>
  <PresentationFormat>Экран (4:3)</PresentationFormat>
  <Paragraphs>166</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Тема Office</vt:lpstr>
      <vt:lpstr> Шеттілдік білім берудегі құзыреттіліктің рөлі </vt:lpstr>
      <vt:lpstr>Зерттеудің өзектілігі </vt:lpstr>
      <vt:lpstr>Зерттеудің нысаны мен пәні</vt:lpstr>
      <vt:lpstr>Зерттеудің мақсаты мен міндеттері</vt:lpstr>
      <vt:lpstr>Зерттеудің ғылыми жаңалығы</vt:lpstr>
      <vt:lpstr>Зерттеудің теориялық және практикалық маңыздылығы</vt:lpstr>
      <vt:lpstr>Құзыреттілік ұғымының теориялық негіздері</vt:lpstr>
      <vt:lpstr>Құзырет, құзыреттілік ұғымдарына анықтама</vt:lpstr>
      <vt:lpstr>Құзыреттіліктердің жіктелімі</vt:lpstr>
      <vt:lpstr>Құзыреттілік -  шеттілдік білім берудегі негізгі нәтиже  ретінде</vt:lpstr>
      <vt:lpstr>Жалпы және тілдік құзыреттіліктер</vt:lpstr>
      <vt:lpstr>Тұжырым</vt:lpstr>
      <vt:lpstr>Құзыреттіліктерді дамыту технологиялары</vt:lpstr>
      <vt:lpstr>Мәдениаралық қатысым құзыреттілігін қалыптастыруда кейс технологиясын қолдану </vt:lpstr>
      <vt:lpstr> «Кейс стади»  әдісін іске асырудағы кезеңдер </vt:lpstr>
      <vt:lpstr>Тәжірибелік жұмыстар</vt:lpstr>
      <vt:lpstr>Студенттердің  мәдениаралық құзыреттілігін қалыптастыру деңгейлерінің қорытындысы </vt:lpstr>
      <vt:lpstr>Студенттердің мәдениаралық қатысым құзыретінің  қалыптасу динамикасы </vt:lpstr>
      <vt:lpstr>-    Студенттердің жалпы құзіреттілігін қалыптастыру деңгейлерінің қорытындысы   </vt:lpstr>
      <vt:lpstr>Презентация PowerPoint</vt:lpstr>
      <vt:lpstr>Тұжырым</vt:lpstr>
      <vt:lpstr>Қорытынды</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Шеттілдік білім берудегі құзыреттіліктің рөлі </dc:title>
  <dc:creator>Abu</dc:creator>
  <cp:lastModifiedBy>Дмитрий Каленюк</cp:lastModifiedBy>
  <cp:revision>9</cp:revision>
  <dcterms:created xsi:type="dcterms:W3CDTF">2018-06-19T14:02:38Z</dcterms:created>
  <dcterms:modified xsi:type="dcterms:W3CDTF">2020-05-22T08:15:56Z</dcterms:modified>
</cp:coreProperties>
</file>