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1" r:id="rId3"/>
    <p:sldId id="263" r:id="rId4"/>
    <p:sldId id="260" r:id="rId5"/>
    <p:sldId id="262" r:id="rId6"/>
    <p:sldId id="257" r:id="rId7"/>
    <p:sldId id="258" r:id="rId8"/>
    <p:sldId id="264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9AB0F2-4F2E-407D-8ACE-E7740ADCA08B}" type="datetimeFigureOut">
              <a:rPr lang="ru-RU" smtClean="0"/>
              <a:t>16.10.2012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E8FABE-4F55-420E-B36C-157C3DEB3DD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642910" y="1214422"/>
            <a:ext cx="7358114" cy="535785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 smtClean="0"/>
              <a:t>      </a:t>
            </a:r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Ырғыз селосы, № 1 қазақ орта мектебі</a:t>
            </a:r>
          </a:p>
          <a:p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Тақырыбы: “ Қазақ халқының ұмыт болған салт – дәстүрлері”</a:t>
            </a:r>
          </a:p>
          <a:p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Бағыты: тарих және этномәдениеттану</a:t>
            </a:r>
          </a:p>
          <a:p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Орындаған: Ақылес Нұргүл  5 сынып</a:t>
            </a:r>
          </a:p>
          <a:p>
            <a:r>
              <a:rPr lang="kk-KZ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Ғылыми жетекшісі: Өтегенов Нұрболат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BD0697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5918" y="357166"/>
            <a:ext cx="221456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366000" y="5080000"/>
          <a:ext cx="1778000" cy="1778000"/>
        </p:xfrm>
        <a:graphic>
          <a:graphicData uri="http://schemas.openxmlformats.org/presentationml/2006/ole">
            <p:oleObj spid="_x0000_s1026" r:id="rId4" imgW="1451153" imgH="1255471" progId="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Прямоугольник 3"/>
          <p:cNvSpPr/>
          <p:nvPr/>
        </p:nvSpPr>
        <p:spPr>
          <a:xfrm>
            <a:off x="214282" y="857232"/>
            <a:ext cx="8501121" cy="5000660"/>
          </a:xfrm>
          <a:prstGeom prst="rect">
            <a:avLst/>
          </a:prstGeom>
          <a:noFill/>
        </p:spPr>
        <p:txBody>
          <a:bodyPr>
            <a:prstTxWarp prst="textWave1">
              <a:avLst>
                <a:gd name="adj1" fmla="val 9833"/>
                <a:gd name="adj2" fmla="val 0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“ Білекке сенер  заманда,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Ешкімге есе бермедік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Білімге  сенер заманда,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Қапы  қалып жүрмейік.”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143750" y="142875"/>
          <a:ext cx="1785938" cy="1785938"/>
        </p:xfrm>
        <a:graphic>
          <a:graphicData uri="http://schemas.openxmlformats.org/presentationml/2006/ole">
            <p:oleObj spid="_x0000_s16386" r:id="rId4" imgW="1451153" imgH="1255471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1267" name="AutoShape 8"/>
          <p:cNvSpPr>
            <a:spLocks noChangeArrowheads="1"/>
          </p:cNvSpPr>
          <p:nvPr/>
        </p:nvSpPr>
        <p:spPr bwMode="auto">
          <a:xfrm>
            <a:off x="500063" y="357188"/>
            <a:ext cx="8286750" cy="142875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5400" b="1">
                <a:solidFill>
                  <a:srgbClr val="000099"/>
                </a:solidFill>
                <a:cs typeface="Arial" charset="0"/>
              </a:rPr>
              <a:t>Жоспар</a:t>
            </a:r>
          </a:p>
        </p:txBody>
      </p:sp>
      <p:sp>
        <p:nvSpPr>
          <p:cNvPr id="7" name="Вертикальный свиток 6"/>
          <p:cNvSpPr/>
          <p:nvPr/>
        </p:nvSpPr>
        <p:spPr>
          <a:xfrm rot="21268972">
            <a:off x="92075" y="2001838"/>
            <a:ext cx="4048125" cy="2125662"/>
          </a:xfrm>
          <a:prstGeom prst="vertic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dirty="0">
                <a:solidFill>
                  <a:srgbClr val="FF0000"/>
                </a:solidFill>
              </a:rPr>
              <a:t> Кіріспе: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Ұлттық салт- дәстүр мен ұлттық мінез</a:t>
            </a:r>
            <a:r>
              <a:rPr lang="kk-KZ" sz="3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Вертикальный свиток 7"/>
          <p:cNvSpPr/>
          <p:nvPr/>
        </p:nvSpPr>
        <p:spPr>
          <a:xfrm rot="21268972">
            <a:off x="4464050" y="1636713"/>
            <a:ext cx="4456113" cy="2319337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Бірінші бөлім:.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Қазақтың келін түсіріп, құдандалы болудағы “Ұрын бару” салты</a:t>
            </a:r>
            <a:endParaRPr lang="kk-KZ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 rot="21268972">
            <a:off x="482600" y="4443413"/>
            <a:ext cx="3705225" cy="2027237"/>
          </a:xfrm>
          <a:prstGeom prst="vertic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Екінші бөлім</a:t>
            </a: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халқының ұмыт болған кейбір салт-дәстүрлері</a:t>
            </a:r>
            <a:endParaRPr lang="kk-KZ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ертикальный свиток 9"/>
          <p:cNvSpPr/>
          <p:nvPr/>
        </p:nvSpPr>
        <p:spPr>
          <a:xfrm rot="21268972">
            <a:off x="4371975" y="4341813"/>
            <a:ext cx="4232275" cy="1978025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Ұлттық тәрбиенің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лар орны</a:t>
            </a:r>
            <a:endParaRPr lang="kk-KZ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214313" y="0"/>
            <a:ext cx="9144001" cy="6858000"/>
          </a:xfrm>
        </p:spPr>
      </p:pic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2786063" y="1714500"/>
            <a:ext cx="3333750" cy="2214563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99FF66"/>
              </a:gs>
              <a:gs pos="50000">
                <a:srgbClr val="FFFF00"/>
              </a:gs>
              <a:gs pos="100000">
                <a:srgbClr val="99FF66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4400" b="1">
                <a:solidFill>
                  <a:srgbClr val="800080"/>
                </a:solidFill>
                <a:latin typeface="KZ Times New Roman" pitchFamily="18" charset="0"/>
              </a:rPr>
              <a:t>Зерттеу кезеңдері</a:t>
            </a:r>
          </a:p>
        </p:txBody>
      </p:sp>
      <p:sp>
        <p:nvSpPr>
          <p:cNvPr id="6148" name="AutoShape 3"/>
          <p:cNvSpPr>
            <a:spLocks noChangeArrowheads="1"/>
          </p:cNvSpPr>
          <p:nvPr/>
        </p:nvSpPr>
        <p:spPr bwMode="auto">
          <a:xfrm>
            <a:off x="142875" y="4357688"/>
            <a:ext cx="3786188" cy="2500312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rgbClr val="0070C0"/>
                </a:solidFill>
                <a:latin typeface="Calibri" pitchFamily="34" charset="0"/>
              </a:rPr>
              <a:t>Зерттелудің </a:t>
            </a:r>
            <a:r>
              <a:rPr lang="kk-KZ" b="1">
                <a:solidFill>
                  <a:srgbClr val="0070C0"/>
                </a:solidFill>
                <a:latin typeface="Calibri" pitchFamily="34" charset="0"/>
              </a:rPr>
              <a:t>әдіс-тәсілдері: материалдарды жинақтау,         ақпарат көздерінен мәлімет алу, тұжырымдау.</a:t>
            </a:r>
          </a:p>
        </p:txBody>
      </p:sp>
      <p:sp>
        <p:nvSpPr>
          <p:cNvPr id="6149" name="AutoShape 3"/>
          <p:cNvSpPr>
            <a:spLocks noChangeArrowheads="1"/>
          </p:cNvSpPr>
          <p:nvPr/>
        </p:nvSpPr>
        <p:spPr bwMode="auto">
          <a:xfrm>
            <a:off x="4643438" y="4286250"/>
            <a:ext cx="4214812" cy="2162175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 dirty="0">
                <a:solidFill>
                  <a:srgbClr val="0070C0"/>
                </a:solidFill>
                <a:latin typeface="Calibri" pitchFamily="34" charset="0"/>
              </a:rPr>
              <a:t>Қорытынды кезең:</a:t>
            </a:r>
            <a:r>
              <a:rPr lang="kk-KZ" sz="2000" b="1" dirty="0">
                <a:solidFill>
                  <a:srgbClr val="00B0F0"/>
                </a:solidFill>
                <a:latin typeface="Calibri" pitchFamily="34" charset="0"/>
              </a:rPr>
              <a:t>мақсаттың </a:t>
            </a:r>
            <a:r>
              <a:rPr lang="kk-KZ" sz="2000" b="1" dirty="0" smtClean="0">
                <a:solidFill>
                  <a:srgbClr val="00B0F0"/>
                </a:solidFill>
                <a:latin typeface="Calibri" pitchFamily="34" charset="0"/>
              </a:rPr>
              <a:t>орындалуы,жобаны </a:t>
            </a:r>
            <a:r>
              <a:rPr lang="kk-KZ" sz="2000" b="1" dirty="0">
                <a:solidFill>
                  <a:srgbClr val="00B0F0"/>
                </a:solidFill>
                <a:latin typeface="Calibri" pitchFamily="34" charset="0"/>
              </a:rPr>
              <a:t>қорғау.</a:t>
            </a:r>
            <a:endParaRPr lang="kk-KZ" sz="2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150" name="AutoShape 3"/>
          <p:cNvSpPr>
            <a:spLocks noChangeArrowheads="1"/>
          </p:cNvSpPr>
          <p:nvPr/>
        </p:nvSpPr>
        <p:spPr bwMode="auto">
          <a:xfrm>
            <a:off x="0" y="214313"/>
            <a:ext cx="2667000" cy="1785937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rgbClr val="0070C0"/>
                </a:solidFill>
                <a:latin typeface="KZ Times New Roman" pitchFamily="18" charset="0"/>
              </a:rPr>
              <a:t>Дайындық кезеңі:</a:t>
            </a:r>
          </a:p>
          <a:p>
            <a:pPr algn="ctr"/>
            <a:r>
              <a:rPr lang="kk-KZ" sz="1600" b="1">
                <a:solidFill>
                  <a:srgbClr val="00B0F0"/>
                </a:solidFill>
                <a:latin typeface="KZ Times New Roman" pitchFamily="18" charset="0"/>
              </a:rPr>
              <a:t>Тақырыпты, мақсатын,әдіс-тәсілдерін меңгердік</a:t>
            </a:r>
            <a:endParaRPr lang="kk-KZ" sz="1600" b="1">
              <a:solidFill>
                <a:srgbClr val="0070C0"/>
              </a:solidFill>
              <a:latin typeface="KZ Times New Roman" pitchFamily="18" charset="0"/>
            </a:endParaRPr>
          </a:p>
        </p:txBody>
      </p:sp>
      <p:sp>
        <p:nvSpPr>
          <p:cNvPr id="6151" name="AutoShape 3"/>
          <p:cNvSpPr>
            <a:spLocks noChangeArrowheads="1"/>
          </p:cNvSpPr>
          <p:nvPr/>
        </p:nvSpPr>
        <p:spPr bwMode="auto">
          <a:xfrm>
            <a:off x="6072188" y="214313"/>
            <a:ext cx="2809875" cy="2214562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rgbClr val="0070C0"/>
                </a:solidFill>
                <a:latin typeface="Calibri" pitchFamily="34" charset="0"/>
              </a:rPr>
              <a:t>Теориялық кезең: </a:t>
            </a:r>
            <a:r>
              <a:rPr lang="kk-KZ" b="1">
                <a:solidFill>
                  <a:srgbClr val="00B0F0"/>
                </a:solidFill>
                <a:latin typeface="Calibri" pitchFamily="34" charset="0"/>
              </a:rPr>
              <a:t>әдеби, тарихи кітаптарды оқыдық , қажетті деректерді жинақтадық</a:t>
            </a:r>
            <a:endParaRPr lang="kk-KZ" sz="2000" b="1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152" name="Line 6"/>
          <p:cNvSpPr>
            <a:spLocks noChangeShapeType="1"/>
          </p:cNvSpPr>
          <p:nvPr/>
        </p:nvSpPr>
        <p:spPr bwMode="auto">
          <a:xfrm flipH="1">
            <a:off x="3000375" y="4000500"/>
            <a:ext cx="285750" cy="357188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Line 6"/>
          <p:cNvSpPr>
            <a:spLocks noChangeShapeType="1"/>
          </p:cNvSpPr>
          <p:nvPr/>
        </p:nvSpPr>
        <p:spPr bwMode="auto">
          <a:xfrm flipH="1" flipV="1">
            <a:off x="2286000" y="1500188"/>
            <a:ext cx="714375" cy="785812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Line 6"/>
          <p:cNvSpPr>
            <a:spLocks noChangeShapeType="1"/>
          </p:cNvSpPr>
          <p:nvPr/>
        </p:nvSpPr>
        <p:spPr bwMode="auto">
          <a:xfrm flipV="1">
            <a:off x="6000750" y="1428750"/>
            <a:ext cx="500063" cy="857250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5" name="Line 6"/>
          <p:cNvSpPr>
            <a:spLocks noChangeShapeType="1"/>
          </p:cNvSpPr>
          <p:nvPr/>
        </p:nvSpPr>
        <p:spPr bwMode="auto">
          <a:xfrm>
            <a:off x="5786438" y="3929063"/>
            <a:ext cx="500062" cy="500062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219" name="AutoShape 2"/>
          <p:cNvSpPr>
            <a:spLocks noChangeArrowheads="1"/>
          </p:cNvSpPr>
          <p:nvPr/>
        </p:nvSpPr>
        <p:spPr bwMode="auto">
          <a:xfrm>
            <a:off x="152400" y="304800"/>
            <a:ext cx="3776663" cy="16002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rgbClr val="0000FF"/>
                </a:solidFill>
                <a:cs typeface="Arial" charset="0"/>
              </a:rPr>
              <a:t>Зерттелу жұмыстың ғылым болжамы:</a:t>
            </a:r>
            <a:endParaRPr lang="ru-RU" sz="2000" b="1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auto">
          <a:xfrm>
            <a:off x="3643313" y="142875"/>
            <a:ext cx="5214937" cy="2786063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1">
                <a:solidFill>
                  <a:schemeClr val="tx2"/>
                </a:solidFill>
                <a:cs typeface="Arial" charset="0"/>
              </a:rPr>
              <a:t>Оқушылар салт-дәстүр,әдеп-ғұрып халықтың рухани өзегі</a:t>
            </a:r>
          </a:p>
        </p:txBody>
      </p:sp>
      <p:sp>
        <p:nvSpPr>
          <p:cNvPr id="9221" name="AutoShape 3"/>
          <p:cNvSpPr>
            <a:spLocks noChangeArrowheads="1"/>
          </p:cNvSpPr>
          <p:nvPr/>
        </p:nvSpPr>
        <p:spPr bwMode="auto">
          <a:xfrm>
            <a:off x="4214813" y="2786063"/>
            <a:ext cx="4714875" cy="3005137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1">
                <a:solidFill>
                  <a:schemeClr val="tx2"/>
                </a:solidFill>
                <a:latin typeface="Calibri" pitchFamily="34" charset="0"/>
              </a:rPr>
              <a:t>Тілінің тірегі,мәдениетінің құндылығы жоғары болғандығын біледі.</a:t>
            </a:r>
            <a:endParaRPr lang="ru-RU" sz="24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9222" name="AutoShape 4"/>
          <p:cNvSpPr>
            <a:spLocks noChangeArrowheads="1"/>
          </p:cNvSpPr>
          <p:nvPr/>
        </p:nvSpPr>
        <p:spPr bwMode="auto">
          <a:xfrm>
            <a:off x="142875" y="4143375"/>
            <a:ext cx="5929313" cy="249555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chemeClr val="tx2"/>
                </a:solidFill>
                <a:cs typeface="Arial" charset="0"/>
              </a:rPr>
              <a:t>Танымдық, қызығушылықтары,</a:t>
            </a:r>
          </a:p>
          <a:p>
            <a:pPr algn="ctr"/>
            <a:r>
              <a:rPr lang="kk-KZ" sz="2000" b="1">
                <a:solidFill>
                  <a:schemeClr val="tx2"/>
                </a:solidFill>
                <a:cs typeface="Arial" charset="0"/>
              </a:rPr>
              <a:t>Ой-өрістері артады.</a:t>
            </a:r>
          </a:p>
          <a:p>
            <a:pPr algn="ctr"/>
            <a:r>
              <a:rPr lang="kk-KZ" sz="2400" b="1">
                <a:solidFill>
                  <a:schemeClr val="tx2"/>
                </a:solidFill>
                <a:cs typeface="Arial" charset="0"/>
              </a:rPr>
              <a:t> </a:t>
            </a:r>
            <a:endParaRPr lang="ru-RU" sz="24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9223" name="AutoShape 6"/>
          <p:cNvSpPr>
            <a:spLocks noChangeArrowheads="1"/>
          </p:cNvSpPr>
          <p:nvPr/>
        </p:nvSpPr>
        <p:spPr bwMode="auto">
          <a:xfrm rot="-4253351">
            <a:off x="3922713" y="1233488"/>
            <a:ext cx="800100" cy="1917700"/>
          </a:xfrm>
          <a:prstGeom prst="curvedRightArrow">
            <a:avLst>
              <a:gd name="adj1" fmla="val 44785"/>
              <a:gd name="adj2" fmla="val 103951"/>
              <a:gd name="adj3" fmla="val 51079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 rot="-860808">
            <a:off x="1081088" y="1971675"/>
            <a:ext cx="574675" cy="2859088"/>
          </a:xfrm>
          <a:prstGeom prst="curvedRightArrow">
            <a:avLst>
              <a:gd name="adj1" fmla="val 65022"/>
              <a:gd name="adj2" fmla="val 130022"/>
              <a:gd name="adj3" fmla="val 33333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5" name="AutoShape 8"/>
          <p:cNvSpPr>
            <a:spLocks noChangeArrowheads="1"/>
          </p:cNvSpPr>
          <p:nvPr/>
        </p:nvSpPr>
        <p:spPr bwMode="auto">
          <a:xfrm rot="-1773145">
            <a:off x="3097213" y="1793875"/>
            <a:ext cx="638175" cy="3394075"/>
          </a:xfrm>
          <a:prstGeom prst="curvedRightArrow">
            <a:avLst>
              <a:gd name="adj1" fmla="val 65101"/>
              <a:gd name="adj2" fmla="val 130203"/>
              <a:gd name="adj3" fmla="val 33333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ента лицом вверх 1"/>
          <p:cNvSpPr/>
          <p:nvPr/>
        </p:nvSpPr>
        <p:spPr>
          <a:xfrm>
            <a:off x="714348" y="857232"/>
            <a:ext cx="7786742" cy="1357322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Жобаның мақсаты: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7224" y="2857496"/>
            <a:ext cx="7572428" cy="3071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Қазақ халқының көнеден келе жатқан салт-дәстүрлері, ырымдары өте көп. Қазақ «қазақ» деген атын осы кезге дейін қазақи салт-дәстүрлерімен, ырымдарымен, той-мереке, әдеп - ғұрыптарымен талай елді таң қалдырып келеді.Тәуелсіз елімізде ата – бабамыздың қалдырған асыл мұрасын қадірлеп, жоғалғанды жаңғыртып, қайта жаңартатын ендігі болашақ ұрпақ - біздің қолымызда. 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928662" y="785794"/>
            <a:ext cx="7215238" cy="164307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Зерттеу жұмысының өзектілігі:</a:t>
            </a:r>
            <a:endParaRPr lang="ru-RU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руглая лента лицом вниз 2"/>
          <p:cNvSpPr/>
          <p:nvPr/>
        </p:nvSpPr>
        <p:spPr>
          <a:xfrm>
            <a:off x="285720" y="2000240"/>
            <a:ext cx="8572560" cy="4714908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Қазақ - көне дәуірден бастау алатын күрделі де бай тарихы, сан қырлы мәдениеті, өзіндік игі ғұрып-дәстүрі бар, пейілі өзінің байтақ даласындай кең де қонақжай халық. Дархан көңілді ата-бабаларымыздың, тарих қойнауына сапар шегіп, ұмытылып бар жатқан  салт-дәстүрлері жайлы ізденіп, зерттеп, талдау жасау, үйрену.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366000" y="5080000"/>
          <a:ext cx="1778000" cy="1778000"/>
        </p:xfrm>
        <a:graphic>
          <a:graphicData uri="http://schemas.openxmlformats.org/presentationml/2006/ole">
            <p:oleObj spid="_x0000_s15362" r:id="rId3" imgW="1451153" imgH="1255471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42875" y="0"/>
            <a:ext cx="9144000" cy="6858000"/>
          </a:xfrm>
        </p:spPr>
      </p:pic>
      <p:pic>
        <p:nvPicPr>
          <p:cNvPr id="40963" name="Picture 6" descr="0f4211720a5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CFA"/>
              </a:clrFrom>
              <a:clrTo>
                <a:srgbClr val="FDFC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566737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6" descr="0f4211720a5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CFA"/>
              </a:clrFrom>
              <a:clrTo>
                <a:srgbClr val="FDFC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75" y="0"/>
            <a:ext cx="566737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0f4211720a5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CFA"/>
              </a:clrFrom>
              <a:clrTo>
                <a:srgbClr val="FDFC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3063" y="428625"/>
            <a:ext cx="566737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016813" y="2967335"/>
            <a:ext cx="626299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Назарларыңызға </a:t>
            </a:r>
          </a:p>
          <a:p>
            <a:pPr algn="ctr">
              <a:defRPr/>
            </a:pPr>
            <a:r>
              <a:rPr lang="kk-K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рахмет!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278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Sherkhan</dc:creator>
  <cp:lastModifiedBy>Sherkhan</cp:lastModifiedBy>
  <cp:revision>4</cp:revision>
  <dcterms:created xsi:type="dcterms:W3CDTF">2012-10-16T07:49:25Z</dcterms:created>
  <dcterms:modified xsi:type="dcterms:W3CDTF">2012-10-16T08:21:20Z</dcterms:modified>
</cp:coreProperties>
</file>