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9" r:id="rId2"/>
    <p:sldId id="262" r:id="rId3"/>
    <p:sldId id="277" r:id="rId4"/>
    <p:sldId id="278" r:id="rId5"/>
    <p:sldId id="279" r:id="rId6"/>
    <p:sldId id="280" r:id="rId7"/>
    <p:sldId id="281" r:id="rId8"/>
    <p:sldId id="282" r:id="rId9"/>
    <p:sldId id="293" r:id="rId10"/>
    <p:sldId id="288" r:id="rId11"/>
    <p:sldId id="287" r:id="rId12"/>
    <p:sldId id="290" r:id="rId13"/>
    <p:sldId id="283" r:id="rId14"/>
    <p:sldId id="291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86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73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A8799-6F22-4C69-871E-E77629347411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2A4F9-B566-4E5A-BF54-690AFEF19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8600"/>
            <a:ext cx="223711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810000" y="2819400"/>
            <a:ext cx="5105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Түркістан облысы</a:t>
            </a:r>
          </a:p>
          <a:p>
            <a:r>
              <a:rPr lang="kk-KZ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Арыс ауданы</a:t>
            </a:r>
          </a:p>
          <a:p>
            <a:r>
              <a:rPr lang="kk-KZ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С. Адамбеков атындағы жалпы орта мектебінің математика пәні мұғалімі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6934200" y="3657600"/>
            <a:ext cx="1524000" cy="1524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71600" y="228600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Жаңа сабақты қарастырмас бұрын көпбұрышқа іштей сызылған шеңбердің анықтамасы мен  көпбұрышқа сырттай сызылған шеңбердің анықтамасын еске түсіріп алайық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143000"/>
            <a:ext cx="7696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Анықтама 1</a:t>
            </a:r>
          </a:p>
          <a:p>
            <a:r>
              <a:rPr lang="kk-KZ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Барлық  төбелері шеңбер бойында жататын  көпбұрышты шеңберге іштей сызылған деп, ал шеңберді көпбұрышқа сырттай  сызылған деп атайды.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7010400" y="3733800"/>
            <a:ext cx="1371600" cy="1371600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29200" y="3657600"/>
            <a:ext cx="16764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124200" y="3657600"/>
            <a:ext cx="1676400" cy="1600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352800" y="3657600"/>
            <a:ext cx="1219200" cy="137160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2" name="Ромб 11"/>
          <p:cNvSpPr/>
          <p:nvPr/>
        </p:nvSpPr>
        <p:spPr>
          <a:xfrm>
            <a:off x="5029200" y="3657600"/>
            <a:ext cx="1676400" cy="1600200"/>
          </a:xfrm>
          <a:prstGeom prst="diamon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715000" y="40386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.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00" y="40386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.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0" y="41148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.</a:t>
            </a:r>
            <a:endParaRPr lang="ru-RU" sz="3200" dirty="0"/>
          </a:p>
        </p:txBody>
      </p:sp>
      <p:cxnSp>
        <p:nvCxnSpPr>
          <p:cNvPr id="17" name="Прямая соединительная линия 16"/>
          <p:cNvCxnSpPr>
            <a:stCxn id="11" idx="2"/>
          </p:cNvCxnSpPr>
          <p:nvPr/>
        </p:nvCxnSpPr>
        <p:spPr>
          <a:xfrm rot="5400000" flipH="1" flipV="1">
            <a:off x="3390900" y="4457700"/>
            <a:ext cx="5334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1" idx="4"/>
          </p:cNvCxnSpPr>
          <p:nvPr/>
        </p:nvCxnSpPr>
        <p:spPr>
          <a:xfrm rot="5400000" flipH="1">
            <a:off x="4000500" y="4457700"/>
            <a:ext cx="5334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1" idx="0"/>
          </p:cNvCxnSpPr>
          <p:nvPr/>
        </p:nvCxnSpPr>
        <p:spPr>
          <a:xfrm rot="16200000" flipH="1">
            <a:off x="3543300" y="40767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2" idx="0"/>
            <a:endCxn id="12" idx="2"/>
          </p:cNvCxnSpPr>
          <p:nvPr/>
        </p:nvCxnSpPr>
        <p:spPr>
          <a:xfrm rot="16200000" flipH="1">
            <a:off x="5067300" y="4457700"/>
            <a:ext cx="160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2" idx="1"/>
            <a:endCxn id="12" idx="3"/>
          </p:cNvCxnSpPr>
          <p:nvPr/>
        </p:nvCxnSpPr>
        <p:spPr>
          <a:xfrm rot="10800000" flipH="1">
            <a:off x="5029200" y="4457700"/>
            <a:ext cx="1676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6200000" flipH="1" flipV="1">
            <a:off x="7048499" y="4076700"/>
            <a:ext cx="13716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7" idx="4"/>
            <a:endCxn id="7" idx="1"/>
          </p:cNvCxnSpPr>
          <p:nvPr/>
        </p:nvCxnSpPr>
        <p:spPr>
          <a:xfrm rot="16200000" flipH="1">
            <a:off x="7010400" y="4076700"/>
            <a:ext cx="13716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8" idx="2"/>
            <a:endCxn id="8" idx="6"/>
          </p:cNvCxnSpPr>
          <p:nvPr/>
        </p:nvCxnSpPr>
        <p:spPr>
          <a:xfrm rot="10800000" flipH="1">
            <a:off x="6934200" y="4419600"/>
            <a:ext cx="152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8138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естиугольник 4"/>
          <p:cNvSpPr/>
          <p:nvPr/>
        </p:nvSpPr>
        <p:spPr>
          <a:xfrm>
            <a:off x="7086600" y="3200400"/>
            <a:ext cx="2057400" cy="1752600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95400" y="228600"/>
            <a:ext cx="7620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Анықтама 2</a:t>
            </a:r>
          </a:p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Барлық қабырғалары шеңбермен жанасатын көпбұрышты шеңберге сырттай сызылған деп, ал шеңберді көпбұрышқа іштей сызылған деп атайды.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239000" y="3200400"/>
            <a:ext cx="1752600" cy="1752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667000" y="3124200"/>
            <a:ext cx="1981200" cy="182880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4724400" y="2971800"/>
            <a:ext cx="2057400" cy="2133600"/>
          </a:xfrm>
          <a:prstGeom prst="diamon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48000" y="3733800"/>
            <a:ext cx="1143000" cy="1219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29200" y="3352800"/>
            <a:ext cx="1447800" cy="1371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124200" y="4114800"/>
            <a:ext cx="5334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657600" y="4114800"/>
            <a:ext cx="4572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3276600" y="4648200"/>
            <a:ext cx="68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3"/>
          </p:cNvCxnSpPr>
          <p:nvPr/>
        </p:nvCxnSpPr>
        <p:spPr>
          <a:xfrm rot="5400000" flipH="1" flipV="1">
            <a:off x="5273746" y="3472680"/>
            <a:ext cx="1018334" cy="1083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1"/>
            <a:endCxn id="6" idx="5"/>
          </p:cNvCxnSpPr>
          <p:nvPr/>
        </p:nvCxnSpPr>
        <p:spPr>
          <a:xfrm rot="16200000" flipH="1">
            <a:off x="5268166" y="3526726"/>
            <a:ext cx="969868" cy="1023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315200" y="3733800"/>
            <a:ext cx="1600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315200" y="3657600"/>
            <a:ext cx="16002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4" idx="0"/>
            <a:endCxn id="4" idx="4"/>
          </p:cNvCxnSpPr>
          <p:nvPr/>
        </p:nvCxnSpPr>
        <p:spPr>
          <a:xfrm rot="16200000" flipH="1">
            <a:off x="7239000" y="4076700"/>
            <a:ext cx="1752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572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304800"/>
            <a:ext cx="426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Дұрыс п көпбұрышқа сырттай сызылған шеңбердің радиусы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-ге тең болса, оның қабырға-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сының ұзындығын табу үшін: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828800" y="1676400"/>
          <a:ext cx="2671617" cy="990600"/>
        </p:xfrm>
        <a:graphic>
          <a:graphicData uri="http://schemas.openxmlformats.org/presentationml/2006/ole">
            <p:oleObj spid="_x0000_s29698" name="Формула" r:id="rId3" imgW="1130040" imgH="41904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6000" y="28194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Дербес жағдайда,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3200400" y="3276600"/>
          <a:ext cx="1493520" cy="609600"/>
        </p:xfrm>
        <a:graphic>
          <a:graphicData uri="http://schemas.openxmlformats.org/presentationml/2006/ole">
            <p:oleObj spid="_x0000_s29700" name="Формула" r:id="rId4" imgW="622080" imgH="253800" progId="Equation.3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3276600" y="3962400"/>
          <a:ext cx="1524000" cy="579437"/>
        </p:xfrm>
        <a:graphic>
          <a:graphicData uri="http://schemas.openxmlformats.org/presentationml/2006/ole">
            <p:oleObj spid="_x0000_s29701" name="Формула" r:id="rId5" imgW="634680" imgH="241200" progId="Equation.3">
              <p:embed/>
            </p:oleObj>
          </a:graphicData>
        </a:graphic>
      </p:graphicFrame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3352800" y="4572000"/>
          <a:ext cx="1066800" cy="547687"/>
        </p:xfrm>
        <a:graphic>
          <a:graphicData uri="http://schemas.openxmlformats.org/presentationml/2006/ole">
            <p:oleObj spid="_x0000_s29702" name="Формула" r:id="rId6" imgW="444240" imgH="228600" progId="Equation.3">
              <p:embed/>
            </p:oleObj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334000" y="228600"/>
            <a:ext cx="403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Дұрыс п көпбұрышқа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іштей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сызылған шеңбердің радиусы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-ге тең болса, оның қабырғасының ұзындығын табу үшін: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5410200" y="1600200"/>
          <a:ext cx="2667000" cy="1073682"/>
        </p:xfrm>
        <a:graphic>
          <a:graphicData uri="http://schemas.openxmlformats.org/presentationml/2006/ole">
            <p:oleObj spid="_x0000_s29703" name="Формула" r:id="rId7" imgW="1041120" imgH="419040" progId="Equation.3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334000" y="28194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Дербес жағдайда,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6858000" y="3276600"/>
          <a:ext cx="1447800" cy="557213"/>
        </p:xfrm>
        <a:graphic>
          <a:graphicData uri="http://schemas.openxmlformats.org/presentationml/2006/ole">
            <p:oleObj spid="_x0000_s29704" name="Формула" r:id="rId8" imgW="660240" imgH="253800" progId="Equation.3">
              <p:embed/>
            </p:oleObj>
          </a:graphicData>
        </a:graphic>
      </p:graphicFrame>
      <p:graphicFrame>
        <p:nvGraphicFramePr>
          <p:cNvPr id="29705" name="Object 9"/>
          <p:cNvGraphicFramePr>
            <a:graphicFrameLocks noChangeAspect="1"/>
          </p:cNvGraphicFramePr>
          <p:nvPr/>
        </p:nvGraphicFramePr>
        <p:xfrm>
          <a:off x="7010400" y="3962400"/>
          <a:ext cx="1192213" cy="533400"/>
        </p:xfrm>
        <a:graphic>
          <a:graphicData uri="http://schemas.openxmlformats.org/presentationml/2006/ole">
            <p:oleObj spid="_x0000_s29705" name="Формула" r:id="rId9" imgW="482400" imgH="215640" progId="Equation.3">
              <p:embed/>
            </p:oleObj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/>
        </p:nvGraphicFramePr>
        <p:xfrm>
          <a:off x="7086600" y="4495800"/>
          <a:ext cx="1422400" cy="863600"/>
        </p:xfrm>
        <a:graphic>
          <a:graphicData uri="http://schemas.openxmlformats.org/presentationml/2006/ole">
            <p:oleObj spid="_x0000_s29706" name="Формула" r:id="rId10" imgW="711000" imgH="431640" progId="Equation.3">
              <p:embed/>
            </p:oleObj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2476500" y="2781300"/>
            <a:ext cx="5334000" cy="76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152400"/>
            <a:ext cx="42042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Сырттай сызылған шеңбер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радиусын табу үшін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152400"/>
            <a:ext cx="3352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Іштей сызылған шеңбер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радиусын табу үшін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676400" y="1600200"/>
          <a:ext cx="2057400" cy="1391771"/>
        </p:xfrm>
        <a:graphic>
          <a:graphicData uri="http://schemas.openxmlformats.org/presentationml/2006/ole">
            <p:oleObj spid="_x0000_s55298" name="Формула" r:id="rId3" imgW="863280" imgH="583920" progId="Equation.3">
              <p:embed/>
            </p:oleObj>
          </a:graphicData>
        </a:graphic>
      </p:graphicFrame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6096000" y="1524000"/>
          <a:ext cx="1785937" cy="1392238"/>
        </p:xfrm>
        <a:graphic>
          <a:graphicData uri="http://schemas.openxmlformats.org/presentationml/2006/ole">
            <p:oleObj spid="_x0000_s55299" name="Формула" r:id="rId4" imgW="749160" imgH="583920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3124200" y="3048000"/>
          <a:ext cx="1752600" cy="805249"/>
        </p:xfrm>
        <a:graphic>
          <a:graphicData uri="http://schemas.openxmlformats.org/presentationml/2006/ole">
            <p:oleObj spid="_x0000_s55300" name="Формула" r:id="rId5" imgW="939600" imgH="431640" progId="Equation.3">
              <p:embed/>
            </p:oleObj>
          </a:graphicData>
        </a:graphic>
      </p:graphicFrame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3124200" y="3962400"/>
          <a:ext cx="1676400" cy="685800"/>
        </p:xfrm>
        <a:graphic>
          <a:graphicData uri="http://schemas.openxmlformats.org/presentationml/2006/ole">
            <p:oleObj spid="_x0000_s55301" name="Формула" r:id="rId6" imgW="965160" imgH="431640" progId="Equation.3">
              <p:embed/>
            </p:oleObj>
          </a:graphicData>
        </a:graphic>
      </p:graphicFrame>
      <p:graphicFrame>
        <p:nvGraphicFramePr>
          <p:cNvPr id="55302" name="Object 6"/>
          <p:cNvGraphicFramePr>
            <a:graphicFrameLocks noChangeAspect="1"/>
          </p:cNvGraphicFramePr>
          <p:nvPr/>
        </p:nvGraphicFramePr>
        <p:xfrm>
          <a:off x="3200400" y="4953000"/>
          <a:ext cx="1374775" cy="377825"/>
        </p:xfrm>
        <a:graphic>
          <a:graphicData uri="http://schemas.openxmlformats.org/presentationml/2006/ole">
            <p:oleObj spid="_x0000_s55302" name="Формула" r:id="rId7" imgW="736560" imgH="203040" progId="Equation.3">
              <p:embed/>
            </p:oleObj>
          </a:graphicData>
        </a:graphic>
      </p:graphicFrame>
      <p:graphicFrame>
        <p:nvGraphicFramePr>
          <p:cNvPr id="55303" name="Object 7"/>
          <p:cNvGraphicFramePr>
            <a:graphicFrameLocks noChangeAspect="1"/>
          </p:cNvGraphicFramePr>
          <p:nvPr/>
        </p:nvGraphicFramePr>
        <p:xfrm>
          <a:off x="6119813" y="3048000"/>
          <a:ext cx="1704975" cy="804863"/>
        </p:xfrm>
        <a:graphic>
          <a:graphicData uri="http://schemas.openxmlformats.org/presentationml/2006/ole">
            <p:oleObj spid="_x0000_s55303" name="Формула" r:id="rId8" imgW="914400" imgH="431640" progId="Equation.3">
              <p:embed/>
            </p:oleObj>
          </a:graphicData>
        </a:graphic>
      </p:graphicFrame>
      <p:graphicFrame>
        <p:nvGraphicFramePr>
          <p:cNvPr id="55304" name="Object 8"/>
          <p:cNvGraphicFramePr>
            <a:graphicFrameLocks noChangeAspect="1"/>
          </p:cNvGraphicFramePr>
          <p:nvPr/>
        </p:nvGraphicFramePr>
        <p:xfrm>
          <a:off x="6096000" y="3886200"/>
          <a:ext cx="1374775" cy="733425"/>
        </p:xfrm>
        <a:graphic>
          <a:graphicData uri="http://schemas.openxmlformats.org/presentationml/2006/ole">
            <p:oleObj spid="_x0000_s55304" name="Формула" r:id="rId9" imgW="736560" imgH="393480" progId="Equation.3">
              <p:embed/>
            </p:oleObj>
          </a:graphicData>
        </a:graphic>
      </p:graphicFrame>
      <p:graphicFrame>
        <p:nvGraphicFramePr>
          <p:cNvPr id="55305" name="Object 9"/>
          <p:cNvGraphicFramePr>
            <a:graphicFrameLocks noChangeAspect="1"/>
          </p:cNvGraphicFramePr>
          <p:nvPr/>
        </p:nvGraphicFramePr>
        <p:xfrm>
          <a:off x="6096000" y="4724400"/>
          <a:ext cx="1704975" cy="804863"/>
        </p:xfrm>
        <a:graphic>
          <a:graphicData uri="http://schemas.openxmlformats.org/presentationml/2006/ole">
            <p:oleObj spid="_x0000_s55305" name="Формула" r:id="rId10" imgW="914400" imgH="431640" progId="Equation.3">
              <p:embed/>
            </p:oleObj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2705100" y="2857500"/>
            <a:ext cx="5334000" cy="76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9107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8638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Тапсырмалар орындау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5334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1. Дұрыс сегізбұрыштың бұрыштарын  табыңыз: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62200" y="9906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Шешуі: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4038600" y="990600"/>
          <a:ext cx="3200400" cy="800100"/>
        </p:xfrm>
        <a:graphic>
          <a:graphicData uri="http://schemas.openxmlformats.org/presentationml/2006/ole">
            <p:oleObj spid="_x0000_s54278" name="Формула" r:id="rId3" imgW="1676160" imgH="419040" progId="Equation.3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295400" y="19812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Дұрыс көпбұрыштың қабырғалар санын табыңыз, егер: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а) оның әрбір бұрышы 140-қа тең болса;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ә) оның әрбір сыртқы бұрышы 36 –қа тең болса;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36576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Шешуі: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4572000" y="3429000"/>
          <a:ext cx="2895600" cy="838200"/>
        </p:xfrm>
        <a:graphic>
          <a:graphicData uri="http://schemas.openxmlformats.org/presentationml/2006/ole">
            <p:oleObj spid="_x0000_s54279" name="Формула" r:id="rId4" imgW="1447560" imgH="419040" progId="Equation.3">
              <p:embed/>
            </p:oleObj>
          </a:graphicData>
        </a:graphic>
      </p:graphicFrame>
      <p:graphicFrame>
        <p:nvGraphicFramePr>
          <p:cNvPr id="54280" name="Object 8"/>
          <p:cNvGraphicFramePr>
            <a:graphicFrameLocks noChangeAspect="1"/>
          </p:cNvGraphicFramePr>
          <p:nvPr/>
        </p:nvGraphicFramePr>
        <p:xfrm>
          <a:off x="5119688" y="4419600"/>
          <a:ext cx="1266825" cy="819150"/>
        </p:xfrm>
        <a:graphic>
          <a:graphicData uri="http://schemas.openxmlformats.org/presentationml/2006/ole">
            <p:oleObj spid="_x0000_s54280" name="Формула" r:id="rId5" imgW="647640" imgH="41904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81800" y="160020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Жауабы:135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77000" y="51054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Жауабы: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a)n=9,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ә)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n=10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5" grpId="0"/>
      <p:bldP spid="10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685800"/>
            <a:ext cx="6172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 қойып тыңдағандарыңызға рахмет!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286000" y="533400"/>
            <a:ext cx="5715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Сабақ тақырыбы: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057400" y="4267200"/>
            <a:ext cx="6889750" cy="1328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Геометрия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, 9  </a:t>
            </a: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сынып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52600" y="1752600"/>
            <a:ext cx="6449518" cy="1828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</a:t>
            </a:r>
            <a:r>
              <a:rPr kumimoji="0" lang="ru-RU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өпбұрыштар.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8742" y="762000"/>
            <a:ext cx="7705258" cy="2603376"/>
          </a:xfrm>
        </p:spPr>
        <p:txBody>
          <a:bodyPr>
            <a:normAutofit/>
          </a:bodyPr>
          <a:lstStyle/>
          <a:p>
            <a:pPr algn="just"/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9.1.2.2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дұрыс көпбұрыштың анықтамасын біледі</a:t>
            </a:r>
            <a:endParaRPr lang="ru-RU" sz="2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9.1.2.4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дұрыс көпбұрышқа сырттай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сызылған шеңбер 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іштей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сызылған шеңбер туралы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теоремаларды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endParaRPr lang="ru-RU" sz="2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177225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 мақсаттары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530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3600" y="228600"/>
            <a:ext cx="714281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1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sz="31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түсіру:</a:t>
            </a:r>
            <a:endParaRPr lang="ru-RU" sz="31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Көпбұрыштың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анықтамасы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Дөңес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көпбұрыштың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анықтамасы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04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228600"/>
            <a:ext cx="7467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Анықтама 1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Көпбұрыш- жазықтықтағы кез келген тұйық сынық сызық. Сынық сызықтың әрбір бөлігі көпбұрыштың қабырғасы, ал олардың ұштары көпбұрыштың төбелері деп аталады.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209800" y="2895600"/>
            <a:ext cx="3657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,... 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п-1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көпбұрыштың  қабырғалары,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...А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-көпбұрыштың төбелері және 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О, 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О,...А</a:t>
            </a:r>
            <a:r>
              <a:rPr kumimoji="0" lang="kk-KZ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көпбұрыштың диагональдары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5981700" y="3086100"/>
            <a:ext cx="762000" cy="381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553200" y="2743200"/>
            <a:ext cx="8382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391400" y="2743200"/>
            <a:ext cx="762000" cy="609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7848600" y="3657600"/>
            <a:ext cx="7620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7810500" y="4229100"/>
            <a:ext cx="609600" cy="381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7162800" y="4724400"/>
            <a:ext cx="7620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0800000">
            <a:off x="6324600" y="4572000"/>
            <a:ext cx="838200" cy="304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5791200" y="4038600"/>
            <a:ext cx="9144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715000" y="342900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kk-KZ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096000" y="251460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kk-KZ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315200" y="2362200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3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153400" y="2971800"/>
            <a:ext cx="431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4 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096000" y="4572000"/>
            <a:ext cx="397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п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7086600" y="3276600"/>
            <a:ext cx="22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dirty="0" smtClean="0"/>
              <a:t>.</a:t>
            </a:r>
            <a:endParaRPr lang="ru-RU" sz="4400" dirty="0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248400" y="3657600"/>
            <a:ext cx="9906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6438900" y="3009900"/>
            <a:ext cx="914400" cy="685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6781800" y="3200400"/>
            <a:ext cx="10668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 flipV="1">
            <a:off x="7239000" y="3352800"/>
            <a:ext cx="914400" cy="457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>
            <a:off x="7239000" y="3810000"/>
            <a:ext cx="1066800" cy="304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6200000" flipV="1">
            <a:off x="7124700" y="3924300"/>
            <a:ext cx="914400" cy="685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 flipH="1" flipV="1">
            <a:off x="6667500" y="4305300"/>
            <a:ext cx="1066800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37" idx="0"/>
          </p:cNvCxnSpPr>
          <p:nvPr/>
        </p:nvCxnSpPr>
        <p:spPr>
          <a:xfrm rot="5400000" flipH="1" flipV="1">
            <a:off x="6385966" y="3718967"/>
            <a:ext cx="762000" cy="94406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162800" y="3352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485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2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152400"/>
            <a:ext cx="624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Анықтама2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Дөңес көпбұрыш.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Егер көпбұрыштың төбелері кезкелген қабырғасы арқылы жүргізілген түзудің бір жағында жатса, онда оны дөңес көпбұрыш деп атайды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2476500" y="2781300"/>
            <a:ext cx="457200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743200" y="2438400"/>
            <a:ext cx="5334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76600" y="2438400"/>
            <a:ext cx="3810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3505200" y="2743200"/>
            <a:ext cx="4572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3619500" y="3086100"/>
            <a:ext cx="2286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3200400" y="3276600"/>
            <a:ext cx="457200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2667000" y="3048000"/>
            <a:ext cx="533400" cy="304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715000" y="2438400"/>
            <a:ext cx="838200" cy="609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553200" y="2438400"/>
            <a:ext cx="685800" cy="457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 flipV="1">
            <a:off x="6477000" y="2895600"/>
            <a:ext cx="762000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6134100" y="3162300"/>
            <a:ext cx="533400" cy="152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715000" y="3048000"/>
            <a:ext cx="609600" cy="457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362200" y="2971800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1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62200" y="2362200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2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048000" y="2057400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3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657600" y="2286000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4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810000" y="2819400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5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581400" y="3200400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А</a:t>
            </a:r>
            <a:r>
              <a:rPr lang="kk-KZ" baseline="-25000" dirty="0" smtClean="0"/>
              <a:t>6</a:t>
            </a:r>
            <a:endParaRPr lang="ru-RU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048000" y="3352800"/>
            <a:ext cx="457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kk-KZ" sz="11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334000" y="28194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В</a:t>
            </a:r>
            <a:r>
              <a:rPr lang="kk-KZ" baseline="-25000" dirty="0" smtClean="0"/>
              <a:t>1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477000" y="2057400"/>
            <a:ext cx="38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В</a:t>
            </a:r>
            <a:r>
              <a:rPr lang="kk-KZ" baseline="-25000" dirty="0" smtClean="0"/>
              <a:t>2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7162800" y="2743200"/>
            <a:ext cx="38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В</a:t>
            </a:r>
            <a:r>
              <a:rPr lang="kk-KZ" baseline="-25000" dirty="0" smtClean="0"/>
              <a:t>3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400800" y="2895600"/>
            <a:ext cx="38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В</a:t>
            </a:r>
            <a:r>
              <a:rPr lang="kk-KZ" baseline="-25000" dirty="0" smtClean="0"/>
              <a:t>4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172200" y="3429000"/>
            <a:ext cx="38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В</a:t>
            </a:r>
            <a:r>
              <a:rPr lang="kk-KZ" baseline="-25000" dirty="0" smtClean="0"/>
              <a:t>5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2438400" y="3657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дөңес көпбұрыш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86400" y="3810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дөңес емес көпбұрыш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>
            <a:endCxn id="29" idx="2"/>
          </p:cNvCxnSpPr>
          <p:nvPr/>
        </p:nvCxnSpPr>
        <p:spPr>
          <a:xfrm rot="5400000">
            <a:off x="2086102" y="2607830"/>
            <a:ext cx="1207531" cy="25907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32" idx="0"/>
          </p:cNvCxnSpPr>
          <p:nvPr/>
        </p:nvCxnSpPr>
        <p:spPr>
          <a:xfrm flipV="1">
            <a:off x="2057400" y="2286000"/>
            <a:ext cx="1798331" cy="533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endCxn id="32" idx="2"/>
          </p:cNvCxnSpPr>
          <p:nvPr/>
        </p:nvCxnSpPr>
        <p:spPr>
          <a:xfrm>
            <a:off x="2895600" y="2286000"/>
            <a:ext cx="960131" cy="36933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5257800" y="1981200"/>
            <a:ext cx="1981200" cy="13716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248400" y="2209800"/>
            <a:ext cx="1600200" cy="10668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5867400" y="2819400"/>
            <a:ext cx="2286000" cy="2286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447800"/>
            <a:ext cx="685280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295400" y="15240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Анықтама 3.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Дұрыс көпбұрыш.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Егер көпбұрыштың барлық қабырғалары мен ішкі бұрыштары өзара тең болса, онда оны дұрыс көпбұрыш деп атайды.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2895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Тең қабырғалы үшбұрыш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3048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квадрат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5400" y="2819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Бесбұрыш -пентаграмма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2819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Алтыбұрыш - гексаграмма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47800" y="5410200"/>
            <a:ext cx="1524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Жетібұрыш-септаграмма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00400" y="5410200"/>
            <a:ext cx="1524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Сегізбұрыш-октаграмма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3000" y="5410200"/>
            <a:ext cx="1524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Тоғызбұрыш-нонаграмма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5410200"/>
            <a:ext cx="1524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Онбұрыш-декаграмма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0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5334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Төмендегі фигуралар дұрыс көпбұрыш болып табыла ма?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1524000" y="1905000"/>
            <a:ext cx="1371600" cy="914400"/>
          </a:xfrm>
          <a:prstGeom prst="homePlat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52800" y="1905000"/>
            <a:ext cx="1524000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5562600" y="1905000"/>
            <a:ext cx="1524000" cy="838200"/>
          </a:xfrm>
          <a:prstGeom prst="hexag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>
            <a:off x="7391400" y="1828800"/>
            <a:ext cx="1219200" cy="914400"/>
          </a:xfrm>
          <a:prstGeom prst="parallelogram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057400" y="36576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Жауабы: жоқ, олар жартылай дұрыс көпбұрыштар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>
            <a:stCxn id="5" idx="0"/>
            <a:endCxn id="5" idx="0"/>
          </p:cNvCxnSpPr>
          <p:nvPr/>
        </p:nvCxnSpPr>
        <p:spPr>
          <a:xfrm rot="5400000" flipH="1" flipV="1">
            <a:off x="1981200" y="19050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endCxn id="5" idx="0"/>
          </p:cNvCxnSpPr>
          <p:nvPr/>
        </p:nvCxnSpPr>
        <p:spPr>
          <a:xfrm rot="16200000" flipH="1">
            <a:off x="1905000" y="1828800"/>
            <a:ext cx="76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9978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62000" y="24825"/>
            <a:ext cx="32004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kk-KZ" sz="320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</a:t>
            </a:r>
            <a:endParaRPr lang="ru-RU" sz="320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45720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Дөңес п-бұрыштың көпбұрыштың ішкі бұрыштарының қосындысы 180(п-2) тең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15240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Дөңес көпбұрыштың әрбір бұрышы беріліп, қабырғалар санын табу үшін: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6172200" y="1600200"/>
          <a:ext cx="1907309" cy="1066800"/>
        </p:xfrm>
        <a:graphic>
          <a:graphicData uri="http://schemas.openxmlformats.org/presentationml/2006/ole">
            <p:oleObj spid="_x0000_s57346" name="Формула" r:id="rId3" imgW="749160" imgH="41904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438400" y="28956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Дөңес көпбұрыштың  бұрышы (ішкі және сыртқы бұрышы) бойынша қабырғалар санын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табу үшін: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6858000" y="3124200"/>
          <a:ext cx="1945341" cy="1066800"/>
        </p:xfrm>
        <a:graphic>
          <a:graphicData uri="http://schemas.openxmlformats.org/presentationml/2006/ole">
            <p:oleObj spid="_x0000_s57347" name="Формула" r:id="rId4" imgW="787320" imgH="431640" progId="Equation.3">
              <p:embed/>
            </p:oleObj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7170738" y="4343400"/>
          <a:ext cx="1317625" cy="1066800"/>
        </p:xfrm>
        <a:graphic>
          <a:graphicData uri="http://schemas.openxmlformats.org/presentationml/2006/ole">
            <p:oleObj spid="_x0000_s57348" name="Формула" r:id="rId5" imgW="533160" imgH="4316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32847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420</Words>
  <PresentationFormat>Экран (4:3)</PresentationFormat>
  <Paragraphs>86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Admin</cp:lastModifiedBy>
  <cp:revision>89</cp:revision>
  <dcterms:created xsi:type="dcterms:W3CDTF">2013-10-20T14:54:06Z</dcterms:created>
  <dcterms:modified xsi:type="dcterms:W3CDTF">2020-05-10T17:16:52Z</dcterms:modified>
</cp:coreProperties>
</file>