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8" r:id="rId4"/>
    <p:sldId id="257" r:id="rId5"/>
    <p:sldId id="259" r:id="rId6"/>
    <p:sldId id="263" r:id="rId7"/>
    <p:sldId id="260" r:id="rId8"/>
    <p:sldId id="262" r:id="rId9"/>
    <p:sldId id="261"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746"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541ACF-19F7-4F8F-BD2A-B23010409E03}" type="datetimeFigureOut">
              <a:rPr lang="ru-RU" smtClean="0"/>
              <a:pPr/>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BCC8E6-A47E-4A25-ADD3-49D0974183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41ACF-19F7-4F8F-BD2A-B23010409E03}" type="datetimeFigureOut">
              <a:rPr lang="ru-RU" smtClean="0"/>
              <a:pPr/>
              <a:t>20.05.2020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CC8E6-A47E-4A25-ADD3-49D09741834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C:\Пины\ФОН\234bfc2c837dea67b46d41f2446ada0f.jpg"/>
          <p:cNvPicPr>
            <a:picLocks noChangeAspect="1" noChangeArrowheads="1"/>
          </p:cNvPicPr>
          <p:nvPr/>
        </p:nvPicPr>
        <p:blipFill>
          <a:blip r:embed="rId2" cstate="print"/>
          <a:srcRect/>
          <a:stretch>
            <a:fillRect/>
          </a:stretch>
        </p:blipFill>
        <p:spPr bwMode="auto">
          <a:xfrm rot="5400000">
            <a:off x="1129308" y="-1156692"/>
            <a:ext cx="6885384" cy="9144000"/>
          </a:xfrm>
          <a:prstGeom prst="rect">
            <a:avLst/>
          </a:prstGeom>
          <a:noFill/>
        </p:spPr>
      </p:pic>
      <p:sp>
        <p:nvSpPr>
          <p:cNvPr id="6" name="Заголовок 5"/>
          <p:cNvSpPr txBox="1">
            <a:spLocks/>
          </p:cNvSpPr>
          <p:nvPr/>
        </p:nvSpPr>
        <p:spPr>
          <a:xfrm>
            <a:off x="251520" y="1772816"/>
            <a:ext cx="8532440" cy="324036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kk-KZ" sz="4000" noProof="0" dirty="0" smtClean="0">
                <a:solidFill>
                  <a:srgbClr val="002060"/>
                </a:solidFill>
                <a:latin typeface="KZ Cooper" pitchFamily="2" charset="0"/>
                <a:ea typeface="+mj-ea"/>
                <a:cs typeface="+mj-cs"/>
              </a:rPr>
              <a:t>“Л.Н.Толстой атындағы орта мектебі” КММ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000" u="none" strike="noStrike" kern="1200" cap="none" spc="0" normalizeH="0" baseline="0" dirty="0" smtClean="0">
                <a:ln>
                  <a:noFill/>
                </a:ln>
                <a:solidFill>
                  <a:srgbClr val="002060"/>
                </a:solidFill>
                <a:effectLst/>
                <a:uLnTx/>
                <a:uFillTx/>
                <a:latin typeface="KZ Cooper" pitchFamily="2" charset="0"/>
                <a:ea typeface="+mj-ea"/>
                <a:cs typeface="+mj-cs"/>
              </a:rPr>
              <a:t>Бастауыш сынып мұғалімі</a:t>
            </a:r>
            <a:r>
              <a:rPr lang="ru-RU" sz="4000" dirty="0" smtClean="0">
                <a:solidFill>
                  <a:srgbClr val="002060"/>
                </a:solidFill>
                <a:latin typeface="KZ Cooper" pitchFamily="2" charset="0"/>
                <a:ea typeface="+mj-ea"/>
                <a:cs typeface="+mj-cs"/>
              </a:rPr>
              <a:t> </a:t>
            </a:r>
            <a:r>
              <a:rPr lang="ru-RU" sz="4000" dirty="0" err="1" smtClean="0">
                <a:solidFill>
                  <a:srgbClr val="002060"/>
                </a:solidFill>
                <a:latin typeface="KZ Cooper" pitchFamily="2" charset="0"/>
                <a:ea typeface="+mj-ea"/>
                <a:cs typeface="+mj-cs"/>
              </a:rPr>
              <a:t>Тажиева</a:t>
            </a:r>
            <a:r>
              <a:rPr lang="ru-RU" sz="4000" dirty="0" smtClean="0">
                <a:solidFill>
                  <a:srgbClr val="002060"/>
                </a:solidFill>
                <a:latin typeface="KZ Cooper" pitchFamily="2" charset="0"/>
                <a:ea typeface="+mj-ea"/>
                <a:cs typeface="+mj-cs"/>
              </a:rPr>
              <a:t> </a:t>
            </a:r>
            <a:r>
              <a:rPr lang="ru-RU" sz="4000" dirty="0" err="1" smtClean="0">
                <a:solidFill>
                  <a:srgbClr val="002060"/>
                </a:solidFill>
                <a:latin typeface="KZ Cooper" pitchFamily="2" charset="0"/>
                <a:ea typeface="+mj-ea"/>
                <a:cs typeface="+mj-cs"/>
              </a:rPr>
              <a:t>Назерке</a:t>
            </a:r>
            <a:r>
              <a:rPr lang="ru-RU" sz="4000" dirty="0" smtClean="0">
                <a:solidFill>
                  <a:srgbClr val="002060"/>
                </a:solidFill>
                <a:latin typeface="KZ Cooper" pitchFamily="2" charset="0"/>
                <a:ea typeface="+mj-ea"/>
                <a:cs typeface="+mj-cs"/>
              </a:rPr>
              <a:t> </a:t>
            </a:r>
            <a:r>
              <a:rPr lang="ru-RU" sz="4000" dirty="0" err="1" smtClean="0">
                <a:solidFill>
                  <a:srgbClr val="002060"/>
                </a:solidFill>
                <a:latin typeface="KZ Cooper" pitchFamily="2" charset="0"/>
                <a:ea typeface="+mj-ea"/>
                <a:cs typeface="+mj-cs"/>
              </a:rPr>
              <a:t>Абикеновна</a:t>
            </a:r>
            <a:endParaRPr kumimoji="0" lang="kk-KZ" sz="4000" b="1" i="0" u="none" strike="noStrike" kern="1200" cap="none" spc="0" normalizeH="0" baseline="0" dirty="0" smtClean="0">
              <a:ln>
                <a:noFill/>
              </a:ln>
              <a:solidFill>
                <a:srgbClr val="002060"/>
              </a:solidFill>
              <a:effectLst/>
              <a:uLnTx/>
              <a:uFillTx/>
              <a:latin typeface="KZ Cooper" pitchFamily="2"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Пины\ФОН\234bfc2c837dea67b46d41f2446ada0f.jpg"/>
          <p:cNvPicPr>
            <a:picLocks noChangeAspect="1" noChangeArrowheads="1"/>
          </p:cNvPicPr>
          <p:nvPr/>
        </p:nvPicPr>
        <p:blipFill>
          <a:blip r:embed="rId2" cstate="print"/>
          <a:srcRect/>
          <a:stretch>
            <a:fillRect/>
          </a:stretch>
        </p:blipFill>
        <p:spPr bwMode="auto">
          <a:xfrm rot="5400000">
            <a:off x="1129308" y="-1156692"/>
            <a:ext cx="6885384" cy="9144000"/>
          </a:xfrm>
          <a:prstGeom prst="rect">
            <a:avLst/>
          </a:prstGeom>
          <a:noFill/>
        </p:spPr>
      </p:pic>
      <p:sp>
        <p:nvSpPr>
          <p:cNvPr id="2" name="Заголовок 1"/>
          <p:cNvSpPr>
            <a:spLocks noGrp="1"/>
          </p:cNvSpPr>
          <p:nvPr>
            <p:ph type="title"/>
          </p:nvPr>
        </p:nvSpPr>
        <p:spPr>
          <a:xfrm>
            <a:off x="539552" y="2348880"/>
            <a:ext cx="8229600" cy="2290266"/>
          </a:xfrm>
        </p:spPr>
        <p:txBody>
          <a:bodyPr>
            <a:noAutofit/>
          </a:bodyPr>
          <a:lstStyle/>
          <a:p>
            <a:r>
              <a:rPr lang="kk-KZ" sz="6000" dirty="0" smtClean="0">
                <a:solidFill>
                  <a:srgbClr val="002060"/>
                </a:solidFill>
                <a:latin typeface="KZ Boyarsky" pitchFamily="34" charset="0"/>
              </a:rPr>
              <a:t>Назарларыңызға рахмет!!!</a:t>
            </a:r>
            <a:endParaRPr lang="ru-RU" sz="6000" dirty="0">
              <a:solidFill>
                <a:srgbClr val="002060"/>
              </a:solidFill>
              <a:latin typeface="KZ Boyarsky"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Пины\ФОН\234bfc2c837dea67b46d41f2446ada0f.jpg"/>
          <p:cNvPicPr>
            <a:picLocks noChangeAspect="1" noChangeArrowheads="1"/>
          </p:cNvPicPr>
          <p:nvPr/>
        </p:nvPicPr>
        <p:blipFill>
          <a:blip r:embed="rId2" cstate="print"/>
          <a:srcRect/>
          <a:stretch>
            <a:fillRect/>
          </a:stretch>
        </p:blipFill>
        <p:spPr bwMode="auto">
          <a:xfrm rot="5400000">
            <a:off x="1129308" y="-1156692"/>
            <a:ext cx="6885384" cy="9144000"/>
          </a:xfrm>
          <a:prstGeom prst="rect">
            <a:avLst/>
          </a:prstGeom>
          <a:noFill/>
        </p:spPr>
      </p:pic>
      <p:sp>
        <p:nvSpPr>
          <p:cNvPr id="6" name="Заголовок 5"/>
          <p:cNvSpPr>
            <a:spLocks noGrp="1"/>
          </p:cNvSpPr>
          <p:nvPr>
            <p:ph type="ctrTitle"/>
          </p:nvPr>
        </p:nvSpPr>
        <p:spPr>
          <a:xfrm>
            <a:off x="395536" y="1916832"/>
            <a:ext cx="6264696" cy="2520280"/>
          </a:xfrm>
        </p:spPr>
        <p:txBody>
          <a:bodyPr>
            <a:normAutofit fontScale="90000"/>
          </a:bodyPr>
          <a:lstStyle/>
          <a:p>
            <a:r>
              <a:rPr lang="kk-KZ" sz="4000" b="1" dirty="0" smtClean="0">
                <a:solidFill>
                  <a:srgbClr val="002060"/>
                </a:solidFill>
                <a:latin typeface="KZ Cooper" pitchFamily="2" charset="0"/>
              </a:rPr>
              <a:t>«Ас </a:t>
            </a:r>
            <a:r>
              <a:rPr lang="kk-KZ" sz="4000" b="1" dirty="0">
                <a:solidFill>
                  <a:srgbClr val="002060"/>
                </a:solidFill>
                <a:latin typeface="KZ Cooper" pitchFamily="2" charset="0"/>
              </a:rPr>
              <a:t>– адамның арқауы. Дауысты және дауыссыз дыбыстар. «Ақ тоқаш»</a:t>
            </a:r>
            <a:endParaRPr lang="ru-RU" sz="4000" dirty="0">
              <a:solidFill>
                <a:srgbClr val="002060"/>
              </a:solidFill>
              <a:latin typeface="KZ Cooper" pitchFamily="2" charset="0"/>
            </a:endParaRPr>
          </a:p>
        </p:txBody>
      </p:sp>
      <p:pic>
        <p:nvPicPr>
          <p:cNvPr id="1029" name="Picture 5" descr="C:\Пины\ЕДА\bread-3182199_960_720.png"/>
          <p:cNvPicPr>
            <a:picLocks noChangeAspect="1" noChangeArrowheads="1"/>
          </p:cNvPicPr>
          <p:nvPr/>
        </p:nvPicPr>
        <p:blipFill>
          <a:blip r:embed="rId3" cstate="print"/>
          <a:srcRect/>
          <a:stretch>
            <a:fillRect/>
          </a:stretch>
        </p:blipFill>
        <p:spPr bwMode="auto">
          <a:xfrm>
            <a:off x="6012160" y="332656"/>
            <a:ext cx="1969005" cy="1482832"/>
          </a:xfrm>
          <a:prstGeom prst="rect">
            <a:avLst/>
          </a:prstGeom>
          <a:noFill/>
        </p:spPr>
      </p:pic>
      <p:pic>
        <p:nvPicPr>
          <p:cNvPr id="1032" name="Picture 8" descr="C:\Пины\ЕДА\yagody_vishni.png"/>
          <p:cNvPicPr>
            <a:picLocks noChangeAspect="1" noChangeArrowheads="1"/>
          </p:cNvPicPr>
          <p:nvPr/>
        </p:nvPicPr>
        <p:blipFill>
          <a:blip r:embed="rId4" cstate="print"/>
          <a:srcRect/>
          <a:stretch>
            <a:fillRect/>
          </a:stretch>
        </p:blipFill>
        <p:spPr bwMode="auto">
          <a:xfrm>
            <a:off x="899592" y="4725144"/>
            <a:ext cx="1512168" cy="1739780"/>
          </a:xfrm>
          <a:prstGeom prst="rect">
            <a:avLst/>
          </a:prstGeom>
          <a:noFill/>
        </p:spPr>
      </p:pic>
      <p:pic>
        <p:nvPicPr>
          <p:cNvPr id="1033" name="Picture 9" descr="C:\Пины\ЕДА\578cdb2db6fcb155fe382ab6.png"/>
          <p:cNvPicPr>
            <a:picLocks noChangeAspect="1" noChangeArrowheads="1"/>
          </p:cNvPicPr>
          <p:nvPr/>
        </p:nvPicPr>
        <p:blipFill>
          <a:blip r:embed="rId5" cstate="print"/>
          <a:srcRect/>
          <a:stretch>
            <a:fillRect/>
          </a:stretch>
        </p:blipFill>
        <p:spPr bwMode="auto">
          <a:xfrm>
            <a:off x="611560" y="404664"/>
            <a:ext cx="1173181" cy="1296143"/>
          </a:xfrm>
          <a:prstGeom prst="rect">
            <a:avLst/>
          </a:prstGeom>
          <a:noFill/>
        </p:spPr>
      </p:pic>
      <p:pic>
        <p:nvPicPr>
          <p:cNvPr id="1034" name="Picture 10" descr="C:\Пины\ЕДА\kefir-jod-2.png"/>
          <p:cNvPicPr>
            <a:picLocks noChangeAspect="1" noChangeArrowheads="1"/>
          </p:cNvPicPr>
          <p:nvPr/>
        </p:nvPicPr>
        <p:blipFill>
          <a:blip r:embed="rId6" cstate="print"/>
          <a:srcRect/>
          <a:stretch>
            <a:fillRect/>
          </a:stretch>
        </p:blipFill>
        <p:spPr bwMode="auto">
          <a:xfrm>
            <a:off x="3491880" y="3645024"/>
            <a:ext cx="2232248" cy="2976331"/>
          </a:xfrm>
          <a:prstGeom prst="rect">
            <a:avLst/>
          </a:prstGeom>
          <a:noFill/>
        </p:spPr>
      </p:pic>
      <p:pic>
        <p:nvPicPr>
          <p:cNvPr id="1036" name="Picture 12" descr="C:\Пины\ШАБЛОНЫ\unnamed.png"/>
          <p:cNvPicPr>
            <a:picLocks noChangeAspect="1" noChangeArrowheads="1"/>
          </p:cNvPicPr>
          <p:nvPr/>
        </p:nvPicPr>
        <p:blipFill>
          <a:blip r:embed="rId7" cstate="print"/>
          <a:srcRect/>
          <a:stretch>
            <a:fillRect/>
          </a:stretch>
        </p:blipFill>
        <p:spPr bwMode="auto">
          <a:xfrm>
            <a:off x="6012160" y="2564904"/>
            <a:ext cx="2825729" cy="4293096"/>
          </a:xfrm>
          <a:prstGeom prst="rect">
            <a:avLst/>
          </a:prstGeom>
          <a:noFill/>
        </p:spPr>
      </p:pic>
      <p:sp>
        <p:nvSpPr>
          <p:cNvPr id="9" name="Заголовок 5"/>
          <p:cNvSpPr txBox="1">
            <a:spLocks/>
          </p:cNvSpPr>
          <p:nvPr/>
        </p:nvSpPr>
        <p:spPr>
          <a:xfrm>
            <a:off x="1907704" y="620688"/>
            <a:ext cx="3600400" cy="1152128"/>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000" b="1" i="0" u="none" strike="noStrike" kern="1200" cap="none" spc="0" normalizeH="0" baseline="0" noProof="0" dirty="0" smtClean="0">
                <a:ln>
                  <a:noFill/>
                </a:ln>
                <a:solidFill>
                  <a:schemeClr val="bg1"/>
                </a:solidFill>
                <a:effectLst/>
                <a:uLnTx/>
                <a:uFillTx/>
                <a:latin typeface="KZ Cooper" pitchFamily="2" charset="0"/>
                <a:ea typeface="+mj-ea"/>
                <a:cs typeface="+mj-cs"/>
              </a:rPr>
              <a:t>Сауат </a:t>
            </a:r>
            <a:r>
              <a:rPr kumimoji="0" lang="kk-KZ" sz="4000" b="1" i="0" u="none" strike="noStrike" kern="1200" cap="none" spc="0" normalizeH="0" baseline="0" noProof="0" dirty="0" smtClean="0">
                <a:ln>
                  <a:noFill/>
                </a:ln>
                <a:solidFill>
                  <a:schemeClr val="bg1"/>
                </a:solidFill>
                <a:effectLst/>
                <a:uLnTx/>
                <a:uFillTx/>
                <a:latin typeface="KZ Cooper" pitchFamily="2" charset="0"/>
                <a:ea typeface="+mj-ea"/>
                <a:cs typeface="+mj-cs"/>
              </a:rPr>
              <a:t>ашу</a:t>
            </a:r>
          </a:p>
          <a:p>
            <a:pPr marL="0" marR="0" lvl="0" indent="0" algn="ctr" defTabSz="914400" rtl="0" eaLnBrk="1" fontAlgn="auto" latinLnBrk="0" hangingPunct="1">
              <a:lnSpc>
                <a:spcPct val="100000"/>
              </a:lnSpc>
              <a:spcBef>
                <a:spcPct val="0"/>
              </a:spcBef>
              <a:spcAft>
                <a:spcPts val="0"/>
              </a:spcAft>
              <a:buClrTx/>
              <a:buSzTx/>
              <a:buFontTx/>
              <a:buNone/>
              <a:tabLst/>
              <a:defRPr/>
            </a:pPr>
            <a:r>
              <a:rPr lang="kk-KZ" sz="4000" b="1" dirty="0" smtClean="0">
                <a:solidFill>
                  <a:schemeClr val="bg1"/>
                </a:solidFill>
                <a:latin typeface="KZ Cooper" pitchFamily="2" charset="0"/>
                <a:ea typeface="+mj-ea"/>
                <a:cs typeface="+mj-cs"/>
              </a:rPr>
              <a:t>1 сынып</a:t>
            </a:r>
            <a:endParaRPr kumimoji="0" lang="ru-RU" sz="4000" b="0" i="0" u="none" strike="noStrike" kern="1200" cap="none" spc="0" normalizeH="0" baseline="0" noProof="0" dirty="0">
              <a:ln>
                <a:noFill/>
              </a:ln>
              <a:solidFill>
                <a:schemeClr val="bg1"/>
              </a:solidFill>
              <a:effectLst/>
              <a:uLnTx/>
              <a:uFillTx/>
              <a:latin typeface="KZ Cooper" pitchFamily="2" charset="0"/>
              <a:ea typeface="+mj-ea"/>
              <a:cs typeface="+mj-cs"/>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Пины\РАМКИ\fon-derevo-doski-vintage-wood-texture-blue-background-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922114"/>
          </a:xfrm>
        </p:spPr>
        <p:txBody>
          <a:bodyPr>
            <a:normAutofit/>
          </a:bodyPr>
          <a:lstStyle/>
          <a:p>
            <a:r>
              <a:rPr lang="kk-KZ" b="1" dirty="0" smtClean="0">
                <a:solidFill>
                  <a:schemeClr val="tx1"/>
                </a:solidFill>
                <a:latin typeface="Times New Roman" pitchFamily="18" charset="0"/>
                <a:cs typeface="Times New Roman" pitchFamily="18" charset="0"/>
              </a:rPr>
              <a:t>Сабақтың мақсаты:</a:t>
            </a:r>
            <a:endParaRPr lang="ru-RU" b="1" dirty="0"/>
          </a:p>
        </p:txBody>
      </p:sp>
      <p:sp>
        <p:nvSpPr>
          <p:cNvPr id="3" name="Содержимое 2"/>
          <p:cNvSpPr>
            <a:spLocks noGrp="1"/>
          </p:cNvSpPr>
          <p:nvPr>
            <p:ph idx="1"/>
          </p:nvPr>
        </p:nvSpPr>
        <p:spPr>
          <a:xfrm>
            <a:off x="755576" y="1168153"/>
            <a:ext cx="7488832" cy="4061047"/>
          </a:xfrm>
        </p:spPr>
        <p:txBody>
          <a:bodyPr>
            <a:normAutofit fontScale="92500"/>
          </a:bodyPr>
          <a:lstStyle/>
          <a:p>
            <a:pPr algn="just">
              <a:buNone/>
            </a:pPr>
            <a:r>
              <a:rPr lang="kk-KZ" dirty="0" smtClean="0">
                <a:solidFill>
                  <a:schemeClr val="tx1"/>
                </a:solidFill>
                <a:latin typeface="Times New Roman" pitchFamily="18" charset="0"/>
                <a:cs typeface="Times New Roman" pitchFamily="18" charset="0"/>
              </a:rPr>
              <a:t>1.1.1.1 тыңдаған материалының сөйлеу</a:t>
            </a:r>
          </a:p>
          <a:p>
            <a:pPr algn="just">
              <a:buNone/>
            </a:pPr>
            <a:r>
              <a:rPr lang="kk-KZ" dirty="0" smtClean="0">
                <a:solidFill>
                  <a:schemeClr val="tx1"/>
                </a:solidFill>
                <a:latin typeface="Times New Roman" pitchFamily="18" charset="0"/>
                <a:cs typeface="Times New Roman" pitchFamily="18" charset="0"/>
              </a:rPr>
              <a:t>екенін, оның мазмұнын түсіну және</a:t>
            </a:r>
          </a:p>
          <a:p>
            <a:pPr algn="just">
              <a:buNone/>
            </a:pPr>
            <a:r>
              <a:rPr lang="kk-KZ" dirty="0" smtClean="0">
                <a:solidFill>
                  <a:schemeClr val="tx1"/>
                </a:solidFill>
                <a:latin typeface="Times New Roman" pitchFamily="18" charset="0"/>
                <a:cs typeface="Times New Roman" pitchFamily="18" charset="0"/>
              </a:rPr>
              <a:t>сөйлемдерге, сөздерге ажырату.</a:t>
            </a:r>
            <a:endParaRPr lang="ru-RU" dirty="0">
              <a:latin typeface="Times New Roman" pitchFamily="18" charset="0"/>
              <a:cs typeface="Times New Roman" pitchFamily="18" charset="0"/>
            </a:endParaRPr>
          </a:p>
          <a:p>
            <a:pPr algn="just">
              <a:buNone/>
            </a:pPr>
            <a:r>
              <a:rPr lang="kk-KZ" dirty="0" smtClean="0">
                <a:solidFill>
                  <a:schemeClr val="tx1"/>
                </a:solidFill>
                <a:latin typeface="Times New Roman" pitchFamily="18" charset="0"/>
                <a:cs typeface="Times New Roman" pitchFamily="18" charset="0"/>
              </a:rPr>
              <a:t>1.3.8.1 жазу жолын, жоларалық кеңістікті,</a:t>
            </a:r>
          </a:p>
          <a:p>
            <a:pPr algn="just">
              <a:buNone/>
            </a:pPr>
            <a:r>
              <a:rPr lang="kk-KZ" dirty="0" smtClean="0">
                <a:solidFill>
                  <a:schemeClr val="tx1"/>
                </a:solidFill>
                <a:latin typeface="Times New Roman" pitchFamily="18" charset="0"/>
                <a:cs typeface="Times New Roman" pitchFamily="18" charset="0"/>
              </a:rPr>
              <a:t>жолдың жоғарғы және төменгі сызығын</a:t>
            </a:r>
          </a:p>
          <a:p>
            <a:pPr algn="just">
              <a:buNone/>
            </a:pPr>
            <a:r>
              <a:rPr lang="kk-KZ" dirty="0" smtClean="0">
                <a:solidFill>
                  <a:schemeClr val="tx1"/>
                </a:solidFill>
                <a:latin typeface="Times New Roman" pitchFamily="18" charset="0"/>
                <a:cs typeface="Times New Roman" pitchFamily="18" charset="0"/>
              </a:rPr>
              <a:t>сақтап, әріп элементтерін каллиграфиялық</a:t>
            </a:r>
          </a:p>
          <a:p>
            <a:pPr algn="just">
              <a:buNone/>
            </a:pPr>
            <a:r>
              <a:rPr lang="kk-KZ" dirty="0" smtClean="0">
                <a:solidFill>
                  <a:schemeClr val="tx1"/>
                </a:solidFill>
                <a:latin typeface="Times New Roman" pitchFamily="18" charset="0"/>
                <a:cs typeface="Times New Roman" pitchFamily="18" charset="0"/>
              </a:rPr>
              <a:t>талаптарға сай жазу.</a:t>
            </a:r>
            <a:endParaRPr lang="ru-RU" dirty="0" smtClean="0">
              <a:solidFill>
                <a:schemeClr val="tx1"/>
              </a:solidFill>
              <a:latin typeface="Times New Roman" pitchFamily="18" charset="0"/>
              <a:cs typeface="Times New Roman" pitchFamily="18" charset="0"/>
            </a:endParaRPr>
          </a:p>
          <a:p>
            <a:pPr>
              <a:buNone/>
            </a:pPr>
            <a:endParaRPr lang="ru-RU" dirty="0"/>
          </a:p>
        </p:txBody>
      </p:sp>
      <p:pic>
        <p:nvPicPr>
          <p:cNvPr id="4098" name="Picture 2" descr="C:\Пины\ШАБЛОНЫ\hello_html_39f2f9fc.png"/>
          <p:cNvPicPr>
            <a:picLocks noChangeAspect="1" noChangeArrowheads="1"/>
          </p:cNvPicPr>
          <p:nvPr/>
        </p:nvPicPr>
        <p:blipFill>
          <a:blip r:embed="rId3" cstate="print"/>
          <a:srcRect/>
          <a:stretch>
            <a:fillRect/>
          </a:stretch>
        </p:blipFill>
        <p:spPr bwMode="auto">
          <a:xfrm>
            <a:off x="5677554" y="4509120"/>
            <a:ext cx="3070910" cy="263671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Пины\РАМКИ\shabloni-dlya-prezentatsiy-po-logopedii-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solidFill>
                  <a:srgbClr val="0070C0"/>
                </a:solidFill>
                <a:latin typeface="Times New Roman" pitchFamily="18" charset="0"/>
                <a:cs typeface="Times New Roman" pitchFamily="18" charset="0"/>
              </a:rPr>
              <a:t>1</a:t>
            </a:r>
            <a:r>
              <a:rPr lang="kk-KZ" dirty="0" smtClean="0">
                <a:solidFill>
                  <a:srgbClr val="0070C0"/>
                </a:solidFill>
                <a:latin typeface="Times New Roman" pitchFamily="18" charset="0"/>
                <a:cs typeface="Times New Roman" pitchFamily="18" charset="0"/>
              </a:rPr>
              <a:t>-жаттығу. </a:t>
            </a:r>
            <a:r>
              <a:rPr lang="kk-KZ" dirty="0" smtClean="0">
                <a:latin typeface="Times New Roman" pitchFamily="18" charset="0"/>
                <a:cs typeface="Times New Roman" pitchFamily="18" charset="0"/>
              </a:rPr>
              <a:t>Мәтінді оқы.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1600200"/>
            <a:ext cx="7643192" cy="4525963"/>
          </a:xfrm>
        </p:spPr>
        <p:txBody>
          <a:bodyPr>
            <a:normAutofit fontScale="85000" lnSpcReduction="10000"/>
          </a:bodyPr>
          <a:lstStyle/>
          <a:p>
            <a:pPr algn="just">
              <a:buNone/>
            </a:pPr>
            <a:r>
              <a:rPr lang="kk-KZ" dirty="0" smtClean="0"/>
              <a:t>		</a:t>
            </a:r>
            <a:r>
              <a:rPr lang="kk-KZ" dirty="0" smtClean="0">
                <a:latin typeface="Times New Roman" pitchFamily="18" charset="0"/>
                <a:cs typeface="Times New Roman" pitchFamily="18" charset="0"/>
              </a:rPr>
              <a:t>Назира жол бойы бутерброд жеді. Сүт, айран ішті. Ал Әсет әжесі салып берген тамағының бәрін күшігіне берді. Өзі қытырлақ пен кәмпит жеді. Газдалған сусын ішті. Содан соң оның асқазаны ауырды. Қатты ауырғаны соншалық, өзін өте әлсіз сезінді.</a:t>
            </a:r>
          </a:p>
          <a:p>
            <a:pPr algn="ctr">
              <a:buNone/>
            </a:pPr>
            <a:r>
              <a:rPr lang="kk-KZ" dirty="0" smtClean="0">
                <a:latin typeface="Times New Roman" pitchFamily="18" charset="0"/>
                <a:cs typeface="Times New Roman" pitchFamily="18" charset="0"/>
              </a:rPr>
              <a:t>Сұрақтар:</a:t>
            </a:r>
          </a:p>
          <a:p>
            <a:pPr>
              <a:buFontTx/>
              <a:buChar char="-"/>
            </a:pPr>
            <a:r>
              <a:rPr lang="kk-KZ" i="1" dirty="0" smtClean="0">
                <a:latin typeface="Times New Roman" pitchFamily="18" charset="0"/>
                <a:cs typeface="Times New Roman" pitchFamily="18" charset="0"/>
              </a:rPr>
              <a:t>Мәтін кейіпкерлері дұрыс тамақтанды ма?</a:t>
            </a:r>
          </a:p>
          <a:p>
            <a:pPr>
              <a:buFontTx/>
              <a:buChar char="-"/>
            </a:pPr>
            <a:r>
              <a:rPr lang="kk-KZ" i="1" dirty="0" smtClean="0">
                <a:latin typeface="Times New Roman" pitchFamily="18" charset="0"/>
                <a:cs typeface="Times New Roman" pitchFamily="18" charset="0"/>
              </a:rPr>
              <a:t>Қалай ойлайсыңдар, тамақтан адам денсаулығына зиян келе ма?</a:t>
            </a:r>
          </a:p>
          <a:p>
            <a:pPr>
              <a:buFontTx/>
              <a:buChar char="-"/>
            </a:pPr>
            <a:r>
              <a:rPr lang="kk-KZ" i="1" dirty="0" smtClean="0">
                <a:latin typeface="Times New Roman" pitchFamily="18" charset="0"/>
                <a:cs typeface="Times New Roman" pitchFamily="18" charset="0"/>
              </a:rPr>
              <a:t>Мәтін неден құралған?</a:t>
            </a:r>
            <a:endParaRPr lang="ru-RU" i="1" dirty="0" smtClean="0">
              <a:latin typeface="Times New Roman" pitchFamily="18" charset="0"/>
              <a:cs typeface="Times New Roman" pitchFamily="18" charset="0"/>
            </a:endParaRPr>
          </a:p>
        </p:txBody>
      </p:sp>
      <p:pic>
        <p:nvPicPr>
          <p:cNvPr id="1026" name="Picture 2" descr="C:\Users\user\Music\22.png"/>
          <p:cNvPicPr>
            <a:picLocks noChangeAspect="1" noChangeArrowheads="1"/>
          </p:cNvPicPr>
          <p:nvPr/>
        </p:nvPicPr>
        <p:blipFill>
          <a:blip r:embed="rId3" cstate="print"/>
          <a:srcRect/>
          <a:stretch>
            <a:fillRect/>
          </a:stretch>
        </p:blipFill>
        <p:spPr bwMode="auto">
          <a:xfrm>
            <a:off x="6156176" y="4800600"/>
            <a:ext cx="2987824" cy="230080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Пины\РАМКИ\pngtree-fresh-grass-small-flower-advertising-background-material-backgroundfreshforestlandscapetreescloudblue-skygrassland-image_681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1"/>
          <p:cNvSpPr>
            <a:spLocks noGrp="1"/>
          </p:cNvSpPr>
          <p:nvPr>
            <p:ph type="title"/>
          </p:nvPr>
        </p:nvSpPr>
        <p:spPr>
          <a:xfrm>
            <a:off x="251520" y="476672"/>
            <a:ext cx="7200800" cy="1296144"/>
          </a:xfrm>
        </p:spPr>
        <p:txBody>
          <a:bodyPr>
            <a:noAutofit/>
          </a:bodyPr>
          <a:lstStyle/>
          <a:p>
            <a:r>
              <a:rPr lang="ru-RU" sz="2400" dirty="0">
                <a:solidFill>
                  <a:srgbClr val="FFFF00"/>
                </a:solidFill>
                <a:latin typeface="KZ Cooper" pitchFamily="2" charset="0"/>
              </a:rPr>
              <a:t>2</a:t>
            </a:r>
            <a:r>
              <a:rPr lang="kk-KZ" sz="2400" dirty="0" smtClean="0">
                <a:solidFill>
                  <a:srgbClr val="FFFF00"/>
                </a:solidFill>
                <a:latin typeface="KZ Cooper" pitchFamily="2" charset="0"/>
              </a:rPr>
              <a:t>-жаттығу. </a:t>
            </a:r>
            <a:r>
              <a:rPr lang="kk-KZ" sz="2400" dirty="0" smtClean="0">
                <a:solidFill>
                  <a:srgbClr val="002060"/>
                </a:solidFill>
                <a:latin typeface="KZ Cooper" pitchFamily="2" charset="0"/>
              </a:rPr>
              <a:t>Суретке қарап, олардың қандай дыбыс шығаратынын айтып көріңдер.</a:t>
            </a:r>
            <a:endParaRPr lang="ru-RU" sz="2400" dirty="0">
              <a:solidFill>
                <a:srgbClr val="002060"/>
              </a:solidFill>
              <a:latin typeface="KZ Cooper" pitchFamily="2" charset="0"/>
            </a:endParaRPr>
          </a:p>
        </p:txBody>
      </p:sp>
      <p:pic>
        <p:nvPicPr>
          <p:cNvPr id="3075" name="Picture 3" descr="C:\111e8c8f-c070-4ddf-a47e-142119e98de6.jpg"/>
          <p:cNvPicPr>
            <a:picLocks noChangeAspect="1" noChangeArrowheads="1"/>
          </p:cNvPicPr>
          <p:nvPr/>
        </p:nvPicPr>
        <p:blipFill>
          <a:blip r:embed="rId3" cstate="print">
            <a:lum bright="20000" contrast="-10000"/>
          </a:blip>
          <a:srcRect l="22826" t="21739" r="6522" b="10145"/>
          <a:stretch>
            <a:fillRect/>
          </a:stretch>
        </p:blipFill>
        <p:spPr bwMode="auto">
          <a:xfrm>
            <a:off x="827584" y="1916832"/>
            <a:ext cx="7344816" cy="4608512"/>
          </a:xfrm>
          <a:prstGeom prst="rect">
            <a:avLst/>
          </a:prstGeom>
          <a:ln>
            <a:noFill/>
          </a:ln>
          <a:effectLst>
            <a:softEdge rad="112500"/>
          </a:effectLst>
        </p:spPr>
      </p:pic>
      <p:sp>
        <p:nvSpPr>
          <p:cNvPr id="5" name="Молния 4"/>
          <p:cNvSpPr/>
          <p:nvPr/>
        </p:nvSpPr>
        <p:spPr>
          <a:xfrm>
            <a:off x="6156176" y="2492896"/>
            <a:ext cx="1152128" cy="122413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ыноска-облако 5"/>
          <p:cNvSpPr/>
          <p:nvPr/>
        </p:nvSpPr>
        <p:spPr>
          <a:xfrm>
            <a:off x="3707904" y="2060848"/>
            <a:ext cx="1152128" cy="1224136"/>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Пины\РАМКИ\pngtree-fresh-grass-small-flower-advertising-background-material-backgroundfreshforestlandscapetreescloudblue-skygrassland-image_681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23528" y="188640"/>
            <a:ext cx="8280920" cy="2520280"/>
          </a:xfrm>
        </p:spPr>
        <p:txBody>
          <a:bodyPr>
            <a:noAutofit/>
          </a:bodyPr>
          <a:lstStyle/>
          <a:p>
            <a:pPr algn="l"/>
            <a:r>
              <a:rPr lang="ru-RU" sz="2800" dirty="0" smtClean="0">
                <a:solidFill>
                  <a:srgbClr val="FFFF00"/>
                </a:solidFill>
                <a:latin typeface="KZ Cooper" pitchFamily="2" charset="0"/>
              </a:rPr>
              <a:t>3 –</a:t>
            </a:r>
            <a:r>
              <a:rPr lang="en-US" sz="2800" dirty="0" smtClean="0">
                <a:solidFill>
                  <a:srgbClr val="FFFF00"/>
                </a:solidFill>
                <a:latin typeface="KZ Cooper" pitchFamily="2" charset="0"/>
              </a:rPr>
              <a:t> </a:t>
            </a:r>
            <a:r>
              <a:rPr lang="kk-KZ" sz="2800" dirty="0" smtClean="0">
                <a:solidFill>
                  <a:srgbClr val="FFFF00"/>
                </a:solidFill>
                <a:latin typeface="KZ Cooper" pitchFamily="2" charset="0"/>
              </a:rPr>
              <a:t>жаттығу. Мәтінді оқы. Мәтінге қарап </a:t>
            </a:r>
            <a:r>
              <a:rPr lang="kk-KZ" sz="2800" dirty="0">
                <a:solidFill>
                  <a:srgbClr val="FFFF00"/>
                </a:solidFill>
                <a:latin typeface="KZ Cooper" pitchFamily="2" charset="0"/>
              </a:rPr>
              <a:t>с</a:t>
            </a:r>
            <a:r>
              <a:rPr lang="kk-KZ" sz="2800" dirty="0" smtClean="0">
                <a:solidFill>
                  <a:srgbClr val="FFFF00"/>
                </a:solidFill>
                <a:latin typeface="KZ Cooper" pitchFamily="2" charset="0"/>
              </a:rPr>
              <a:t>өйлемді толықтыр. </a:t>
            </a:r>
            <a:br>
              <a:rPr lang="kk-KZ" sz="2800" dirty="0" smtClean="0">
                <a:solidFill>
                  <a:srgbClr val="FFFF00"/>
                </a:solidFill>
                <a:latin typeface="KZ Cooper" pitchFamily="2" charset="0"/>
              </a:rPr>
            </a:br>
            <a:r>
              <a:rPr lang="kk-KZ" sz="2800" dirty="0" smtClean="0">
                <a:solidFill>
                  <a:srgbClr val="FFFF00"/>
                </a:solidFill>
                <a:latin typeface="KZ Cooper" pitchFamily="2" charset="0"/>
              </a:rPr>
              <a:t>Судың ....., ағаштардың ....., мәшине, пойыздың ....... </a:t>
            </a:r>
            <a:r>
              <a:rPr lang="kk-KZ" sz="2800" dirty="0">
                <a:solidFill>
                  <a:srgbClr val="FFFF00"/>
                </a:solidFill>
                <a:latin typeface="KZ Cooper" pitchFamily="2" charset="0"/>
              </a:rPr>
              <a:t>е</a:t>
            </a:r>
            <a:r>
              <a:rPr lang="kk-KZ" sz="2800" dirty="0" smtClean="0">
                <a:solidFill>
                  <a:srgbClr val="FFFF00"/>
                </a:solidFill>
                <a:latin typeface="KZ Cooper" pitchFamily="2" charset="0"/>
              </a:rPr>
              <a:t>стіледі. </a:t>
            </a:r>
            <a:endParaRPr lang="ru-RU" sz="2800" dirty="0">
              <a:solidFill>
                <a:srgbClr val="FFFF00"/>
              </a:solidFill>
              <a:latin typeface="KZ Cooper" pitchFamily="2" charset="0"/>
            </a:endParaRPr>
          </a:p>
        </p:txBody>
      </p:sp>
      <p:pic>
        <p:nvPicPr>
          <p:cNvPr id="8194" name="Picture 2" descr="C:\Пины\ШАБЛОНЫ\4a7e022cccb57fdc864f3016519dc2da.png"/>
          <p:cNvPicPr>
            <a:picLocks noChangeAspect="1" noChangeArrowheads="1"/>
          </p:cNvPicPr>
          <p:nvPr/>
        </p:nvPicPr>
        <p:blipFill>
          <a:blip r:embed="rId3" cstate="print"/>
          <a:srcRect/>
          <a:stretch>
            <a:fillRect/>
          </a:stretch>
        </p:blipFill>
        <p:spPr bwMode="auto">
          <a:xfrm>
            <a:off x="4427984" y="2852936"/>
            <a:ext cx="3196145" cy="3312368"/>
          </a:xfrm>
          <a:prstGeom prst="rect">
            <a:avLst/>
          </a:prstGeom>
          <a:noFill/>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Пины\ШАБЛОНЫ\КАРТИНКИ\vector_68708-611.jpg"/>
          <p:cNvPicPr>
            <a:picLocks noChangeAspect="1" noChangeArrowheads="1"/>
          </p:cNvPicPr>
          <p:nvPr/>
        </p:nvPicPr>
        <p:blipFill>
          <a:blip r:embed="rId2" cstate="print"/>
          <a:srcRect/>
          <a:stretch>
            <a:fillRect/>
          </a:stretch>
        </p:blipFill>
        <p:spPr bwMode="auto">
          <a:xfrm>
            <a:off x="0" y="1008112"/>
            <a:ext cx="9132362" cy="5733256"/>
          </a:xfrm>
          <a:prstGeom prst="rect">
            <a:avLst/>
          </a:prstGeom>
          <a:noFill/>
        </p:spPr>
      </p:pic>
      <p:sp>
        <p:nvSpPr>
          <p:cNvPr id="2" name="Заголовок 1"/>
          <p:cNvSpPr>
            <a:spLocks noGrp="1"/>
          </p:cNvSpPr>
          <p:nvPr>
            <p:ph type="title"/>
          </p:nvPr>
        </p:nvSpPr>
        <p:spPr>
          <a:xfrm>
            <a:off x="899592" y="3573016"/>
            <a:ext cx="3096344" cy="1368152"/>
          </a:xfrm>
        </p:spPr>
        <p:txBody>
          <a:bodyPr>
            <a:noAutofit/>
          </a:bodyPr>
          <a:lstStyle/>
          <a:p>
            <a:r>
              <a:rPr lang="kk-KZ" sz="11500" dirty="0" smtClean="0">
                <a:solidFill>
                  <a:schemeClr val="bg1"/>
                </a:solidFill>
                <a:latin typeface="KZ Cooper" pitchFamily="2" charset="0"/>
              </a:rPr>
              <a:t>Сөз</a:t>
            </a:r>
            <a:endParaRPr lang="ru-RU" sz="11500" dirty="0">
              <a:solidFill>
                <a:schemeClr val="bg1"/>
              </a:solidFill>
              <a:latin typeface="KZ Cooper" pitchFamily="2" charset="0"/>
            </a:endParaRPr>
          </a:p>
        </p:txBody>
      </p:sp>
      <p:sp>
        <p:nvSpPr>
          <p:cNvPr id="5" name="Заголовок 1"/>
          <p:cNvSpPr txBox="1">
            <a:spLocks/>
          </p:cNvSpPr>
          <p:nvPr/>
        </p:nvSpPr>
        <p:spPr>
          <a:xfrm>
            <a:off x="4788024" y="3298974"/>
            <a:ext cx="3744416" cy="9941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000" b="0" i="0" u="none" strike="noStrike" kern="1200" cap="none" spc="0" normalizeH="0" baseline="0" noProof="0" dirty="0" smtClean="0">
                <a:ln>
                  <a:noFill/>
                </a:ln>
                <a:solidFill>
                  <a:srgbClr val="00B0F0"/>
                </a:solidFill>
                <a:effectLst/>
                <a:uLnTx/>
                <a:uFillTx/>
                <a:latin typeface="KZ Cooper" pitchFamily="2" charset="0"/>
                <a:ea typeface="+mj-ea"/>
                <a:cs typeface="+mj-cs"/>
              </a:rPr>
              <a:t>Дыбыстар</a:t>
            </a:r>
            <a:endParaRPr kumimoji="0" lang="ru-RU" sz="4000" b="0" i="0" u="none" strike="noStrike" kern="1200" cap="none" spc="0" normalizeH="0" baseline="0" noProof="0" dirty="0" smtClean="0">
              <a:ln>
                <a:noFill/>
              </a:ln>
              <a:solidFill>
                <a:srgbClr val="00B0F0"/>
              </a:solidFill>
              <a:effectLst/>
              <a:uLnTx/>
              <a:uFillTx/>
              <a:latin typeface="KZ Cooper" pitchFamily="2" charset="0"/>
              <a:ea typeface="+mj-ea"/>
              <a:cs typeface="+mj-cs"/>
            </a:endParaRPr>
          </a:p>
        </p:txBody>
      </p:sp>
      <p:sp>
        <p:nvSpPr>
          <p:cNvPr id="6" name="Заголовок 1"/>
          <p:cNvSpPr txBox="1">
            <a:spLocks/>
          </p:cNvSpPr>
          <p:nvPr/>
        </p:nvSpPr>
        <p:spPr>
          <a:xfrm>
            <a:off x="207640" y="116632"/>
            <a:ext cx="868484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2400" b="0" i="0" u="none" strike="noStrike" kern="1200" cap="none" spc="0" normalizeH="0" baseline="0" noProof="0" dirty="0" smtClean="0">
                <a:ln>
                  <a:noFill/>
                </a:ln>
                <a:solidFill>
                  <a:srgbClr val="00B0F0"/>
                </a:solidFill>
                <a:effectLst/>
                <a:uLnTx/>
                <a:uFillTx/>
                <a:latin typeface="KZ Cooper" pitchFamily="2" charset="0"/>
                <a:ea typeface="+mj-ea"/>
                <a:cs typeface="+mj-cs"/>
              </a:rPr>
              <a:t>	</a:t>
            </a:r>
            <a:r>
              <a:rPr kumimoji="0" lang="kk-KZ" sz="2800" b="0" i="0" u="none" strike="noStrike" kern="1200" cap="none" spc="0" normalizeH="0" baseline="0" noProof="0" dirty="0" smtClean="0">
                <a:ln>
                  <a:noFill/>
                </a:ln>
                <a:solidFill>
                  <a:srgbClr val="FF0000"/>
                </a:solidFill>
                <a:effectLst/>
                <a:uLnTx/>
                <a:uFillTx/>
                <a:latin typeface="KZ Cooper" pitchFamily="2" charset="0"/>
                <a:ea typeface="+mj-ea"/>
                <a:cs typeface="+mj-cs"/>
              </a:rPr>
              <a:t>Есіңде болсын! </a:t>
            </a:r>
            <a:r>
              <a:rPr lang="kk-KZ" sz="2800" dirty="0" smtClean="0">
                <a:solidFill>
                  <a:srgbClr val="00B0F0"/>
                </a:solidFill>
                <a:latin typeface="KZ Cooper" pitchFamily="2" charset="0"/>
                <a:ea typeface="+mj-ea"/>
                <a:cs typeface="+mj-cs"/>
              </a:rPr>
              <a:t>Барлық сөздер дыбыстардан тұрады, оларды жазуда әріппен белгілейміз!</a:t>
            </a:r>
            <a:endParaRPr kumimoji="0" lang="ru-RU" sz="2400" b="0" i="0" u="none" strike="noStrike" kern="1200" cap="none" spc="0" normalizeH="0" baseline="0" noProof="0" dirty="0" smtClean="0">
              <a:ln>
                <a:noFill/>
              </a:ln>
              <a:solidFill>
                <a:srgbClr val="00B0F0"/>
              </a:solidFill>
              <a:effectLst/>
              <a:uLnTx/>
              <a:uFillTx/>
              <a:latin typeface="KZ Cooper" pitchFamily="2" charset="0"/>
              <a:ea typeface="+mj-ea"/>
              <a:cs typeface="+mj-cs"/>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C:\Пины\РАМКИ\shablon-prezentatsii-powerpoint-bloknot-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331640" y="1196752"/>
            <a:ext cx="7488832" cy="936104"/>
          </a:xfrm>
        </p:spPr>
        <p:txBody>
          <a:bodyPr>
            <a:noAutofit/>
          </a:bodyPr>
          <a:lstStyle/>
          <a:p>
            <a:r>
              <a:rPr lang="ru-RU" sz="3200" dirty="0">
                <a:solidFill>
                  <a:srgbClr val="00CC00"/>
                </a:solidFill>
                <a:latin typeface="KZ Cooper" pitchFamily="2" charset="0"/>
              </a:rPr>
              <a:t>5</a:t>
            </a:r>
            <a:r>
              <a:rPr lang="kk-KZ" sz="3200" dirty="0" smtClean="0">
                <a:solidFill>
                  <a:srgbClr val="00CC00"/>
                </a:solidFill>
                <a:latin typeface="KZ Cooper" pitchFamily="2" charset="0"/>
              </a:rPr>
              <a:t>-жаттығу. </a:t>
            </a:r>
            <a:r>
              <a:rPr lang="kk-KZ" sz="3200" dirty="0" smtClean="0">
                <a:solidFill>
                  <a:srgbClr val="002060"/>
                </a:solidFill>
                <a:latin typeface="KZ Cooper" pitchFamily="2" charset="0"/>
              </a:rPr>
              <a:t>Сөйлемдерді қатесіз көшіріп жаз.</a:t>
            </a:r>
            <a:endParaRPr lang="ru-RU" sz="3200" dirty="0">
              <a:solidFill>
                <a:srgbClr val="002060"/>
              </a:solidFill>
            </a:endParaRPr>
          </a:p>
        </p:txBody>
      </p:sp>
      <p:sp>
        <p:nvSpPr>
          <p:cNvPr id="3" name="Содержимое 2"/>
          <p:cNvSpPr>
            <a:spLocks noGrp="1"/>
          </p:cNvSpPr>
          <p:nvPr>
            <p:ph idx="1"/>
          </p:nvPr>
        </p:nvSpPr>
        <p:spPr>
          <a:xfrm>
            <a:off x="971600" y="2060848"/>
            <a:ext cx="8028384" cy="2520280"/>
          </a:xfrm>
        </p:spPr>
        <p:txBody>
          <a:bodyPr>
            <a:normAutofit fontScale="62500" lnSpcReduction="20000"/>
          </a:bodyPr>
          <a:lstStyle/>
          <a:p>
            <a:pPr>
              <a:buNone/>
            </a:pPr>
            <a:r>
              <a:rPr lang="kk-KZ" dirty="0" smtClean="0">
                <a:latin typeface="Times New Roman" pitchFamily="18" charset="0"/>
                <a:cs typeface="Times New Roman" pitchFamily="18" charset="0"/>
              </a:rPr>
              <a:t>		</a:t>
            </a:r>
          </a:p>
          <a:p>
            <a:pPr algn="ctr">
              <a:buNone/>
            </a:pPr>
            <a:r>
              <a:rPr lang="kk-KZ" sz="4000" b="1" dirty="0" smtClean="0">
                <a:solidFill>
                  <a:srgbClr val="002060"/>
                </a:solidFill>
                <a:latin typeface="Times New Roman" pitchFamily="18" charset="0"/>
                <a:cs typeface="Times New Roman" pitchFamily="18" charset="0"/>
              </a:rPr>
              <a:t>Бірінші сәуір</a:t>
            </a:r>
          </a:p>
          <a:p>
            <a:pPr algn="ctr">
              <a:buNone/>
            </a:pPr>
            <a:r>
              <a:rPr lang="kk-KZ" sz="4000" b="1" dirty="0" smtClean="0">
                <a:solidFill>
                  <a:srgbClr val="002060"/>
                </a:solidFill>
                <a:latin typeface="Times New Roman" pitchFamily="18" charset="0"/>
                <a:cs typeface="Times New Roman" pitchFamily="18" charset="0"/>
              </a:rPr>
              <a:t>Сынып жұмысы</a:t>
            </a:r>
          </a:p>
          <a:p>
            <a:pPr algn="ctr">
              <a:buNone/>
            </a:pPr>
            <a:r>
              <a:rPr lang="ru-RU" sz="4000" dirty="0" smtClean="0">
                <a:solidFill>
                  <a:srgbClr val="002060"/>
                </a:solidFill>
                <a:latin typeface="Times New Roman" pitchFamily="18" charset="0"/>
                <a:cs typeface="Times New Roman" pitchFamily="18" charset="0"/>
              </a:rPr>
              <a:t>5</a:t>
            </a:r>
            <a:r>
              <a:rPr lang="kk-KZ" sz="4000" dirty="0" smtClean="0">
                <a:solidFill>
                  <a:srgbClr val="002060"/>
                </a:solidFill>
                <a:latin typeface="Times New Roman" pitchFamily="18" charset="0"/>
                <a:cs typeface="Times New Roman" pitchFamily="18" charset="0"/>
              </a:rPr>
              <a:t>-жаттығу</a:t>
            </a:r>
            <a:endParaRPr lang="kk-KZ" sz="4000" b="1" dirty="0" smtClean="0">
              <a:solidFill>
                <a:srgbClr val="002060"/>
              </a:solidFill>
              <a:latin typeface="Times New Roman" pitchFamily="18" charset="0"/>
              <a:cs typeface="Times New Roman" pitchFamily="18" charset="0"/>
            </a:endParaRPr>
          </a:p>
          <a:p>
            <a:pPr>
              <a:buNone/>
            </a:pPr>
            <a:r>
              <a:rPr lang="kk-KZ" sz="4000" b="1" dirty="0" smtClean="0">
                <a:solidFill>
                  <a:srgbClr val="002060"/>
                </a:solidFill>
                <a:latin typeface="Times New Roman" pitchFamily="18" charset="0"/>
                <a:cs typeface="Times New Roman" pitchFamily="18" charset="0"/>
              </a:rPr>
              <a:t>		Адамның денсаулығы дұрыс тамақтануға байланысты. Тамақ дәмді әрі пайдалы болуы тиіс.</a:t>
            </a:r>
            <a:endParaRPr lang="ru-RU" b="1" dirty="0">
              <a:solidFill>
                <a:srgbClr val="002060"/>
              </a:solidFill>
              <a:latin typeface="Times New Roman" pitchFamily="18" charset="0"/>
              <a:cs typeface="Times New Roman" pitchFamily="18" charset="0"/>
            </a:endParaRPr>
          </a:p>
        </p:txBody>
      </p:sp>
      <p:pic>
        <p:nvPicPr>
          <p:cNvPr id="7173" name="Picture 5" descr="C:\Пины\ЕДА\croissant_PNG46711.png"/>
          <p:cNvPicPr>
            <a:picLocks noChangeAspect="1" noChangeArrowheads="1"/>
          </p:cNvPicPr>
          <p:nvPr/>
        </p:nvPicPr>
        <p:blipFill>
          <a:blip r:embed="rId3" cstate="print"/>
          <a:srcRect/>
          <a:stretch>
            <a:fillRect/>
          </a:stretch>
        </p:blipFill>
        <p:spPr bwMode="auto">
          <a:xfrm>
            <a:off x="1259632" y="476672"/>
            <a:ext cx="1396624" cy="996770"/>
          </a:xfrm>
          <a:prstGeom prst="rect">
            <a:avLst/>
          </a:prstGeom>
          <a:noFill/>
        </p:spPr>
      </p:pic>
      <p:pic>
        <p:nvPicPr>
          <p:cNvPr id="7174" name="Picture 6" descr="C:\Пины\ЕДА\kefir-jod-2.png"/>
          <p:cNvPicPr>
            <a:picLocks noChangeAspect="1" noChangeArrowheads="1"/>
          </p:cNvPicPr>
          <p:nvPr/>
        </p:nvPicPr>
        <p:blipFill>
          <a:blip r:embed="rId4" cstate="print"/>
          <a:srcRect/>
          <a:stretch>
            <a:fillRect/>
          </a:stretch>
        </p:blipFill>
        <p:spPr bwMode="auto">
          <a:xfrm>
            <a:off x="6084168" y="3429000"/>
            <a:ext cx="2229036" cy="2972048"/>
          </a:xfrm>
          <a:prstGeom prst="rect">
            <a:avLst/>
          </a:prstGeom>
          <a:noFill/>
        </p:spPr>
      </p:pic>
      <p:pic>
        <p:nvPicPr>
          <p:cNvPr id="7175" name="Picture 7" descr="C:\Пины\ЕДА\yagody_vishni.png"/>
          <p:cNvPicPr>
            <a:picLocks noChangeAspect="1" noChangeArrowheads="1"/>
          </p:cNvPicPr>
          <p:nvPr/>
        </p:nvPicPr>
        <p:blipFill>
          <a:blip r:embed="rId5" cstate="print"/>
          <a:srcRect/>
          <a:stretch>
            <a:fillRect/>
          </a:stretch>
        </p:blipFill>
        <p:spPr bwMode="auto">
          <a:xfrm>
            <a:off x="2411760" y="4725144"/>
            <a:ext cx="1248393" cy="1436299"/>
          </a:xfrm>
          <a:prstGeom prst="rect">
            <a:avLst/>
          </a:prstGeom>
          <a:noFill/>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Пины\ПСИХОЛОГИЯ\hUFePogogGA.jpg"/>
          <p:cNvPicPr>
            <a:picLocks noChangeAspect="1" noChangeArrowheads="1"/>
          </p:cNvPicPr>
          <p:nvPr/>
        </p:nvPicPr>
        <p:blipFill>
          <a:blip r:embed="rId2" cstate="print"/>
          <a:srcRect/>
          <a:stretch>
            <a:fillRect/>
          </a:stretch>
        </p:blipFill>
        <p:spPr bwMode="auto">
          <a:xfrm rot="5400000">
            <a:off x="1142999" y="-1143001"/>
            <a:ext cx="6858001" cy="9144001"/>
          </a:xfrm>
          <a:prstGeom prst="rect">
            <a:avLst/>
          </a:prstGeom>
          <a:noFill/>
        </p:spPr>
      </p:pic>
      <p:sp>
        <p:nvSpPr>
          <p:cNvPr id="2" name="Заголовок 1"/>
          <p:cNvSpPr>
            <a:spLocks noGrp="1"/>
          </p:cNvSpPr>
          <p:nvPr>
            <p:ph type="title"/>
          </p:nvPr>
        </p:nvSpPr>
        <p:spPr>
          <a:xfrm>
            <a:off x="457200" y="274638"/>
            <a:ext cx="8229600" cy="2146250"/>
          </a:xfrm>
        </p:spPr>
        <p:txBody>
          <a:bodyPr>
            <a:noAutofit/>
          </a:bodyPr>
          <a:lstStyle/>
          <a:p>
            <a:r>
              <a:rPr lang="ru-RU" sz="2800" dirty="0" err="1" smtClean="0">
                <a:solidFill>
                  <a:srgbClr val="00CC00"/>
                </a:solidFill>
                <a:latin typeface="KZ Cooper" pitchFamily="2" charset="0"/>
              </a:rPr>
              <a:t>Үй тапсырмасы</a:t>
            </a:r>
            <a:r>
              <a:rPr lang="ru-RU" sz="2800" dirty="0" smtClean="0">
                <a:solidFill>
                  <a:srgbClr val="00B0F0"/>
                </a:solidFill>
                <a:latin typeface="KZ Cooper" pitchFamily="2" charset="0"/>
              </a:rPr>
              <a:t/>
            </a:r>
            <a:br>
              <a:rPr lang="ru-RU" sz="2800" dirty="0" smtClean="0">
                <a:solidFill>
                  <a:srgbClr val="00B0F0"/>
                </a:solidFill>
                <a:latin typeface="KZ Cooper" pitchFamily="2" charset="0"/>
              </a:rPr>
            </a:br>
            <a:r>
              <a:rPr lang="ru-RU" sz="2800" dirty="0" smtClean="0">
                <a:solidFill>
                  <a:srgbClr val="00B0F0"/>
                </a:solidFill>
                <a:latin typeface="KZ Cooper" pitchFamily="2" charset="0"/>
              </a:rPr>
              <a:t>4</a:t>
            </a:r>
            <a:r>
              <a:rPr lang="kk-KZ" sz="2800" dirty="0" smtClean="0">
                <a:solidFill>
                  <a:srgbClr val="00B0F0"/>
                </a:solidFill>
                <a:latin typeface="KZ Cooper" pitchFamily="2" charset="0"/>
              </a:rPr>
              <a:t>-жаттығу. </a:t>
            </a:r>
            <a:r>
              <a:rPr lang="kk-KZ" sz="2800" dirty="0" smtClean="0">
                <a:solidFill>
                  <a:srgbClr val="002060"/>
                </a:solidFill>
                <a:latin typeface="KZ Cooper" pitchFamily="2" charset="0"/>
              </a:rPr>
              <a:t>Сурет бойынша әңгіме құрап жаз. Сол оқиғаға байланысты өз пікіріңді айтып көр.</a:t>
            </a:r>
            <a:endParaRPr lang="ru-RU" sz="2800" dirty="0"/>
          </a:p>
        </p:txBody>
      </p:sp>
      <p:pic>
        <p:nvPicPr>
          <p:cNvPr id="6146" name="Picture 2" descr="C:\95d2a0ed-5ad8-4054-9eb6-15d4a20d34d4.jpg"/>
          <p:cNvPicPr>
            <a:picLocks noChangeAspect="1" noChangeArrowheads="1"/>
          </p:cNvPicPr>
          <p:nvPr/>
        </p:nvPicPr>
        <p:blipFill>
          <a:blip r:embed="rId3" cstate="print">
            <a:lum bright="20000" contrast="30000"/>
          </a:blip>
          <a:srcRect l="18935" t="23304" r="5327" b="6783"/>
          <a:stretch>
            <a:fillRect/>
          </a:stretch>
        </p:blipFill>
        <p:spPr bwMode="auto">
          <a:xfrm>
            <a:off x="3142998" y="2492896"/>
            <a:ext cx="5749482" cy="3737305"/>
          </a:xfrm>
          <a:prstGeom prst="rect">
            <a:avLst/>
          </a:prstGeom>
          <a:ln>
            <a:noFill/>
          </a:ln>
          <a:effectLst>
            <a:softEdge rad="112500"/>
          </a:effectLst>
        </p:spPr>
      </p:pic>
    </p:spTree>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117</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«Ас – адамның арқауы. Дауысты және дауыссыз дыбыстар. «Ақ тоқаш»</vt:lpstr>
      <vt:lpstr>Сабақтың мақсаты:</vt:lpstr>
      <vt:lpstr>1-жаттығу. Мәтінді оқы.</vt:lpstr>
      <vt:lpstr>2-жаттығу. Суретке қарап, олардың қандай дыбыс шығаратынын айтып көріңдер.</vt:lpstr>
      <vt:lpstr>3 – жаттығу. Мәтінді оқы. Мәтінге қарап сөйлемді толықтыр.  Судың ....., ағаштардың ....., мәшине, пойыздың ....... естіледі. </vt:lpstr>
      <vt:lpstr>Сөз</vt:lpstr>
      <vt:lpstr>5-жаттығу. Сөйлемдерді қатесіз көшіріп жаз.</vt:lpstr>
      <vt:lpstr>Үй тапсырмасы 4-жаттығу. Сурет бойынша әңгіме құрап жаз. Сол оқиғаға байланысты өз пікіріңді айтып көр.</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 – адамның арқауы. Дауысты және дауыссыз дыбыстар. «Ақ тоқаш»</dc:title>
  <dc:creator>user</dc:creator>
  <cp:lastModifiedBy>user</cp:lastModifiedBy>
  <cp:revision>19</cp:revision>
  <dcterms:created xsi:type="dcterms:W3CDTF">2020-03-31T19:42:56Z</dcterms:created>
  <dcterms:modified xsi:type="dcterms:W3CDTF">2020-05-19T20:35:11Z</dcterms:modified>
</cp:coreProperties>
</file>