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9" r:id="rId2"/>
    <p:sldId id="257" r:id="rId3"/>
    <p:sldId id="267" r:id="rId4"/>
    <p:sldId id="278" r:id="rId5"/>
    <p:sldId id="276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1" autoAdjust="0"/>
    <p:restoredTop sz="94660"/>
  </p:normalViewPr>
  <p:slideViewPr>
    <p:cSldViewPr snapToGrid="0">
      <p:cViewPr varScale="1">
        <p:scale>
          <a:sx n="63" d="100"/>
          <a:sy n="63" d="100"/>
        </p:scale>
        <p:origin x="-11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0" d="100"/>
          <a:sy n="50" d="100"/>
        </p:scale>
        <p:origin x="2710" y="29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B90E02-41E5-49BF-A614-B593974C6AAA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F2946-08F2-43D3-B815-6EB7089A81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70538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03120" y="457199"/>
            <a:ext cx="8732520" cy="147924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</a:t>
            </a:r>
            <a:r>
              <a:rPr lang="kk-KZ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Т.Ахтанов «Күй аңызы» </a:t>
            </a:r>
            <a:r>
              <a:rPr lang="kk-KZ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әңгімесіндегі күй құдыреті</a:t>
            </a:r>
            <a:r>
              <a:rPr lang="kk-KZ" sz="3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9012" y="1920240"/>
            <a:ext cx="10706582" cy="1889760"/>
          </a:xfrm>
        </p:spPr>
        <p:txBody>
          <a:bodyPr>
            <a:noAutofit/>
          </a:bodyPr>
          <a:lstStyle/>
          <a:p>
            <a:pPr algn="just"/>
            <a:r>
              <a:rPr lang="kk-KZ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</a:t>
            </a:r>
            <a:r>
              <a:rPr lang="kk-KZ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kk-KZ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kk-KZ" sz="3200" dirty="0" smtClean="0"/>
              <a:t>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8.3.2.1 шығармадағы материалдық және рухани құндылықтарды заманауи тұрғыда салыстырып, жаңашылдығына баға беру</a:t>
            </a:r>
            <a:r>
              <a:rPr lang="kk-KZ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imgpreview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125" y="3566161"/>
            <a:ext cx="3465195" cy="2607944"/>
          </a:xfrm>
          <a:prstGeom prst="rect">
            <a:avLst/>
          </a:prstGeom>
        </p:spPr>
      </p:pic>
      <p:pic>
        <p:nvPicPr>
          <p:cNvPr id="6" name="Рисунок 5" descr="imgpreview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6720" y="3563587"/>
            <a:ext cx="3550920" cy="2503838"/>
          </a:xfrm>
          <a:prstGeom prst="rect">
            <a:avLst/>
          </a:prstGeom>
        </p:spPr>
      </p:pic>
      <p:pic>
        <p:nvPicPr>
          <p:cNvPr id="7" name="Рисунок 6" descr="slide_1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3803" y="3566160"/>
            <a:ext cx="3338077" cy="2385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38227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802318"/>
            <a:ext cx="8854440" cy="874082"/>
          </a:xfrm>
        </p:spPr>
        <p:txBody>
          <a:bodyPr>
            <a:noAutofit/>
          </a:bodyPr>
          <a:lstStyle/>
          <a:p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Еске түсір</a:t>
            </a:r>
            <a:endParaRPr lang="kk-KZ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</a:t>
            </a:r>
            <a:endParaRPr kumimoji="0" lang="kk-KZ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43576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endParaRPr kumimoji="0" lang="kk-KZ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60833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endParaRPr kumimoji="0" lang="kk-KZ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65093" y="1508760"/>
            <a:ext cx="7037987" cy="3429000"/>
          </a:xfrm>
        </p:spPr>
        <p:txBody>
          <a:bodyPr>
            <a:noAutofit/>
          </a:bodyPr>
          <a:lstStyle/>
          <a:p>
            <a:pPr algn="just"/>
            <a:endParaRPr lang="kk-KZ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Оқиғаның </a:t>
            </a:r>
            <a:r>
              <a:rPr lang="kk-KZ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басталуы. </a:t>
            </a:r>
            <a:endParaRPr lang="kk-KZ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Оқиғаның дамуы. </a:t>
            </a:r>
          </a:p>
          <a:p>
            <a:pPr algn="just"/>
            <a:r>
              <a:rPr lang="kk-KZ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Шарықтау шегі. </a:t>
            </a:r>
          </a:p>
          <a:p>
            <a:pPr algn="just"/>
            <a:r>
              <a:rPr lang="kk-KZ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Шиеленісуі. </a:t>
            </a:r>
          </a:p>
          <a:p>
            <a:pPr algn="just"/>
            <a:r>
              <a:rPr lang="kk-KZ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Оқиғаның шешімі.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1467" y="782159"/>
            <a:ext cx="2122028" cy="1012023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20729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2520" y="1417320"/>
            <a:ext cx="10213308" cy="1283632"/>
          </a:xfrm>
        </p:spPr>
        <p:txBody>
          <a:bodyPr>
            <a:normAutofit fontScale="90000"/>
          </a:bodyPr>
          <a:lstStyle/>
          <a:p>
            <a:r>
              <a:rPr lang="kk-KZ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Салыстыру</a:t>
            </a:r>
            <a:br>
              <a:rPr lang="kk-KZ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kk-KZ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-тапсырма </a:t>
            </a:r>
            <a:r>
              <a:rPr lang="kk-KZ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«Мәтіндік зерттеу» тәсілі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2520" y="2726418"/>
            <a:ext cx="8442959" cy="15560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kk-KZ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 </a:t>
            </a:r>
            <a:r>
              <a:rPr lang="kk-K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дәптерлеріне </a:t>
            </a:r>
            <a:r>
              <a:rPr lang="kk-KZ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шығарманың </a:t>
            </a:r>
            <a:r>
              <a:rPr lang="kk-K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өздеріне ерекше әсер туғызған бөліктерін іріктеп жазып </a:t>
            </a:r>
            <a:r>
              <a:rPr lang="kk-KZ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алыңдар. </a:t>
            </a:r>
            <a:endParaRPr lang="kk-KZ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6840" y="396240"/>
            <a:ext cx="2846181" cy="145532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13594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0965" y="350520"/>
            <a:ext cx="8911687" cy="792480"/>
          </a:xfrm>
        </p:spPr>
        <p:txBody>
          <a:bodyPr>
            <a:normAutofit/>
          </a:bodyPr>
          <a:lstStyle/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                     Сәйкестендір Кімнің сөзі 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80454" y="956535"/>
          <a:ext cx="10543275" cy="5672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4425"/>
                <a:gridCol w="3514425"/>
                <a:gridCol w="3514425"/>
              </a:tblGrid>
              <a:tr h="591248">
                <a:tc>
                  <a:txBody>
                    <a:bodyPr/>
                    <a:lstStyle/>
                    <a:p>
                      <a:r>
                        <a:rPr lang="kk-KZ" dirty="0" smtClean="0"/>
                        <a:t>   Шығармадан үзінді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     Кейіпкерлер</a:t>
                      </a:r>
                    </a:p>
                    <a:p>
                      <a:r>
                        <a:rPr lang="kk-KZ" dirty="0" smtClean="0"/>
                        <a:t>Естеміс      Оразымбет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Жаңыл</a:t>
                      </a:r>
                      <a:r>
                        <a:rPr lang="kk-KZ" baseline="0" dirty="0" smtClean="0"/>
                        <a:t>    қария</a:t>
                      </a:r>
                      <a:endParaRPr lang="ru-RU" dirty="0"/>
                    </a:p>
                  </a:txBody>
                  <a:tcPr/>
                </a:tc>
              </a:tr>
              <a:tr h="731053">
                <a:tc>
                  <a:txBody>
                    <a:bodyPr/>
                    <a:lstStyle/>
                    <a:p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Қашан кемеліне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келтіргенше,күйді көп алдына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салмаған жөн.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4939">
                <a:tc>
                  <a:txBody>
                    <a:bodyPr/>
                    <a:lstStyle/>
                    <a:p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Екі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күйші,өнерлеріңді бірдей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салыңдар.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4939">
                <a:tc>
                  <a:txBody>
                    <a:bodyPr/>
                    <a:lstStyle/>
                    <a:p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Аһ,сабазың,шыңыраудан суырып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шығарды-ау.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31053">
                <a:tc>
                  <a:txBody>
                    <a:bodyPr/>
                    <a:lstStyle/>
                    <a:p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Сөзім-сөз.Өнерің жетсе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тілегіңді бердім,қарағым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31053">
                <a:tc>
                  <a:txBody>
                    <a:bodyPr/>
                    <a:lstStyle/>
                    <a:p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Апырым-ай,мына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жануарды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жібіту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қиын болар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31053">
                <a:tc>
                  <a:txBody>
                    <a:bodyPr/>
                    <a:lstStyle/>
                    <a:p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Бір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жылдан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бері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мен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аңдамаған мінезін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осы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бүгін көрсетті-ау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50369">
                <a:tc>
                  <a:txBody>
                    <a:bodyPr/>
                    <a:lstStyle/>
                    <a:p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Апырым-ай,осы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мал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жарықтықтың күйге елігетіні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болады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деуші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еді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4629" y="393538"/>
            <a:ext cx="9779984" cy="1145895"/>
          </a:xfrm>
        </p:spPr>
        <p:txBody>
          <a:bodyPr>
            <a:normAutofit fontScale="90000"/>
          </a:bodyPr>
          <a:lstStyle/>
          <a:p>
            <a:r>
              <a:rPr lang="kk-K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kk-K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-тапсырма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892502298"/>
              </p:ext>
            </p:extLst>
          </p:nvPr>
        </p:nvGraphicFramePr>
        <p:xfrm>
          <a:off x="793058" y="1398416"/>
          <a:ext cx="11100122" cy="47890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37682">
                  <a:extLst>
                    <a:ext uri="{9D8B030D-6E8A-4147-A177-3AD203B41FA5}">
                      <a16:colId xmlns="" xmlns:a16="http://schemas.microsoft.com/office/drawing/2014/main" val="4013240392"/>
                    </a:ext>
                  </a:extLst>
                </a:gridCol>
                <a:gridCol w="4195823">
                  <a:extLst>
                    <a:ext uri="{9D8B030D-6E8A-4147-A177-3AD203B41FA5}">
                      <a16:colId xmlns="" xmlns:a16="http://schemas.microsoft.com/office/drawing/2014/main" val="34107661"/>
                    </a:ext>
                  </a:extLst>
                </a:gridCol>
                <a:gridCol w="3466617">
                  <a:extLst>
                    <a:ext uri="{9D8B030D-6E8A-4147-A177-3AD203B41FA5}">
                      <a16:colId xmlns="" xmlns:a16="http://schemas.microsoft.com/office/drawing/2014/main" val="2024829324"/>
                    </a:ext>
                  </a:extLst>
                </a:gridCol>
              </a:tblGrid>
              <a:tr h="2813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20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Шығармадағы </a:t>
                      </a:r>
                      <a:r>
                        <a:rPr lang="kk-KZ" sz="2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ерекше әсер еткен жолдар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20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«</a:t>
                      </a:r>
                      <a:r>
                        <a:rPr lang="kk-KZ" sz="2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Екі </a:t>
                      </a:r>
                      <a:r>
                        <a:rPr lang="kk-KZ" sz="20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күйшінің</a:t>
                      </a:r>
                      <a:r>
                        <a:rPr lang="kk-KZ" sz="2000" b="1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күй тартқандағы шеберлігін салыстыр</a:t>
                      </a:r>
                      <a:r>
                        <a:rPr lang="kk-KZ" sz="2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  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Әңгіме де </a:t>
                      </a:r>
                      <a:r>
                        <a:rPr lang="kk-KZ" sz="2000" b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қандай </a:t>
                      </a:r>
                      <a:r>
                        <a:rPr lang="kk-KZ" sz="2000" b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рухани</a:t>
                      </a:r>
                      <a:r>
                        <a:rPr lang="kk-KZ" sz="2000" b="1" baseline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kk-KZ" sz="2000" b="1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құндылық баяндалады! Күй дегеніміз не? Қандай күйшілерді білесіңдер?Қазіргі қоғамда  осындай күйшілер бар ма? Ойыңды жаз.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464708772"/>
                  </a:ext>
                </a:extLst>
              </a:tr>
              <a:tr h="19756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3731757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799008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42644"/>
          </a:xfrm>
        </p:spPr>
        <p:txBody>
          <a:bodyPr>
            <a:normAutofit fontScale="90000"/>
          </a:bodyPr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Кері байланыс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«Мендік пікір»  кестесі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098" name="Рисунок 4" descr="j02849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411481"/>
            <a:ext cx="333375" cy="4571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7" name="Рисунок 5" descr="j030084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640081"/>
            <a:ext cx="333375" cy="4571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88971197"/>
              </p:ext>
            </p:extLst>
          </p:nvPr>
        </p:nvGraphicFramePr>
        <p:xfrm>
          <a:off x="1676401" y="1508760"/>
          <a:ext cx="92964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7725">
                  <a:extLst>
                    <a:ext uri="{9D8B030D-6E8A-4147-A177-3AD203B41FA5}">
                      <a16:colId xmlns="" xmlns:a16="http://schemas.microsoft.com/office/drawing/2014/main" val="2055819058"/>
                    </a:ext>
                  </a:extLst>
                </a:gridCol>
                <a:gridCol w="3638675">
                  <a:extLst>
                    <a:ext uri="{9D8B030D-6E8A-4147-A177-3AD203B41FA5}">
                      <a16:colId xmlns="" xmlns:a16="http://schemas.microsoft.com/office/drawing/2014/main" val="1909068016"/>
                    </a:ext>
                  </a:extLst>
                </a:gridCol>
              </a:tblGrid>
              <a:tr h="3474720">
                <a:tc>
                  <a:txBody>
                    <a:bodyPr/>
                    <a:lstStyle/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kk-KZ" sz="3600" noProof="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3600" noProof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Мені</a:t>
                      </a:r>
                      <a:r>
                        <a:rPr lang="kk-KZ" sz="3600" baseline="0" noProof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3600" noProof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қызықтырғаны... </a:t>
                      </a:r>
                    </a:p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3600" noProof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Менің  тілегім… </a:t>
                      </a:r>
                    </a:p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3600" noProof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Менің түйгені: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kk-KZ" sz="1200" dirty="0">
                          <a:effectLst/>
                        </a:rPr>
                        <a:t>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1711734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9269095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721</TotalTime>
  <Words>154</Words>
  <Application>Microsoft Office PowerPoint</Application>
  <PresentationFormat>Произвольный</PresentationFormat>
  <Paragraphs>44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Легкий дым</vt:lpstr>
      <vt:lpstr>Сабақтың тақырыбы: Т.Ахтанов «Күй аңызы» әңгімесіндегі күй құдыреті </vt:lpstr>
      <vt:lpstr>Еске түсір</vt:lpstr>
      <vt:lpstr> Салыстыру 1-тапсырма «Мәтіндік зерттеу» тәсілі </vt:lpstr>
      <vt:lpstr>                       Сәйкестендір Кімнің сөзі ?</vt:lpstr>
      <vt:lpstr>2-тапсырма </vt:lpstr>
      <vt:lpstr>Кері байланыс: «Мендік пікір»  кестесі   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Сабақтың тақырыбы:Шешендік сөз және сөйлеу мәдениеті</dc:title>
  <dc:creator>laptop</dc:creator>
  <cp:lastModifiedBy>user</cp:lastModifiedBy>
  <cp:revision>157</cp:revision>
  <dcterms:created xsi:type="dcterms:W3CDTF">2018-05-21T03:53:46Z</dcterms:created>
  <dcterms:modified xsi:type="dcterms:W3CDTF">2020-04-09T17:08:23Z</dcterms:modified>
</cp:coreProperties>
</file>