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4" r:id="rId3"/>
    <p:sldId id="268" r:id="rId4"/>
    <p:sldId id="269" r:id="rId5"/>
    <p:sldId id="277" r:id="rId6"/>
    <p:sldId id="278" r:id="rId7"/>
    <p:sldId id="288"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03.02.2020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03.02.2020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03.02.2020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03.02.2020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03.02.2020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03.02.2020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714620"/>
            <a:ext cx="8136904" cy="1143000"/>
          </a:xfrm>
        </p:spPr>
        <p:txBody>
          <a:bodyPr>
            <a:noAutofit/>
          </a:bodyPr>
          <a:lstStyle/>
          <a:p>
            <a:r>
              <a:rPr lang="kk-KZ" sz="8000" b="1" dirty="0" smtClean="0">
                <a:solidFill>
                  <a:srgbClr val="FF0000"/>
                </a:solidFill>
              </a:rPr>
              <a:t>Менің құқығым !</a:t>
            </a:r>
            <a:endParaRPr lang="ru-RU" sz="8000" dirty="0">
              <a:solidFill>
                <a:srgbClr val="FF0000"/>
              </a:solidFill>
            </a:endParaRPr>
          </a:p>
        </p:txBody>
      </p:sp>
      <p:pic>
        <p:nvPicPr>
          <p:cNvPr id="5" name="Picture 4" descr="http://cs628220.vk.me/v628220966/4941/zAJRpoaGf3c.jpg">
            <a:hlinkClick r:id="" action="ppaction://noaction"/>
          </p:cNvPr>
          <p:cNvPicPr>
            <a:picLocks noChangeAspect="1" noChangeArrowheads="1"/>
          </p:cNvPicPr>
          <p:nvPr/>
        </p:nvPicPr>
        <p:blipFill>
          <a:blip r:embed="rId2" cstate="print"/>
          <a:srcRect/>
          <a:stretch>
            <a:fillRect/>
          </a:stretch>
        </p:blipFill>
        <p:spPr bwMode="auto">
          <a:xfrm>
            <a:off x="714348" y="142852"/>
            <a:ext cx="3857652" cy="2571750"/>
          </a:xfrm>
          <a:prstGeom prst="rect">
            <a:avLst/>
          </a:prstGeom>
          <a:noFill/>
          <a:ln w="9525">
            <a:noFill/>
            <a:miter lim="800000"/>
            <a:headEnd/>
            <a:tailEnd/>
          </a:ln>
        </p:spPr>
      </p:pic>
      <p:pic>
        <p:nvPicPr>
          <p:cNvPr id="6" name="Picture 9" descr="http://jetysunews.kz/wp-content/uploads/2015/06/29.jpg"/>
          <p:cNvPicPr>
            <a:picLocks noChangeAspect="1" noChangeArrowheads="1"/>
          </p:cNvPicPr>
          <p:nvPr/>
        </p:nvPicPr>
        <p:blipFill>
          <a:blip r:embed="rId3" cstate="print"/>
          <a:srcRect/>
          <a:stretch>
            <a:fillRect/>
          </a:stretch>
        </p:blipFill>
        <p:spPr bwMode="auto">
          <a:xfrm>
            <a:off x="714348" y="3789040"/>
            <a:ext cx="3785644" cy="2736304"/>
          </a:xfrm>
          <a:prstGeom prst="rect">
            <a:avLst/>
          </a:prstGeom>
          <a:noFill/>
          <a:ln w="9525">
            <a:noFill/>
            <a:miter lim="800000"/>
            <a:headEnd/>
            <a:tailEnd/>
          </a:ln>
        </p:spPr>
      </p:pic>
      <p:pic>
        <p:nvPicPr>
          <p:cNvPr id="7" name="Picture 7" descr="http://www.kzsrk.ru/content/news/7235/20216087_1.jpg"/>
          <p:cNvPicPr>
            <a:picLocks noChangeAspect="1" noChangeArrowheads="1"/>
          </p:cNvPicPr>
          <p:nvPr/>
        </p:nvPicPr>
        <p:blipFill>
          <a:blip r:embed="rId4" cstate="print"/>
          <a:srcRect/>
          <a:stretch>
            <a:fillRect/>
          </a:stretch>
        </p:blipFill>
        <p:spPr bwMode="auto">
          <a:xfrm>
            <a:off x="4788024" y="116632"/>
            <a:ext cx="3855942" cy="2520280"/>
          </a:xfrm>
          <a:prstGeom prst="rect">
            <a:avLst/>
          </a:prstGeom>
          <a:noFill/>
          <a:ln w="9525">
            <a:noFill/>
            <a:miter lim="800000"/>
            <a:headEnd/>
            <a:tailEnd/>
          </a:ln>
        </p:spPr>
      </p:pic>
      <p:pic>
        <p:nvPicPr>
          <p:cNvPr id="8" name="Picture 13" descr="http://www.francetvinfo.fr/image/74r3hm8qp-c02f/908/510/319407.jpg"/>
          <p:cNvPicPr>
            <a:picLocks noChangeAspect="1" noChangeArrowheads="1"/>
          </p:cNvPicPr>
          <p:nvPr/>
        </p:nvPicPr>
        <p:blipFill>
          <a:blip r:embed="rId5" cstate="print"/>
          <a:srcRect/>
          <a:stretch>
            <a:fillRect/>
          </a:stretch>
        </p:blipFill>
        <p:spPr bwMode="auto">
          <a:xfrm>
            <a:off x="4932040" y="3789040"/>
            <a:ext cx="3569050" cy="26642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prstTxWarp prst="textPlain">
              <a:avLst/>
            </a:prstTxWarp>
          </a:bodyPr>
          <a:lstStyle/>
          <a:p>
            <a:r>
              <a:rPr lang="kk-KZ" b="1" dirty="0" smtClean="0">
                <a:solidFill>
                  <a:srgbClr val="FF0000"/>
                </a:solidFill>
              </a:rPr>
              <a:t>Мақсаты:</a:t>
            </a:r>
            <a:endParaRPr lang="ru-RU" dirty="0">
              <a:solidFill>
                <a:srgbClr val="FF0000"/>
              </a:solidFill>
            </a:endParaRPr>
          </a:p>
        </p:txBody>
      </p:sp>
      <p:sp>
        <p:nvSpPr>
          <p:cNvPr id="3" name="Содержимое 2"/>
          <p:cNvSpPr>
            <a:spLocks noGrp="1"/>
          </p:cNvSpPr>
          <p:nvPr>
            <p:ph idx="1"/>
          </p:nvPr>
        </p:nvSpPr>
        <p:spPr/>
        <p:txBody>
          <a:bodyPr/>
          <a:lstStyle/>
          <a:p>
            <a:r>
              <a:rPr lang="kk-KZ" sz="3600" b="1" dirty="0" smtClean="0">
                <a:solidFill>
                  <a:srgbClr val="002060"/>
                </a:solidFill>
              </a:rPr>
              <a:t>Оқушыларды адамзаттың басты құндылықтарын айыра </a:t>
            </a:r>
            <a:br>
              <a:rPr lang="kk-KZ" sz="3600" b="1" dirty="0" smtClean="0">
                <a:solidFill>
                  <a:srgbClr val="002060"/>
                </a:solidFill>
              </a:rPr>
            </a:br>
            <a:r>
              <a:rPr lang="kk-KZ" sz="3600" b="1" dirty="0" smtClean="0">
                <a:solidFill>
                  <a:srgbClr val="002060"/>
                </a:solidFill>
              </a:rPr>
              <a:t>білуге үйрету және заң, құқық, міндет, борыш сияқты сөздердің </a:t>
            </a:r>
            <a:br>
              <a:rPr lang="kk-KZ" sz="3600" b="1" dirty="0" smtClean="0">
                <a:solidFill>
                  <a:srgbClr val="002060"/>
                </a:solidFill>
              </a:rPr>
            </a:br>
            <a:r>
              <a:rPr lang="kk-KZ" sz="3600" b="1" dirty="0" smtClean="0">
                <a:solidFill>
                  <a:srgbClr val="002060"/>
                </a:solidFill>
              </a:rPr>
              <a:t>мағынасын ашу, дұрыс сөйлеу мәдениетін қалыптастыру.</a:t>
            </a:r>
            <a:r>
              <a:rPr lang="kk-KZ" dirty="0" smtClean="0"/>
              <a:t/>
            </a:r>
            <a:br>
              <a:rPr lang="kk-KZ" dirty="0" smtClean="0"/>
            </a:b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357158" y="714356"/>
            <a:ext cx="4138642" cy="5411807"/>
          </a:xfrm>
        </p:spPr>
        <p:txBody>
          <a:bodyPr>
            <a:normAutofit fontScale="92500" lnSpcReduction="20000"/>
          </a:bodyPr>
          <a:lstStyle/>
          <a:p>
            <a:r>
              <a:rPr lang="kk-KZ" b="1" dirty="0" smtClean="0"/>
              <a:t>- </a:t>
            </a:r>
            <a:r>
              <a:rPr lang="kk-KZ" b="1" dirty="0" smtClean="0">
                <a:solidFill>
                  <a:srgbClr val="FF0000"/>
                </a:solidFill>
              </a:rPr>
              <a:t>Конституция </a:t>
            </a:r>
            <a:r>
              <a:rPr lang="kk-KZ" b="1" dirty="0" smtClean="0"/>
              <a:t>-</a:t>
            </a:r>
            <a:r>
              <a:rPr lang="kk-KZ" dirty="0" smtClean="0"/>
              <a:t> </a:t>
            </a:r>
            <a:r>
              <a:rPr lang="kk-KZ" b="1" dirty="0" smtClean="0">
                <a:solidFill>
                  <a:srgbClr val="0070C0"/>
                </a:solidFill>
              </a:rPr>
              <a:t>еліміздің басты құжаты. Бұл біздің құқықтарымыз бен мүмкіндіктеріміз жайлы байыпты да, парасатты кітап. Конституцияны мұқият оқып үйренген жөн. Өйткені онда жазылған заң талаптарын өзімізде байқай берместен, күн сайын қолданып отырамыз. Бұл Заңда біздің құқықтарымыз ғана емес, міндеттеріміз де қатар жазылған</a:t>
            </a:r>
            <a:endParaRPr lang="ru-RU" b="1" dirty="0">
              <a:solidFill>
                <a:srgbClr val="0070C0"/>
              </a:solidFill>
            </a:endParaRPr>
          </a:p>
        </p:txBody>
      </p:sp>
      <p:pic>
        <p:nvPicPr>
          <p:cNvPr id="7" name="Picture 2" descr="http://e-history.kz/media/upload/4624/2015/08/25/05a63893bb8838bb7b571eca40e010ed.jpg"/>
          <p:cNvPicPr>
            <a:picLocks noGrp="1" noChangeAspect="1" noChangeArrowheads="1"/>
          </p:cNvPicPr>
          <p:nvPr>
            <p:ph sz="half" idx="2"/>
          </p:nvPr>
        </p:nvPicPr>
        <p:blipFill>
          <a:blip r:embed="rId2" cstate="print"/>
          <a:srcRect l="3226" t="8889" r="50806"/>
          <a:stretch>
            <a:fillRect/>
          </a:stretch>
        </p:blipFill>
        <p:spPr bwMode="auto">
          <a:xfrm>
            <a:off x="4863733" y="714356"/>
            <a:ext cx="3607533" cy="541180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solidFill>
                  <a:srgbClr val="FF0000"/>
                </a:solidFill>
              </a:rPr>
              <a:t>Құқық деген не?</a:t>
            </a:r>
            <a:endParaRPr lang="ru-RU" dirty="0">
              <a:solidFill>
                <a:srgbClr val="FF0000"/>
              </a:solidFill>
            </a:endParaRPr>
          </a:p>
        </p:txBody>
      </p:sp>
      <p:sp>
        <p:nvSpPr>
          <p:cNvPr id="3" name="Содержимое 2"/>
          <p:cNvSpPr>
            <a:spLocks noGrp="1"/>
          </p:cNvSpPr>
          <p:nvPr>
            <p:ph sz="half" idx="1"/>
          </p:nvPr>
        </p:nvSpPr>
        <p:spPr>
          <a:xfrm>
            <a:off x="457200" y="1196752"/>
            <a:ext cx="4038600" cy="2303687"/>
          </a:xfrm>
        </p:spPr>
        <p:txBody>
          <a:bodyPr>
            <a:normAutofit fontScale="85000" lnSpcReduction="10000"/>
          </a:bodyPr>
          <a:lstStyle/>
          <a:p>
            <a:r>
              <a:rPr lang="kk-KZ" sz="3500" dirty="0" smtClean="0"/>
              <a:t>Мемлекет шығарған немесе бекіткен тәртіп ережелерінің жиынтығы.</a:t>
            </a:r>
            <a:r>
              <a:rPr lang="kk-KZ" dirty="0" smtClean="0"/>
              <a:t/>
            </a:r>
            <a:br>
              <a:rPr lang="kk-KZ" dirty="0" smtClean="0"/>
            </a:br>
            <a:endParaRPr lang="ru-RU" dirty="0" smtClean="0"/>
          </a:p>
          <a:p>
            <a:endParaRPr lang="ru-RU" dirty="0"/>
          </a:p>
        </p:txBody>
      </p:sp>
      <p:pic>
        <p:nvPicPr>
          <p:cNvPr id="5" name="Picture 4" descr="Изображение 095"/>
          <p:cNvPicPr>
            <a:picLocks noGrp="1" noChangeAspect="1" noChangeArrowheads="1"/>
          </p:cNvPicPr>
          <p:nvPr>
            <p:ph sz="half" idx="2"/>
          </p:nvPr>
        </p:nvPicPr>
        <p:blipFill>
          <a:blip r:embed="rId2" cstate="print"/>
          <a:srcRect/>
          <a:stretch>
            <a:fillRect/>
          </a:stretch>
        </p:blipFill>
        <p:spPr bwMode="auto">
          <a:xfrm>
            <a:off x="5083413" y="1600200"/>
            <a:ext cx="3168174" cy="4525963"/>
          </a:xfrm>
          <a:prstGeom prst="rect">
            <a:avLst/>
          </a:prstGeom>
          <a:noFill/>
          <a:ln w="76200" cmpd="tri">
            <a:solidFill>
              <a:srgbClr val="3399FF"/>
            </a:solidFill>
            <a:miter lim="800000"/>
            <a:headEnd/>
            <a:tailEnd/>
          </a:ln>
        </p:spPr>
      </p:pic>
      <p:sp>
        <p:nvSpPr>
          <p:cNvPr id="6" name="Прямоугольник 5"/>
          <p:cNvSpPr/>
          <p:nvPr/>
        </p:nvSpPr>
        <p:spPr>
          <a:xfrm>
            <a:off x="571472" y="3714753"/>
            <a:ext cx="3856512" cy="2369880"/>
          </a:xfrm>
          <a:prstGeom prst="rect">
            <a:avLst/>
          </a:prstGeom>
        </p:spPr>
        <p:txBody>
          <a:bodyPr wrap="square">
            <a:spAutoFit/>
          </a:bodyPr>
          <a:lstStyle/>
          <a:p>
            <a:r>
              <a:rPr lang="kk-KZ" sz="2800" dirty="0" smtClean="0"/>
              <a:t> </a:t>
            </a:r>
          </a:p>
          <a:p>
            <a:r>
              <a:rPr lang="kk-KZ" sz="4000" dirty="0" smtClean="0"/>
              <a:t>ол- бала құқығы туралы келісім шарт. </a:t>
            </a:r>
            <a:endParaRPr lang="ru-RU" sz="4000" dirty="0"/>
          </a:p>
        </p:txBody>
      </p:sp>
      <p:sp>
        <p:nvSpPr>
          <p:cNvPr id="7" name="Прямоугольник 6"/>
          <p:cNvSpPr/>
          <p:nvPr/>
        </p:nvSpPr>
        <p:spPr>
          <a:xfrm>
            <a:off x="467544" y="3573016"/>
            <a:ext cx="2642839" cy="707886"/>
          </a:xfrm>
          <a:prstGeom prst="rect">
            <a:avLst/>
          </a:prstGeom>
        </p:spPr>
        <p:txBody>
          <a:bodyPr wrap="none">
            <a:spAutoFit/>
          </a:bodyPr>
          <a:lstStyle/>
          <a:p>
            <a:r>
              <a:rPr lang="kk-KZ" sz="4000" b="1" dirty="0" smtClean="0">
                <a:solidFill>
                  <a:srgbClr val="FF0000"/>
                </a:solidFill>
              </a:rPr>
              <a:t>Конвенция</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6"/>
                                        </p:tgtEl>
                                        <p:attrNameLst>
                                          <p:attrName>ppt_w</p:attrName>
                                        </p:attrNameLst>
                                      </p:cBhvr>
                                      <p:tavLst>
                                        <p:tav tm="0">
                                          <p:val>
                                            <p:strVal val="#ppt_w*.05"/>
                                          </p:val>
                                        </p:tav>
                                        <p:tav tm="100000">
                                          <p:val>
                                            <p:strVal val="#ppt_w"/>
                                          </p:val>
                                        </p:tav>
                                      </p:tavLst>
                                    </p:anim>
                                    <p:anim calcmode="lin" valueType="num">
                                      <p:cBhvr>
                                        <p:cTn id="22" dur="1000" fill="hold"/>
                                        <p:tgtEl>
                                          <p:spTgt spid="6"/>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6"/>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274638"/>
            <a:ext cx="8543956" cy="1143000"/>
          </a:xfrm>
        </p:spPr>
        <p:txBody>
          <a:bodyPr>
            <a:noAutofit/>
          </a:bodyPr>
          <a:lstStyle/>
          <a:p>
            <a:r>
              <a:rPr lang="kk-KZ" sz="3200" b="1" dirty="0" smtClean="0">
                <a:solidFill>
                  <a:srgbClr val="FF0000"/>
                </a:solidFill>
              </a:rPr>
              <a:t>Қазақстан Республикасы Конституциясының кейбір баптарына тоқтала кетсек:</a:t>
            </a:r>
            <a:endParaRPr lang="ru-RU" sz="3200" b="1" dirty="0">
              <a:solidFill>
                <a:srgbClr val="FF0000"/>
              </a:solidFill>
            </a:endParaRPr>
          </a:p>
        </p:txBody>
      </p:sp>
      <p:sp>
        <p:nvSpPr>
          <p:cNvPr id="3" name="Содержимое 2"/>
          <p:cNvSpPr>
            <a:spLocks noGrp="1"/>
          </p:cNvSpPr>
          <p:nvPr>
            <p:ph idx="1"/>
          </p:nvPr>
        </p:nvSpPr>
        <p:spPr>
          <a:xfrm>
            <a:off x="214282" y="1571612"/>
            <a:ext cx="8229600" cy="4829196"/>
          </a:xfrm>
        </p:spPr>
        <p:txBody>
          <a:bodyPr>
            <a:noAutofit/>
          </a:bodyPr>
          <a:lstStyle/>
          <a:p>
            <a:r>
              <a:rPr lang="kk-KZ" sz="2000" dirty="0" smtClean="0"/>
              <a:t/>
            </a:r>
            <a:br>
              <a:rPr lang="kk-KZ" sz="2000" dirty="0" smtClean="0"/>
            </a:br>
            <a:r>
              <a:rPr lang="kk-KZ" sz="2400" b="1" i="1" dirty="0" smtClean="0">
                <a:solidFill>
                  <a:srgbClr val="7030A0"/>
                </a:solidFill>
              </a:rPr>
              <a:t>7- бап. Қ.Р-ның мемлекеттік тілі - қазақ тілі.</a:t>
            </a:r>
            <a:br>
              <a:rPr lang="kk-KZ" sz="2400" b="1" i="1" dirty="0" smtClean="0">
                <a:solidFill>
                  <a:srgbClr val="7030A0"/>
                </a:solidFill>
              </a:rPr>
            </a:br>
            <a:r>
              <a:rPr lang="kk-KZ" sz="2400" b="1" i="1" dirty="0" smtClean="0">
                <a:solidFill>
                  <a:srgbClr val="7030A0"/>
                </a:solidFill>
              </a:rPr>
              <a:t>9- бап.Қ.Р-ның нышандары-Туы, Елтаңбасы, Әнұраны бар.</a:t>
            </a:r>
            <a:br>
              <a:rPr lang="kk-KZ" sz="2400" b="1" i="1" dirty="0" smtClean="0">
                <a:solidFill>
                  <a:srgbClr val="7030A0"/>
                </a:solidFill>
              </a:rPr>
            </a:br>
            <a:r>
              <a:rPr lang="kk-KZ" sz="2400" b="1" i="1" dirty="0" smtClean="0">
                <a:solidFill>
                  <a:srgbClr val="7030A0"/>
                </a:solidFill>
              </a:rPr>
              <a:t>15- бап. Әркімнің өмір сүруге құқығы бар.</a:t>
            </a:r>
            <a:br>
              <a:rPr lang="kk-KZ" sz="2400" b="1" i="1" dirty="0" smtClean="0">
                <a:solidFill>
                  <a:srgbClr val="7030A0"/>
                </a:solidFill>
              </a:rPr>
            </a:br>
            <a:r>
              <a:rPr lang="kk-KZ" sz="2400" b="1" i="1" dirty="0" smtClean="0">
                <a:solidFill>
                  <a:srgbClr val="7030A0"/>
                </a:solidFill>
              </a:rPr>
              <a:t>24- бап. Әркімнің еңбек ету, кәсіп пен қызмет түрін еркін таңдау құқығы бар.</a:t>
            </a:r>
            <a:br>
              <a:rPr lang="kk-KZ" sz="2400" b="1" i="1" dirty="0" smtClean="0">
                <a:solidFill>
                  <a:srgbClr val="7030A0"/>
                </a:solidFill>
              </a:rPr>
            </a:br>
            <a:r>
              <a:rPr lang="kk-KZ" sz="2400" b="1" i="1" dirty="0" smtClean="0">
                <a:solidFill>
                  <a:srgbClr val="7030A0"/>
                </a:solidFill>
              </a:rPr>
              <a:t>29-бап. Қ.Р-ның азаматтарының денсаулығын сақтауға құқығы бар.</a:t>
            </a:r>
            <a:br>
              <a:rPr lang="kk-KZ" sz="2400" b="1" i="1" dirty="0" smtClean="0">
                <a:solidFill>
                  <a:srgbClr val="7030A0"/>
                </a:solidFill>
              </a:rPr>
            </a:br>
            <a:r>
              <a:rPr lang="kk-KZ" sz="2400" b="1" i="1" dirty="0" smtClean="0">
                <a:solidFill>
                  <a:srgbClr val="7030A0"/>
                </a:solidFill>
              </a:rPr>
              <a:t>30- бап. Тегін орта білім алуына кепілдік береді. Орта білім алу міндетті.</a:t>
            </a:r>
            <a:br>
              <a:rPr lang="kk-KZ" sz="2400" b="1" i="1" dirty="0" smtClean="0">
                <a:solidFill>
                  <a:srgbClr val="7030A0"/>
                </a:solidFill>
              </a:rPr>
            </a:br>
            <a:r>
              <a:rPr lang="kk-KZ" sz="2400" b="1" i="1" dirty="0" smtClean="0">
                <a:solidFill>
                  <a:srgbClr val="7030A0"/>
                </a:solidFill>
              </a:rPr>
              <a:t>36-бап. Қ.Р-ның қорғау- оның әрбір азаматының қасиетті парызы және міндетті.</a:t>
            </a:r>
            <a:br>
              <a:rPr lang="kk-KZ" sz="2400" b="1" i="1" dirty="0" smtClean="0">
                <a:solidFill>
                  <a:srgbClr val="7030A0"/>
                </a:solidFill>
              </a:rPr>
            </a:br>
            <a:endParaRPr lang="ru-RU" sz="2000" b="1" i="1" dirty="0">
              <a:solidFill>
                <a:srgbClr val="7030A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52"/>
            <a:ext cx="8229600" cy="857256"/>
          </a:xfrm>
        </p:spPr>
        <p:txBody>
          <a:bodyPr>
            <a:normAutofit fontScale="90000"/>
          </a:bodyPr>
          <a:lstStyle/>
          <a:p>
            <a:r>
              <a:rPr lang="kk-KZ" b="1" dirty="0" smtClean="0">
                <a:solidFill>
                  <a:srgbClr val="FF0000"/>
                </a:solidFill>
              </a:rPr>
              <a:t>«Менің құқығым және міндетім»</a:t>
            </a:r>
            <a:endParaRPr lang="ru-RU" dirty="0">
              <a:solidFill>
                <a:srgbClr val="FF0000"/>
              </a:solidFill>
            </a:endParaRPr>
          </a:p>
        </p:txBody>
      </p:sp>
      <p:sp>
        <p:nvSpPr>
          <p:cNvPr id="3" name="Содержимое 2"/>
          <p:cNvSpPr>
            <a:spLocks noGrp="1"/>
          </p:cNvSpPr>
          <p:nvPr>
            <p:ph idx="1"/>
          </p:nvPr>
        </p:nvSpPr>
        <p:spPr/>
        <p:txBody>
          <a:bodyPr/>
          <a:lstStyle/>
          <a:p>
            <a:endParaRPr lang="ru-RU" dirty="0"/>
          </a:p>
        </p:txBody>
      </p:sp>
      <p:pic>
        <p:nvPicPr>
          <p:cNvPr id="4" name="Picture 4" descr="https://im1-tub-kz.yandex.net/i?id=4adc451ae441d24ca32cd5eeb1083c3a&amp;n=33&amp;h=215&amp;w=287"/>
          <p:cNvPicPr>
            <a:picLocks noChangeAspect="1" noChangeArrowheads="1"/>
          </p:cNvPicPr>
          <p:nvPr/>
        </p:nvPicPr>
        <p:blipFill>
          <a:blip r:embed="rId2" cstate="print"/>
          <a:srcRect l="6897" t="4651" r="5172" b="9302"/>
          <a:stretch>
            <a:fillRect/>
          </a:stretch>
        </p:blipFill>
        <p:spPr bwMode="auto">
          <a:xfrm>
            <a:off x="500034" y="1142984"/>
            <a:ext cx="3643338" cy="2643206"/>
          </a:xfrm>
          <a:prstGeom prst="rect">
            <a:avLst/>
          </a:prstGeom>
          <a:noFill/>
        </p:spPr>
      </p:pic>
      <p:pic>
        <p:nvPicPr>
          <p:cNvPr id="5" name="Picture 2" descr="https://im2-tub-kz.yandex.net/i?id=01534244218f2d21c7a56d165b1a912d&amp;n=33&amp;h=215&amp;w=287"/>
          <p:cNvPicPr>
            <a:picLocks noChangeAspect="1" noChangeArrowheads="1"/>
          </p:cNvPicPr>
          <p:nvPr/>
        </p:nvPicPr>
        <p:blipFill>
          <a:blip r:embed="rId3" cstate="print"/>
          <a:srcRect l="7407" t="2500" r="7407" b="2500"/>
          <a:stretch>
            <a:fillRect/>
          </a:stretch>
        </p:blipFill>
        <p:spPr bwMode="auto">
          <a:xfrm>
            <a:off x="4929190" y="1142984"/>
            <a:ext cx="3286148" cy="2714644"/>
          </a:xfrm>
          <a:prstGeom prst="rect">
            <a:avLst/>
          </a:prstGeom>
          <a:noFill/>
        </p:spPr>
      </p:pic>
      <p:pic>
        <p:nvPicPr>
          <p:cNvPr id="6" name="Picture 6" descr="https://im2-tub-kz.yandex.net/i?id=e314217bfb3f85ee5881bdf758486f44&amp;n=33&amp;h=215&amp;w=287"/>
          <p:cNvPicPr>
            <a:picLocks noChangeAspect="1" noChangeArrowheads="1"/>
          </p:cNvPicPr>
          <p:nvPr/>
        </p:nvPicPr>
        <p:blipFill>
          <a:blip r:embed="rId4" cstate="print"/>
          <a:srcRect l="7547" t="5882" r="5660" b="5882"/>
          <a:stretch>
            <a:fillRect/>
          </a:stretch>
        </p:blipFill>
        <p:spPr bwMode="auto">
          <a:xfrm>
            <a:off x="571472" y="3929066"/>
            <a:ext cx="3571900" cy="2428892"/>
          </a:xfrm>
          <a:prstGeom prst="rect">
            <a:avLst/>
          </a:prstGeom>
          <a:noFill/>
        </p:spPr>
      </p:pic>
      <p:pic>
        <p:nvPicPr>
          <p:cNvPr id="7" name="Picture 8" descr="https://im2-tub-kz.yandex.net/i?id=4e2e541898a9767035974b89f2c02686&amp;n=33&amp;h=215&amp;w=287"/>
          <p:cNvPicPr>
            <a:picLocks noChangeAspect="1" noChangeArrowheads="1"/>
          </p:cNvPicPr>
          <p:nvPr/>
        </p:nvPicPr>
        <p:blipFill>
          <a:blip r:embed="rId5" cstate="print"/>
          <a:srcRect/>
          <a:stretch>
            <a:fillRect/>
          </a:stretch>
        </p:blipFill>
        <p:spPr bwMode="auto">
          <a:xfrm>
            <a:off x="4857752" y="4000504"/>
            <a:ext cx="3429024" cy="228601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a:p>
        </p:txBody>
      </p:sp>
      <p:pic>
        <p:nvPicPr>
          <p:cNvPr id="4" name="Picture 2" descr="http://kargoo.gov.kz/files/blogs/1411193504320.JPG"/>
          <p:cNvPicPr>
            <a:picLocks noChangeAspect="1" noChangeArrowheads="1"/>
          </p:cNvPicPr>
          <p:nvPr/>
        </p:nvPicPr>
        <p:blipFill>
          <a:blip r:embed="rId2" cstate="print"/>
          <a:srcRect/>
          <a:stretch>
            <a:fillRect/>
          </a:stretch>
        </p:blipFill>
        <p:spPr bwMode="auto">
          <a:xfrm>
            <a:off x="0" y="0"/>
            <a:ext cx="9144000" cy="70009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270</TotalTime>
  <Words>95</Words>
  <Application>Microsoft Office PowerPoint</Application>
  <PresentationFormat>Экран (4:3)</PresentationFormat>
  <Paragraphs>12</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Менің құқығым !</vt:lpstr>
      <vt:lpstr>Мақсаты:</vt:lpstr>
      <vt:lpstr>Слайд 3</vt:lpstr>
      <vt:lpstr>Құқық деген не?</vt:lpstr>
      <vt:lpstr>Қазақстан Республикасы Конституциясының кейбір баптарына тоқтала кетсек:</vt:lpstr>
      <vt:lpstr>«Менің құқығым және міндетім»</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AceR</dc:creator>
  <cp:lastModifiedBy>Erkhat</cp:lastModifiedBy>
  <cp:revision>31</cp:revision>
  <dcterms:created xsi:type="dcterms:W3CDTF">2017-02-07T10:48:33Z</dcterms:created>
  <dcterms:modified xsi:type="dcterms:W3CDTF">2020-02-03T16:32:16Z</dcterms:modified>
</cp:coreProperties>
</file>