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8" r:id="rId1"/>
  </p:sldMasterIdLst>
  <p:notesMasterIdLst>
    <p:notesMasterId r:id="rId14"/>
  </p:notesMasterIdLst>
  <p:sldIdLst>
    <p:sldId id="257" r:id="rId2"/>
    <p:sldId id="258" r:id="rId3"/>
    <p:sldId id="265" r:id="rId4"/>
    <p:sldId id="266" r:id="rId5"/>
    <p:sldId id="267" r:id="rId6"/>
    <p:sldId id="269" r:id="rId7"/>
    <p:sldId id="261" r:id="rId8"/>
    <p:sldId id="268" r:id="rId9"/>
    <p:sldId id="270" r:id="rId10"/>
    <p:sldId id="264" r:id="rId11"/>
    <p:sldId id="259" r:id="rId12"/>
    <p:sldId id="263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7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1B0E3A-FC77-4238-968B-FDB63A3F1BB8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D7E32C-CF26-4102-AAA5-CD23D01072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9104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D7E32C-CF26-4102-AAA5-CD23D010727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060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D0817-573A-4747-BA13-9AC7A4DCF993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03A4A-A356-44AA-B23E-38DA631D4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562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D0817-573A-4747-BA13-9AC7A4DCF993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03A4A-A356-44AA-B23E-38DA631D4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051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D0817-573A-4747-BA13-9AC7A4DCF993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03A4A-A356-44AA-B23E-38DA631D4772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55662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D0817-573A-4747-BA13-9AC7A4DCF993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03A4A-A356-44AA-B23E-38DA631D4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1918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D0817-573A-4747-BA13-9AC7A4DCF993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03A4A-A356-44AA-B23E-38DA631D4772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908508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D0817-573A-4747-BA13-9AC7A4DCF993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03A4A-A356-44AA-B23E-38DA631D4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0323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D0817-573A-4747-BA13-9AC7A4DCF993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03A4A-A356-44AA-B23E-38DA631D4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6982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D0817-573A-4747-BA13-9AC7A4DCF993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03A4A-A356-44AA-B23E-38DA631D4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229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D0817-573A-4747-BA13-9AC7A4DCF993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03A4A-A356-44AA-B23E-38DA631D4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856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D0817-573A-4747-BA13-9AC7A4DCF993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03A4A-A356-44AA-B23E-38DA631D4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090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D0817-573A-4747-BA13-9AC7A4DCF993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03A4A-A356-44AA-B23E-38DA631D4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859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D0817-573A-4747-BA13-9AC7A4DCF993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03A4A-A356-44AA-B23E-38DA631D4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171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D0817-573A-4747-BA13-9AC7A4DCF993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03A4A-A356-44AA-B23E-38DA631D4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947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D0817-573A-4747-BA13-9AC7A4DCF993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03A4A-A356-44AA-B23E-38DA631D4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47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D0817-573A-4747-BA13-9AC7A4DCF993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03A4A-A356-44AA-B23E-38DA631D4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093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03A4A-A356-44AA-B23E-38DA631D477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D0817-573A-4747-BA13-9AC7A4DCF993}" type="datetimeFigureOut">
              <a:rPr lang="en-US" smtClean="0"/>
              <a:t>4/28/2020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369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8D0817-573A-4747-BA13-9AC7A4DCF993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C403A4A-A356-44AA-B23E-38DA631D4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22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  <p:sldLayoutId id="2147483880" r:id="rId12"/>
    <p:sldLayoutId id="2147483881" r:id="rId13"/>
    <p:sldLayoutId id="2147483882" r:id="rId14"/>
    <p:sldLayoutId id="2147483883" r:id="rId15"/>
    <p:sldLayoutId id="214748388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388374" y="5468203"/>
            <a:ext cx="11769213" cy="326284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k-KZ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Бастауыш сынып  мұғалімі  Кожахметова А.С.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5055994"/>
              </p:ext>
            </p:extLst>
          </p:nvPr>
        </p:nvGraphicFramePr>
        <p:xfrm>
          <a:off x="0" y="870155"/>
          <a:ext cx="11780520" cy="4206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780520">
                  <a:extLst>
                    <a:ext uri="{9D8B030D-6E8A-4147-A177-3AD203B41FA5}">
                      <a16:colId xmlns:a16="http://schemas.microsoft.com/office/drawing/2014/main" val="1564411261"/>
                    </a:ext>
                  </a:extLst>
                </a:gridCol>
              </a:tblGrid>
              <a:tr h="4158803">
                <a:tc>
                  <a:txBody>
                    <a:bodyPr/>
                    <a:lstStyle/>
                    <a:p>
                      <a:pPr algn="ctr"/>
                      <a:r>
                        <a:rPr lang="kk-KZ" sz="5400" b="1" i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kk-KZ" sz="5400" b="1" i="1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«Қашықтықтан оқытуда кері  байланыс орнатудағы     </a:t>
                      </a:r>
                      <a:r>
                        <a:rPr lang="en-US" sz="5400" b="1" i="1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Google</a:t>
                      </a:r>
                      <a:r>
                        <a:rPr lang="ru-RU" sz="5400" b="1" i="1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форма</a:t>
                      </a:r>
                      <a:r>
                        <a:rPr lang="kk-KZ" sz="5400" b="1" i="1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5400" b="1" i="1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Classroom</a:t>
                      </a:r>
                      <a:r>
                        <a:rPr lang="kk-KZ" sz="5400" b="1" i="1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5400" b="1" i="1" baseline="0" dirty="0" err="1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Bilimland</a:t>
                      </a:r>
                      <a:r>
                        <a:rPr kumimoji="0" lang="kk-KZ" sz="3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kk-KZ" sz="5400" b="1" i="1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k-KZ" sz="5400" b="1" i="1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ресурстарын </a:t>
                      </a:r>
                      <a:r>
                        <a:rPr lang="kk-KZ" sz="5400" b="1" i="1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қолданудың тиімді жолдары»</a:t>
                      </a:r>
                      <a:endParaRPr lang="en-US" sz="5400" b="1" i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87996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1284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1" r="12081" b="42420"/>
          <a:stretch/>
        </p:blipFill>
        <p:spPr>
          <a:xfrm>
            <a:off x="373627" y="796414"/>
            <a:ext cx="4272116" cy="2350519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825911" y="44246"/>
            <a:ext cx="9483212" cy="98814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k-KZ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Кері  байланыс</a:t>
            </a:r>
            <a:endParaRPr lang="en-US" sz="4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28" t="5522" r="8967" b="13789"/>
          <a:stretch/>
        </p:blipFill>
        <p:spPr>
          <a:xfrm>
            <a:off x="6341806" y="3598607"/>
            <a:ext cx="4748980" cy="271779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11" t="10112" r="9149" b="13376"/>
          <a:stretch/>
        </p:blipFill>
        <p:spPr>
          <a:xfrm>
            <a:off x="602740" y="3598607"/>
            <a:ext cx="4758299" cy="274114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71" t="2535" r="17004" b="3763"/>
          <a:stretch/>
        </p:blipFill>
        <p:spPr>
          <a:xfrm>
            <a:off x="5545394" y="273698"/>
            <a:ext cx="5737121" cy="3088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122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643" y="3514719"/>
            <a:ext cx="3643677" cy="263990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267" y="3410349"/>
            <a:ext cx="4737782" cy="28486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8606" y="384279"/>
            <a:ext cx="2472813" cy="255311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622" y="31138"/>
            <a:ext cx="4029861" cy="3259394"/>
          </a:xfrm>
          <a:prstGeom prst="rect">
            <a:avLst/>
          </a:prstGeom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124541" y="5383162"/>
            <a:ext cx="3990260" cy="115827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k-KZ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Тест  жауабын    </a:t>
            </a:r>
          </a:p>
          <a:p>
            <a:r>
              <a:rPr lang="kk-KZ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арқылы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461844" y="358876"/>
            <a:ext cx="4633178" cy="39230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kk-KZ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Google</a:t>
            </a:r>
            <a:r>
              <a:rPr lang="kk-KZ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</a:t>
            </a:r>
          </a:p>
          <a:p>
            <a:r>
              <a:rPr lang="kk-KZ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Google</a:t>
            </a:r>
            <a:r>
              <a:rPr lang="kk-KZ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формы:беспл созд.собств.</a:t>
            </a:r>
          </a:p>
          <a:p>
            <a:r>
              <a:rPr lang="kk-KZ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3.Для личных целей</a:t>
            </a:r>
          </a:p>
          <a:p>
            <a:r>
              <a:rPr lang="kk-KZ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4.Пустой файл таңдау</a:t>
            </a:r>
          </a:p>
          <a:p>
            <a:r>
              <a:rPr lang="kk-KZ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5.Форма  тест (описание)</a:t>
            </a:r>
            <a:endParaRPr lang="kk-KZ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5985728" y="6116024"/>
            <a:ext cx="5973509" cy="7464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Excell</a:t>
            </a:r>
            <a:r>
              <a:rPr lang="kk-KZ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программасы   арқылы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4601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58427" y="5012498"/>
            <a:ext cx="11076038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dirty="0" err="1" smtClean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Қорытынды</a:t>
            </a:r>
            <a:r>
              <a:rPr lang="ru-RU" sz="4400" dirty="0" smtClean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/>
            <a:r>
              <a:rPr lang="ru-RU" sz="4400" dirty="0" err="1" smtClean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4400" b="0" cap="none" spc="0" dirty="0" err="1" smtClean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әжірибе</a:t>
            </a:r>
            <a:r>
              <a:rPr lang="ru-RU" sz="4400" b="0" cap="none" spc="0" dirty="0" smtClean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0" cap="none" spc="0" dirty="0" err="1" smtClean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алмасу</a:t>
            </a:r>
            <a:r>
              <a:rPr lang="ru-RU" sz="4400" b="0" cap="none" spc="0" dirty="0" smtClean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4400" b="0" cap="none" spc="0" dirty="0" err="1" smtClean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кәсіби</a:t>
            </a:r>
            <a:r>
              <a:rPr lang="ru-RU" sz="4400" b="0" cap="none" spc="0" dirty="0" smtClean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4400" b="0" cap="none" spc="0" dirty="0" err="1" smtClean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қажеттілік</a:t>
            </a:r>
            <a:endParaRPr lang="ru-RU" sz="4400" b="0" cap="none" spc="0" dirty="0">
              <a:ln w="0"/>
              <a:solidFill>
                <a:srgbClr val="C0000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54523" y="280981"/>
            <a:ext cx="1077994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dirty="0" err="1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3600" dirty="0" err="1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абақты</a:t>
            </a:r>
            <a:r>
              <a:rPr lang="ru-RU" sz="3600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қызықты</a:t>
            </a:r>
            <a:r>
              <a:rPr lang="ru-RU" sz="3600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ұйымдастыруда</a:t>
            </a:r>
            <a:r>
              <a:rPr lang="ru-RU" sz="3600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жаңалыққа</a:t>
            </a:r>
            <a:r>
              <a:rPr lang="ru-RU" sz="3600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бағытталған  </a:t>
            </a:r>
            <a:r>
              <a:rPr lang="ru-RU" sz="3600" dirty="0" err="1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платформаларды</a:t>
            </a:r>
            <a:r>
              <a:rPr lang="ru-RU" sz="3600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қолдана</a:t>
            </a:r>
            <a:r>
              <a:rPr lang="ru-RU" sz="3600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отырып</a:t>
            </a:r>
            <a:r>
              <a:rPr lang="ru-RU" sz="3600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dirty="0" err="1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оқушымен</a:t>
            </a:r>
            <a:r>
              <a:rPr lang="ru-RU" sz="3600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кері</a:t>
            </a:r>
            <a:r>
              <a:rPr lang="ru-RU" sz="3600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байланыс</a:t>
            </a:r>
            <a:r>
              <a:rPr lang="ru-RU" sz="3600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600" dirty="0" err="1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орнатудамын</a:t>
            </a:r>
            <a:r>
              <a:rPr lang="ru-RU" sz="360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3600" b="0" cap="none" spc="0" dirty="0">
              <a:ln w="0"/>
              <a:solidFill>
                <a:srgbClr val="00206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58427" y="2224045"/>
            <a:ext cx="1107603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Kundelikkz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  Classroom,</a:t>
            </a:r>
            <a:r>
              <a:rPr lang="kk-KZ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Darynonline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kk-KZ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Bilimland</a:t>
            </a:r>
            <a:r>
              <a:rPr lang="kk-KZ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iMektep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kk-KZ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Opiq</a:t>
            </a:r>
            <a:r>
              <a:rPr lang="kk-KZ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kz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Zoom    </a:t>
            </a:r>
          </a:p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</a:p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Quizziz      Google </a:t>
            </a:r>
            <a:r>
              <a:rPr lang="kk-KZ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формада 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k-KZ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9684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6476" y="196645"/>
            <a:ext cx="11985523" cy="5422490"/>
          </a:xfrm>
        </p:spPr>
        <p:txBody>
          <a:bodyPr>
            <a:noAutofit/>
          </a:bodyPr>
          <a:lstStyle/>
          <a:p>
            <a:r>
              <a:rPr lang="kk-KZ" sz="4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Сабақ тақырыбы: </a:t>
            </a:r>
            <a:r>
              <a:rPr lang="kk-KZ" sz="4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2-3 амалмен орындалатын есептер шығару. Саябақта демалу мәдениеті</a:t>
            </a:r>
            <a:r>
              <a:rPr lang="kk-KZ" sz="5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sz="5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5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Сабақтың  оқу мақсаты: </a:t>
            </a:r>
            <a:r>
              <a:rPr lang="kk-KZ" sz="5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sz="5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dirty="0">
                <a:solidFill>
                  <a:srgbClr val="000000"/>
                </a:solidFill>
                <a:latin typeface="Times New Roman" panose="02020603050405020304" pitchFamily="18" charset="0"/>
              </a:rPr>
              <a:t>3.5.1.1 </a:t>
            </a:r>
            <a:r>
              <a:rPr lang="ru-RU" sz="4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2-3 </a:t>
            </a:r>
            <a:r>
              <a:rPr lang="ru-RU" sz="4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амалмен</a:t>
            </a:r>
            <a:r>
              <a:rPr lang="ru-RU" sz="4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4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орындалатын</a:t>
            </a:r>
            <a:r>
              <a:rPr lang="ru-RU" sz="4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4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есепті</a:t>
            </a:r>
            <a:r>
              <a:rPr lang="ru-RU" sz="4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4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кесте</a:t>
            </a:r>
            <a:r>
              <a:rPr lang="ru-RU" sz="48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4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сызықтық</a:t>
            </a:r>
            <a:r>
              <a:rPr lang="ru-RU" sz="4800" dirty="0">
                <a:solidFill>
                  <a:srgbClr val="000000"/>
                </a:solidFill>
                <a:latin typeface="Times New Roman" panose="02020603050405020304" pitchFamily="18" charset="0"/>
              </a:rPr>
              <a:t>/</a:t>
            </a:r>
            <a:r>
              <a:rPr lang="ru-RU" sz="4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бағандық</a:t>
            </a:r>
            <a:r>
              <a:rPr lang="ru-RU" sz="4800" dirty="0">
                <a:solidFill>
                  <a:srgbClr val="000000"/>
                </a:solidFill>
                <a:latin typeface="Times New Roman" panose="02020603050405020304" pitchFamily="18" charset="0"/>
              </a:rPr>
              <a:t> диаграмма, </a:t>
            </a:r>
            <a:r>
              <a:rPr lang="ru-RU" sz="4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сызба</a:t>
            </a:r>
            <a:r>
              <a:rPr lang="ru-RU" sz="48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4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қысқаша</a:t>
            </a:r>
            <a:r>
              <a:rPr lang="ru-RU" sz="4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4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жазба</a:t>
            </a:r>
            <a:r>
              <a:rPr lang="ru-RU" sz="4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4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түрінде</a:t>
            </a:r>
            <a:r>
              <a:rPr lang="ru-RU" sz="4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4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модельдеу</a:t>
            </a:r>
            <a:r>
              <a:rPr lang="kk-KZ" sz="48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sz="48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66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5528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6476" y="196645"/>
            <a:ext cx="11985523" cy="5422490"/>
          </a:xfrm>
        </p:spPr>
        <p:txBody>
          <a:bodyPr>
            <a:noAutofit/>
          </a:bodyPr>
          <a:lstStyle/>
          <a:p>
            <a:r>
              <a:rPr lang="ru-RU" sz="4400" b="1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Сабақтың</a:t>
            </a:r>
            <a:r>
              <a:rPr lang="ru-RU" sz="44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4400" b="1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мақсаттары</a:t>
            </a:r>
            <a:r>
              <a:rPr lang="ru-RU" sz="44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:</a:t>
            </a:r>
            <a:r>
              <a:rPr lang="ru-RU" sz="4400" dirty="0">
                <a:solidFill>
                  <a:srgbClr val="000000"/>
                </a:solidFill>
                <a:latin typeface="Times New Roman" panose="02020603050405020304" pitchFamily="18" charset="0"/>
              </a:rPr>
              <a:t/>
            </a:r>
            <a:br>
              <a:rPr lang="ru-RU" sz="44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sz="4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Барлық </a:t>
            </a:r>
            <a:r>
              <a:rPr lang="ru-RU" sz="4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оқушылар</a:t>
            </a:r>
            <a:r>
              <a:rPr lang="ru-RU" sz="4400" dirty="0">
                <a:solidFill>
                  <a:srgbClr val="000000"/>
                </a:solidFill>
                <a:latin typeface="Times New Roman" panose="02020603050405020304" pitchFamily="18" charset="0"/>
              </a:rPr>
              <a:t>: </a:t>
            </a:r>
            <a:r>
              <a:rPr lang="ru-RU" sz="4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Есептерді</a:t>
            </a:r>
            <a:r>
              <a:rPr lang="ru-RU" sz="4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4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қысқаша</a:t>
            </a:r>
            <a:r>
              <a:rPr lang="ru-RU" sz="4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4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жазылуы</a:t>
            </a:r>
            <a:r>
              <a:rPr lang="ru-RU" sz="4400" dirty="0">
                <a:solidFill>
                  <a:srgbClr val="000000"/>
                </a:solidFill>
                <a:latin typeface="Times New Roman" panose="02020603050405020304" pitchFamily="18" charset="0"/>
              </a:rPr>
              <a:t>, диаграмма </a:t>
            </a:r>
            <a:r>
              <a:rPr lang="ru-RU" sz="4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бойынша</a:t>
            </a:r>
            <a:r>
              <a:rPr lang="ru-RU" sz="4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44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құрастырады</a:t>
            </a:r>
            <a:r>
              <a:rPr lang="ru-RU" sz="4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br>
              <a:rPr lang="ru-RU" sz="4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sz="44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Көптеген</a:t>
            </a:r>
            <a:r>
              <a:rPr lang="ru-RU" sz="4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4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оқушылар</a:t>
            </a:r>
            <a:r>
              <a:rPr lang="ru-RU" sz="4400" dirty="0">
                <a:solidFill>
                  <a:srgbClr val="000000"/>
                </a:solidFill>
                <a:latin typeface="Times New Roman" panose="02020603050405020304" pitchFamily="18" charset="0"/>
              </a:rPr>
              <a:t>: 2-3 </a:t>
            </a:r>
            <a:r>
              <a:rPr lang="ru-RU" sz="4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амалмен</a:t>
            </a:r>
            <a:r>
              <a:rPr lang="ru-RU" sz="4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4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орындалатын</a:t>
            </a:r>
            <a:r>
              <a:rPr lang="ru-RU" sz="4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4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есепті</a:t>
            </a:r>
            <a:r>
              <a:rPr lang="ru-RU" sz="4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4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сызба</a:t>
            </a:r>
            <a:r>
              <a:rPr lang="ru-RU" sz="44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4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қысқаша</a:t>
            </a:r>
            <a:r>
              <a:rPr lang="ru-RU" sz="4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4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жазба</a:t>
            </a:r>
            <a:r>
              <a:rPr lang="ru-RU" sz="4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4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түрінде</a:t>
            </a:r>
            <a:r>
              <a:rPr lang="ru-RU" sz="4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4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модельдеуді</a:t>
            </a:r>
            <a:r>
              <a:rPr lang="ru-RU" sz="4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4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біледі</a:t>
            </a:r>
            <a:r>
              <a:rPr lang="ru-RU" sz="440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ru-RU" sz="4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/>
            </a:r>
            <a:br>
              <a:rPr lang="ru-RU" sz="4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sz="44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Кейбір</a:t>
            </a:r>
            <a:r>
              <a:rPr lang="ru-RU" sz="4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4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оқушылар</a:t>
            </a:r>
            <a:r>
              <a:rPr lang="ru-RU" sz="4400" dirty="0">
                <a:solidFill>
                  <a:srgbClr val="000000"/>
                </a:solidFill>
                <a:latin typeface="Times New Roman" panose="02020603050405020304" pitchFamily="18" charset="0"/>
              </a:rPr>
              <a:t>: </a:t>
            </a:r>
            <a:r>
              <a:rPr lang="ru-RU" sz="4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Өз</a:t>
            </a:r>
            <a:r>
              <a:rPr lang="ru-RU" sz="4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4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бетімен</a:t>
            </a:r>
            <a:r>
              <a:rPr lang="ru-RU" sz="4400" dirty="0">
                <a:solidFill>
                  <a:srgbClr val="000000"/>
                </a:solidFill>
                <a:latin typeface="Times New Roman" panose="02020603050405020304" pitchFamily="18" charset="0"/>
              </a:rPr>
              <a:t> 2-3 </a:t>
            </a:r>
            <a:r>
              <a:rPr lang="ru-RU" sz="4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амалмен</a:t>
            </a:r>
            <a:r>
              <a:rPr lang="ru-RU" sz="4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4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орындалатын</a:t>
            </a:r>
            <a:r>
              <a:rPr lang="ru-RU" sz="4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4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өзара</a:t>
            </a:r>
            <a:r>
              <a:rPr lang="ru-RU" sz="4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4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байланысты</a:t>
            </a:r>
            <a:r>
              <a:rPr lang="ru-RU" sz="4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4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есептерді</a:t>
            </a:r>
            <a:r>
              <a:rPr lang="ru-RU" sz="4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4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модельдеуді</a:t>
            </a:r>
            <a:r>
              <a:rPr lang="ru-RU" sz="4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4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біледі</a:t>
            </a:r>
            <a:r>
              <a:rPr lang="ru-RU" sz="4400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  <a:r>
              <a:rPr lang="kk-KZ" sz="48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sz="48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66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7655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6476" y="196645"/>
            <a:ext cx="11985523" cy="5422490"/>
          </a:xfrm>
        </p:spPr>
        <p:txBody>
          <a:bodyPr>
            <a:noAutofit/>
          </a:bodyPr>
          <a:lstStyle/>
          <a:p>
            <a:r>
              <a:rPr lang="ru-RU" sz="4800" b="1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Бағалау</a:t>
            </a:r>
            <a:r>
              <a:rPr lang="ru-RU" sz="48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4800" b="1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критерийлері</a:t>
            </a:r>
            <a:r>
              <a:rPr lang="ru-RU" sz="48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:</a:t>
            </a:r>
            <a:r>
              <a:rPr lang="ru-RU" sz="4800" dirty="0">
                <a:solidFill>
                  <a:srgbClr val="000000"/>
                </a:solidFill>
                <a:latin typeface="Times New Roman" panose="02020603050405020304" pitchFamily="18" charset="0"/>
              </a:rPr>
              <a:t/>
            </a:r>
            <a:br>
              <a:rPr lang="ru-RU" sz="48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sz="4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2-3 </a:t>
            </a:r>
            <a:r>
              <a:rPr lang="ru-RU" sz="4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амалмен</a:t>
            </a:r>
            <a:r>
              <a:rPr lang="ru-RU" sz="4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4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орындалатын</a:t>
            </a:r>
            <a:r>
              <a:rPr lang="ru-RU" sz="4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4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есепті</a:t>
            </a:r>
            <a:r>
              <a:rPr lang="ru-RU" sz="4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4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кесте</a:t>
            </a:r>
            <a:r>
              <a:rPr lang="ru-RU" sz="4800" dirty="0">
                <a:solidFill>
                  <a:srgbClr val="000000"/>
                </a:solidFill>
                <a:latin typeface="Times New Roman" panose="02020603050405020304" pitchFamily="18" charset="0"/>
              </a:rPr>
              <a:t>, диаграмма, </a:t>
            </a:r>
            <a:r>
              <a:rPr lang="ru-RU" sz="4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сызба</a:t>
            </a:r>
            <a:r>
              <a:rPr lang="ru-RU" sz="48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4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қысқаша</a:t>
            </a:r>
            <a:r>
              <a:rPr lang="ru-RU" sz="4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4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жазба</a:t>
            </a:r>
            <a:r>
              <a:rPr lang="ru-RU" sz="4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4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түрінде</a:t>
            </a:r>
            <a:r>
              <a:rPr lang="ru-RU" sz="4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4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модельдей</a:t>
            </a:r>
            <a:r>
              <a:rPr lang="ru-RU" sz="4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4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алады</a:t>
            </a:r>
            <a:r>
              <a:rPr lang="ru-RU" sz="4800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  <a:r>
              <a:rPr lang="kk-KZ" sz="48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sz="48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66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5860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6476" y="196645"/>
            <a:ext cx="11985523" cy="5422490"/>
          </a:xfrm>
        </p:spPr>
        <p:txBody>
          <a:bodyPr>
            <a:noAutofit/>
          </a:bodyPr>
          <a:lstStyle/>
          <a:p>
            <a:r>
              <a:rPr lang="kk-KZ" sz="48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sz="48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66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70560" y="497116"/>
            <a:ext cx="104394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2 </a:t>
            </a:r>
            <a:r>
              <a:rPr lang="ru-RU" sz="28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есеп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ru-RU" sz="28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Сурет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бойынша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есептер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құрастыр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ru-RU" sz="28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Қалған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есептерді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қысқаша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жазба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арқылы </a:t>
            </a:r>
            <a:r>
              <a:rPr lang="ru-RU" sz="28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ауызша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құрастыру</a:t>
            </a:r>
            <a:endParaRPr lang="ru-RU" sz="28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kk-KZ" sz="2800" b="0" i="0" dirty="0" smtClean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endParaRPr lang="kk-KZ" sz="2800" b="0" i="0" dirty="0" smtClean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endParaRPr lang="kk-KZ" sz="28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kk-KZ" sz="2800" b="0" i="0" dirty="0" smtClean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endParaRPr lang="kk-KZ" sz="28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kk-KZ" sz="2800" b="0" i="0" dirty="0" smtClean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endParaRPr lang="kk-KZ" sz="28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kk-KZ" sz="2800" b="0" i="0" dirty="0" smtClean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endParaRPr lang="kk-KZ" sz="28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kk-KZ" sz="28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Дескриптор: </a:t>
            </a:r>
          </a:p>
          <a:p>
            <a:r>
              <a:rPr lang="kk-KZ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-Берілген суреттер бойынша есеп құрастырады</a:t>
            </a:r>
          </a:p>
          <a:p>
            <a:r>
              <a:rPr lang="kk-KZ" sz="28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-Екі амалмен шығарылатын есептердің мәнін табады</a:t>
            </a:r>
            <a:endParaRPr lang="ru-RU" sz="28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  <p:pic>
        <p:nvPicPr>
          <p:cNvPr id="4" name="Рисунок 3" descr="C:\Users\USER\AppData\Local\Microsoft\Windows\Temporary Internet Files\Content.Word\20200428_101248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70" t="25940" r="9237" b="24740"/>
          <a:stretch/>
        </p:blipFill>
        <p:spPr bwMode="auto">
          <a:xfrm>
            <a:off x="411480" y="1652970"/>
            <a:ext cx="5516880" cy="34981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C:\Users\USER\AppData\Local\Microsoft\Windows\Temporary Internet Files\Content.Word\20200428_102017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63" t="19598" r="27719" b="5787"/>
          <a:stretch/>
        </p:blipFill>
        <p:spPr bwMode="auto">
          <a:xfrm rot="5400000">
            <a:off x="7062333" y="829175"/>
            <a:ext cx="3767095" cy="545592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57102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8139" y="0"/>
            <a:ext cx="11049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4-тапсырманы </a:t>
            </a:r>
            <a:r>
              <a:rPr lang="ru-RU" sz="28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оқушылар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өз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беттерімен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орындау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. Мұғалім </a:t>
            </a:r>
            <a:r>
              <a:rPr lang="ru-RU" sz="28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оқушылардың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есепті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оқып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28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оның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шарты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мен </a:t>
            </a:r>
            <a:r>
              <a:rPr lang="ru-RU" sz="28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сұрағын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анықтауына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28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қысқаша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жазылуын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28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шешуін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және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жауабын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дұрыс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жазуына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назар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аударады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ru-RU" sz="28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Оқушылар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тапсырманың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орындалу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нәтижесін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дұрыс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жауаппен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салыстырады</a:t>
            </a:r>
            <a:endParaRPr lang="ru-RU" sz="28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opig</a:t>
            </a: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3 </a:t>
            </a:r>
            <a:r>
              <a:rPr 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сынып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математика</a:t>
            </a:r>
            <a:r>
              <a:rPr lang="kk-KZ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kk-KZ" sz="28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оқулығы бойынша тексереміз</a:t>
            </a:r>
          </a:p>
          <a:p>
            <a:endParaRPr lang="kk-KZ" sz="2800" b="1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en-US" sz="28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ru-RU" sz="2800" dirty="0"/>
          </a:p>
        </p:txBody>
      </p:sp>
      <p:pic>
        <p:nvPicPr>
          <p:cNvPr id="6" name="Рисунок 5" descr="C:\Users\USER\AppData\Local\Microsoft\Windows\Temporary Internet Files\Content.Word\20200428_002321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46" t="4390" r="30759" b="9407"/>
          <a:stretch/>
        </p:blipFill>
        <p:spPr bwMode="auto">
          <a:xfrm rot="5400000">
            <a:off x="1584961" y="1485900"/>
            <a:ext cx="2773678" cy="5227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USER\AppData\Local\Microsoft\Windows\Temporary Internet Files\Content.Word\Screenshot_20200428-005259_WhatsApp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4" t="17395" r="1700" b="48748"/>
          <a:stretch/>
        </p:blipFill>
        <p:spPr bwMode="auto">
          <a:xfrm>
            <a:off x="6112192" y="2667000"/>
            <a:ext cx="4768216" cy="286511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72440" y="5486400"/>
            <a:ext cx="8206221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kk-KZ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Дескриптор</a:t>
            </a:r>
            <a:r>
              <a:rPr lang="kk-KZ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:</a:t>
            </a:r>
          </a:p>
          <a:p>
            <a:pPr lvl="0"/>
            <a:r>
              <a:rPr lang="kk-KZ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-Мәтінді есептерге шартын құрады, шешуін табады</a:t>
            </a:r>
          </a:p>
          <a:p>
            <a:pPr lvl="0"/>
            <a:r>
              <a:rPr lang="kk-KZ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-Шешуін екі амалмен құрастырады </a:t>
            </a:r>
            <a:endParaRPr lang="kk-KZ" sz="28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5257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444"/>
          <a:stretch/>
        </p:blipFill>
        <p:spPr>
          <a:xfrm>
            <a:off x="186706" y="716279"/>
            <a:ext cx="3940493" cy="600456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444"/>
          <a:stretch/>
        </p:blipFill>
        <p:spPr>
          <a:xfrm>
            <a:off x="4326965" y="716279"/>
            <a:ext cx="3694903" cy="600456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99" b="8223"/>
          <a:stretch/>
        </p:blipFill>
        <p:spPr>
          <a:xfrm>
            <a:off x="8221634" y="746759"/>
            <a:ext cx="3748317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1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6476" y="196645"/>
            <a:ext cx="11985523" cy="5422490"/>
          </a:xfrm>
        </p:spPr>
        <p:txBody>
          <a:bodyPr>
            <a:noAutofit/>
          </a:bodyPr>
          <a:lstStyle/>
          <a:p>
            <a:r>
              <a:rPr lang="kk-KZ" sz="48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sz="48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66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49040" y="1112520"/>
            <a:ext cx="53949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k-KZ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kk-KZ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kk-KZ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kk-KZ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kk-KZ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ru-RU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2" name="Рисунок 11" descr="C:\Users\USER\AppData\Local\Microsoft\Windows\Temporary Internet Files\Content.Word\IMG-20200423-WA0411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" t="16482" r="3148" b="47777"/>
          <a:stretch/>
        </p:blipFill>
        <p:spPr bwMode="auto">
          <a:xfrm>
            <a:off x="552449" y="1311407"/>
            <a:ext cx="2967990" cy="503876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Рисунок 12" descr="C:\Users\USER\AppData\Local\Microsoft\Windows\Temporary Internet Files\Content.Word\IMG-20200424-WA0025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9" t="22548" r="4908" b="24503"/>
          <a:stretch/>
        </p:blipFill>
        <p:spPr bwMode="auto">
          <a:xfrm>
            <a:off x="3807726" y="1311407"/>
            <a:ext cx="2825851" cy="503876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Рисунок 13" descr="C:\Users\USER\AppData\Local\Microsoft\Windows\Temporary Internet Files\Content.Word\Screenshot_20200428-005752_WhatsApp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68" r="5981" b="8077"/>
          <a:stretch/>
        </p:blipFill>
        <p:spPr bwMode="auto">
          <a:xfrm>
            <a:off x="6920864" y="1112521"/>
            <a:ext cx="4796790" cy="54224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2953117" y="165851"/>
            <a:ext cx="64922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Bilimland</a:t>
            </a:r>
            <a:r>
              <a:rPr lang="kk-KZ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платформасы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8772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6476" y="196645"/>
            <a:ext cx="11985523" cy="5422490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Classroom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ар</a:t>
            </a:r>
            <a:r>
              <a:rPr lang="kk-KZ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қылы кері байланыс</a:t>
            </a:r>
            <a:endParaRPr lang="en-US" sz="66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516880" y="1341120"/>
            <a:ext cx="53949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k-KZ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kk-KZ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kk-KZ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kk-KZ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kk-KZ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ru-RU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66" t="5555" r="25333"/>
          <a:stretch/>
        </p:blipFill>
        <p:spPr>
          <a:xfrm rot="5400000">
            <a:off x="-45721" y="891540"/>
            <a:ext cx="6065520" cy="5867400"/>
          </a:xfrm>
          <a:prstGeom prst="rect">
            <a:avLst/>
          </a:prstGeom>
        </p:spPr>
      </p:pic>
      <p:pic>
        <p:nvPicPr>
          <p:cNvPr id="9" name="Рисунок 8" descr="C:\Users\USER\AppData\Local\Microsoft\Windows\Temporary Internet Files\Content.Word\20200428_100029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8" t="13114" r="898" b="13619"/>
          <a:stretch/>
        </p:blipFill>
        <p:spPr bwMode="auto">
          <a:xfrm>
            <a:off x="5920739" y="792479"/>
            <a:ext cx="6073142" cy="606552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09815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845</TotalTime>
  <Words>211</Words>
  <Application>Microsoft Office PowerPoint</Application>
  <PresentationFormat>Широкоэкранный</PresentationFormat>
  <Paragraphs>54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Times New Roman</vt:lpstr>
      <vt:lpstr>Trebuchet MS</vt:lpstr>
      <vt:lpstr>Wingdings 3</vt:lpstr>
      <vt:lpstr>Аспект</vt:lpstr>
      <vt:lpstr>Презентация PowerPoint</vt:lpstr>
      <vt:lpstr>Сабақ тақырыбы: 2-3 амалмен орындалатын есептер шығару. Саябақта демалу мәдениеті Сабақтың  оқу мақсаты:  3.5.1.1  2-3 амалмен орындалатын есепті кесте, сызықтық/бағандық диаграмма, сызба, қысқаша жазба түрінде модельдеу </vt:lpstr>
      <vt:lpstr>Сабақтың мақсаттары: Барлық оқушылар: Есептерді қысқаша жазылуы, диаграмма бойынша құрастырады.  Көптеген оқушылар: 2-3 амалмен орындалатын есепті сызба, қысқаша жазба түрінде модельдеуді біледі.  Кейбір оқушылар: Өз бетімен 2-3 амалмен орындалатын өзара байланысты есептерді модельдеуді біледі. </vt:lpstr>
      <vt:lpstr>Бағалау критерийлері: 2-3 амалмен орындалатын есепті кесте, диаграмма, сызба, қысқаша жазба түрінде модельдей алады. </vt:lpstr>
      <vt:lpstr> </vt:lpstr>
      <vt:lpstr>Презентация PowerPoint</vt:lpstr>
      <vt:lpstr>Презентация PowerPoint</vt:lpstr>
      <vt:lpstr> </vt:lpstr>
      <vt:lpstr>Classroom арқылы кері байланыс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Бастауыш  әдістемелік  бірлестігі</dc:title>
  <dc:creator>Пользователь</dc:creator>
  <cp:lastModifiedBy>USER</cp:lastModifiedBy>
  <cp:revision>97</cp:revision>
  <dcterms:created xsi:type="dcterms:W3CDTF">2020-04-24T01:35:19Z</dcterms:created>
  <dcterms:modified xsi:type="dcterms:W3CDTF">2020-04-28T08:04:09Z</dcterms:modified>
</cp:coreProperties>
</file>