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6" r:id="rId8"/>
    <p:sldId id="261" r:id="rId9"/>
    <p:sldId id="263" r:id="rId10"/>
    <p:sldId id="257" r:id="rId11"/>
    <p:sldId id="258" r:id="rId12"/>
    <p:sldId id="259" r:id="rId13"/>
    <p:sldId id="264" r:id="rId14"/>
    <p:sldId id="267" r:id="rId15"/>
    <p:sldId id="268" r:id="rId16"/>
    <p:sldId id="269" r:id="rId17"/>
    <p:sldId id="270" r:id="rId18"/>
    <p:sldId id="275" r:id="rId19"/>
    <p:sldId id="274" r:id="rId20"/>
    <p:sldId id="276" r:id="rId21"/>
    <p:sldId id="277" r:id="rId22"/>
    <p:sldId id="273" r:id="rId23"/>
    <p:sldId id="272"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63"/>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76"/>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76"/>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78587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54646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75"/>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4612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9757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4879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51454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63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54450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7973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29964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73502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4058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93234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6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53487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09170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7900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16656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2937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38"/>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1151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71468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9882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9233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03874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99016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61"/>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51815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4700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60214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2347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72527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64650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94780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12407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46800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22802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346487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51"/>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72464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23991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3017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77343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21629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92678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760251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598209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8376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401132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462450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90079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3060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36938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87394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37977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02156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712336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320683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56660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fontAlgn="base">
              <a:spcBef>
                <a:spcPct val="0"/>
              </a:spcBef>
              <a:spcAft>
                <a:spcPct val="0"/>
              </a:spcAft>
              <a:defRPr/>
            </a:pPr>
            <a:endParaRPr lang="ru-RU" sz="5400" b="1">
              <a:solidFill>
                <a:srgbClr val="010199"/>
              </a:solidFill>
              <a:effectLst>
                <a:outerShdw blurRad="38100" dist="38100" dir="2700000" algn="tl">
                  <a:srgbClr val="000000">
                    <a:alpha val="43137"/>
                  </a:srgbClr>
                </a:outerShdw>
              </a:effectLst>
            </a:endParaRPr>
          </a:p>
        </p:txBody>
      </p:sp>
      <p:sp>
        <p:nvSpPr>
          <p:cNvPr id="276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noProof="0"/>
              <a:t>Образец заголовка</a:t>
            </a:r>
          </a:p>
        </p:txBody>
      </p:sp>
      <p:sp>
        <p:nvSpPr>
          <p:cNvPr id="276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noProof="0"/>
              <a:t>Образец подзаголовка</a:t>
            </a:r>
          </a:p>
        </p:txBody>
      </p:sp>
      <p:sp>
        <p:nvSpPr>
          <p:cNvPr id="5" name="Rectangle 5"/>
          <p:cNvSpPr>
            <a:spLocks noGrp="1" noChangeArrowheads="1"/>
          </p:cNvSpPr>
          <p:nvPr>
            <p:ph type="ftr" sz="quarter" idx="10"/>
          </p:nvPr>
        </p:nvSpPr>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64D71538-8BF2-440F-A420-1E2BDAB44AE1}" type="slidenum">
              <a:rPr lang="ru-RU">
                <a:solidFill>
                  <a:srgbClr val="FFFFFF"/>
                </a:solidFill>
              </a:rPr>
              <a:pPr>
                <a:defRPr/>
              </a:pPr>
              <a:t>‹#›</a:t>
            </a:fld>
            <a:endParaRPr lang="ru-RU">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ru-RU">
              <a:solidFill>
                <a:srgbClr val="FFFFFF"/>
              </a:solidFill>
            </a:endParaRPr>
          </a:p>
        </p:txBody>
      </p:sp>
    </p:spTree>
    <p:extLst>
      <p:ext uri="{BB962C8B-B14F-4D97-AF65-F5344CB8AC3E}">
        <p14:creationId xmlns:p14="http://schemas.microsoft.com/office/powerpoint/2010/main" xmlns="" val="1726287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D06343-CADA-4204-95B8-4076D4529F3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1938580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3DA70-3B64-4B65-8434-CEFF0F6C2E4B}"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282074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07330-7E5B-43FB-8AC3-48D8E3140F41}"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1022962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67F147-7651-4EB3-9BF3-C3A261FD4B0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2966767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84F387-7215-4DA4-87E6-3D56F7443257}"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622868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7A8635-94A3-40A8-A9B6-70CC5E95B1D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40336747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75F94-E210-4ADD-AB6D-73F3690A3712}"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2039530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B5818A-2B15-411F-9BEF-9FA228CFB6E8}"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32912411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5BCCB-EA0A-43E6-8EF5-B9C4865DA1E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2576721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EE7F-D7D0-4C0E-B50D-8E8668ADC42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xmlns="" val="144904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14.05.2020</a:t>
            </a:fld>
            <a:endParaRPr lang="ru-RU"/>
          </a:p>
        </p:txBody>
      </p:sp>
      <p:sp>
        <p:nvSpPr>
          <p:cNvPr id="5" name="Нижний колонтитул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123910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8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72949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7821856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07514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7580B-2DB1-4AB9-9A2A-7C0D7707C3C1}" type="datetimeFigureOut">
              <a:rPr lang="ru-RU" smtClean="0">
                <a:solidFill>
                  <a:prstClr val="black">
                    <a:tint val="75000"/>
                  </a:prstClr>
                </a:solidFill>
              </a:rPr>
              <a:pPr/>
              <a:t>14.05.2020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34843-FC47-4B6C-888E-7EE7ADEF511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55309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FF9999"/>
            </a:gs>
          </a:gsLst>
          <a:lin ang="2700000" scaled="1"/>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266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solidFill>
                  <a:schemeClr val="tx1"/>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ru-RU">
              <a:solidFill>
                <a:srgbClr val="FFFFFF"/>
              </a:solidFill>
            </a:endParaRPr>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solidFill>
                  <a:schemeClr val="tx1"/>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ru-RU">
              <a:solidFill>
                <a:srgbClr val="FFFFFF"/>
              </a:solidFill>
            </a:endParaRPr>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solidFill>
                  <a:schemeClr val="tx1"/>
                </a:solidFill>
                <a:effectLst>
                  <a:outerShdw blurRad="38100" dist="38100" dir="2700000" algn="tl">
                    <a:srgbClr val="000000"/>
                  </a:outerShdw>
                </a:effectLst>
                <a:latin typeface="Arial" charset="0"/>
              </a:defRPr>
            </a:lvl1pPr>
          </a:lstStyle>
          <a:p>
            <a:pPr fontAlgn="base">
              <a:spcBef>
                <a:spcPct val="0"/>
              </a:spcBef>
              <a:spcAft>
                <a:spcPct val="0"/>
              </a:spcAft>
              <a:defRPr/>
            </a:pPr>
            <a:fld id="{0183FE7D-80FB-4807-A8B8-2C586951990D}" type="slidenum">
              <a:rPr lang="ru-RU">
                <a:solidFill>
                  <a:srgbClr val="FFFFFF"/>
                </a:solidFill>
              </a:rPr>
              <a:pPr fontAlgn="base">
                <a:spcBef>
                  <a:spcPct val="0"/>
                </a:spcBef>
                <a:spcAft>
                  <a:spcPct val="0"/>
                </a:spcAft>
                <a:defRPr/>
              </a:pPr>
              <a:t>‹#›</a:t>
            </a:fld>
            <a:endParaRPr lang="ru-RU">
              <a:solidFill>
                <a:srgbClr val="FFFFFF"/>
              </a:solidFill>
            </a:endParaRPr>
          </a:p>
        </p:txBody>
      </p:sp>
    </p:spTree>
    <p:extLst>
      <p:ext uri="{BB962C8B-B14F-4D97-AF65-F5344CB8AC3E}">
        <p14:creationId xmlns:p14="http://schemas.microsoft.com/office/powerpoint/2010/main" xmlns="" val="1207154282"/>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78525" y="0"/>
            <a:ext cx="3165475" cy="207962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357290" y="2143116"/>
            <a:ext cx="6734135" cy="2023824"/>
          </a:xfrm>
          <a:prstGeom prst="rect">
            <a:avLst/>
          </a:prstGeom>
          <a:noFill/>
        </p:spPr>
        <p:txBody>
          <a:bodyPr wrap="square" rtlCol="0">
            <a:spAutoFit/>
          </a:bodyPr>
          <a:lstStyle/>
          <a:p>
            <a:pPr algn="ctr">
              <a:lnSpc>
                <a:spcPct val="107000"/>
              </a:lnSpc>
              <a:spcAft>
                <a:spcPts val="800"/>
              </a:spcAft>
            </a:pPr>
            <a:r>
              <a:rPr lang="kk-KZ" sz="4000" b="1" dirty="0">
                <a:latin typeface="Times New Roman"/>
                <a:ea typeface="Calibri"/>
                <a:cs typeface="Times New Roman"/>
              </a:rPr>
              <a:t>Қашықтықтан оқыту бойынша балалардың ата-аналарына </a:t>
            </a:r>
            <a:r>
              <a:rPr lang="kk-KZ" sz="4000" b="1" dirty="0" smtClean="0">
                <a:latin typeface="Times New Roman"/>
                <a:ea typeface="Calibri"/>
                <a:cs typeface="Times New Roman"/>
              </a:rPr>
              <a:t>ұсыныстар</a:t>
            </a:r>
            <a:endParaRPr lang="kk-KZ" sz="4000" b="1" dirty="0">
              <a:latin typeface="Times New Roman"/>
              <a:ea typeface="Calibri"/>
              <a:cs typeface="Times New Roman"/>
            </a:endParaRPr>
          </a:p>
        </p:txBody>
      </p:sp>
    </p:spTree>
    <p:extLst>
      <p:ext uri="{BB962C8B-B14F-4D97-AF65-F5344CB8AC3E}">
        <p14:creationId xmlns:p14="http://schemas.microsoft.com/office/powerpoint/2010/main" xmlns="" val="362065550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Изображение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6190" y="3573016"/>
            <a:ext cx="3744416" cy="2857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Rectangle 3"/>
          <p:cNvSpPr>
            <a:spLocks noChangeArrowheads="1"/>
          </p:cNvSpPr>
          <p:nvPr/>
        </p:nvSpPr>
        <p:spPr bwMode="auto">
          <a:xfrm>
            <a:off x="0" y="15144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155670" y="318948"/>
            <a:ext cx="6552728" cy="430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2. Балалардың айтқанын мұқият тыңдаңыз.</a:t>
            </a:r>
            <a:endParaRPr kumimoji="0" lang="ru-RU"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0"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Олар не істеп, сезінуге қызығушылық танытыңыз. Ресім, олардың барлық сезімдер ды және тек білу, дұрыс оларды білдіруге. Сіз жиі осылай істесеңіз, соғұрлым жиі жазалауға тура келеді.</a:t>
            </a:r>
            <a:endParaRPr kumimoji="0" lang="ru-RU" sz="3200" b="0"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58665" y="0"/>
            <a:ext cx="2472612" cy="1772816"/>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5930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Шаблон (фон) презентации &quot;Голубые волны&quot; (3 варианта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0483" name="Изображение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0"/>
            <a:ext cx="3552892" cy="3205042"/>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Rectangle 5"/>
          <p:cNvSpPr>
            <a:spLocks noChangeArrowheads="1"/>
          </p:cNvSpPr>
          <p:nvPr/>
        </p:nvSpPr>
        <p:spPr bwMode="auto">
          <a:xfrm>
            <a:off x="0" y="1714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251520" y="612845"/>
            <a:ext cx="6620187" cy="5632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3. Тіпті баламен ең жақсы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көретін және мұқият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қарым-қатынаста 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шектеулерді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(немесе тыйымдарды)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a:ln>
                  <a:noFill/>
                </a:ln>
                <a:solidFill>
                  <a:srgbClr val="C00000"/>
                </a:solidFill>
                <a:effectLst/>
                <a:latin typeface="Times New Roman" pitchFamily="18" charset="0"/>
                <a:ea typeface="Calibri" pitchFamily="34" charset="0"/>
                <a:cs typeface="Times New Roman" pitchFamily="18" charset="0"/>
              </a:rPr>
              <a:t> нақты белгілеу қажет.</a:t>
            </a:r>
            <a:endParaRPr kumimoji="0" lang="ru-RU" sz="2800" b="0" i="0" u="none" strike="noStrike" cap="none" normalizeH="0" baseline="0" dirty="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a:ln>
                  <a:noFill/>
                </a:ln>
                <a:solidFill>
                  <a:srgbClr val="002060"/>
                </a:solidFill>
                <a:effectLst/>
                <a:latin typeface="Times New Roman" pitchFamily="18" charset="0"/>
                <a:ea typeface="Calibri" pitchFamily="34" charset="0"/>
                <a:cs typeface="Times New Roman" pitchFamily="18" charset="0"/>
              </a:rPr>
              <a:t>Бұл ата-ана міндеттерінің бөлігі. Бірақ естеріңізде болсын, балалар үшін бұл шектерді төзімділікке табиғи және қалыпты сынау. Бұл күрделі емес, бұл оқыту процесінің бір бөлігі. Егер сіз белгіленген ережелерді ұстансаңыз, олар негізделген болса, балалар өздерін неғұрлым қорғалған сезінеді (кейде шағымданғанмен).</a:t>
            </a:r>
            <a:endParaRPr kumimoji="0" lang="ru-RU" sz="2400" b="0" i="0" u="none" strike="noStrike" cap="none" normalizeH="0" baseline="0" dirty="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0" i="0" u="none" strike="noStrike" cap="none" normalizeH="0" baseline="0" dirty="0">
                <a:ln>
                  <a:noFill/>
                </a:ln>
                <a:solidFill>
                  <a:schemeClr val="accent2"/>
                </a:solidFill>
                <a:effectLst/>
                <a:latin typeface="Times New Roman" pitchFamily="18" charset="0"/>
                <a:ea typeface="Times New Roman" pitchFamily="18" charset="0"/>
                <a:cs typeface="Times New Roman" pitchFamily="18" charset="0"/>
              </a:rPr>
              <a:t> </a:t>
            </a:r>
            <a:endParaRPr kumimoji="0" lang="kk-KZ" sz="2400" b="0" i="0" u="none" strike="noStrike" cap="none" normalizeH="0" baseline="0" dirty="0">
              <a:ln>
                <a:noFill/>
              </a:ln>
              <a:solidFill>
                <a:schemeClr val="accent2"/>
              </a:solidFill>
              <a:effectLst/>
              <a:latin typeface="Times New Roman" pitchFamily="18" charset="0"/>
              <a:cs typeface="Times New Roman" pitchFamily="18" charset="0"/>
            </a:endParaRPr>
          </a:p>
        </p:txBody>
      </p:sp>
      <p:pic>
        <p:nvPicPr>
          <p:cNvPr id="2048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176" y="5143500"/>
            <a:ext cx="1714500" cy="17145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5045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57002" y="159891"/>
            <a:ext cx="2354326" cy="175694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835696" y="1268760"/>
            <a:ext cx="5958408" cy="3354765"/>
          </a:xfrm>
          <a:prstGeom prst="rect">
            <a:avLst/>
          </a:prstGeom>
        </p:spPr>
        <p:txBody>
          <a:bodyPr wrap="square">
            <a:spAutoFit/>
          </a:bodyPr>
          <a:lstStyle/>
          <a:p>
            <a:pPr algn="ctr"/>
            <a:r>
              <a:rPr lang="kk-KZ" sz="2400" b="1" dirty="0">
                <a:solidFill>
                  <a:schemeClr val="accent6"/>
                </a:solidFill>
              </a:rPr>
              <a:t>4. Күлкі шиеленісті жағдайды бәсеңдетуге көмектеседі.</a:t>
            </a:r>
          </a:p>
          <a:p>
            <a:pPr algn="ctr"/>
            <a:endParaRPr lang="ru-RU" sz="2400" dirty="0">
              <a:solidFill>
                <a:schemeClr val="accent6"/>
              </a:solidFill>
            </a:endParaRPr>
          </a:p>
          <a:p>
            <a:r>
              <a:rPr lang="kk-KZ" sz="2800" dirty="0">
                <a:solidFill>
                  <a:schemeClr val="accent6"/>
                </a:solidFill>
              </a:rPr>
              <a:t>Кейде ата-аналар балалармен қарым-қатынаста әзіл сияқты өте маңызды. Қызықты жақтарын көруге тырысыңыз және мүмкін болған кезде Күлуге рұқсат етіңіз</a:t>
            </a:r>
            <a:endParaRPr lang="ru-RU" sz="2800" dirty="0">
              <a:solidFill>
                <a:schemeClr val="accent6"/>
              </a:solidFill>
            </a:endParaRPr>
          </a:p>
        </p:txBody>
      </p:sp>
    </p:spTree>
    <p:extLst>
      <p:ext uri="{BB962C8B-B14F-4D97-AF65-F5344CB8AC3E}">
        <p14:creationId xmlns:p14="http://schemas.microsoft.com/office/powerpoint/2010/main" xmlns="" val="59884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274293"/>
            <a:ext cx="1512703" cy="156119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609003" y="1340768"/>
            <a:ext cx="7344816" cy="3539430"/>
          </a:xfrm>
          <a:prstGeom prst="rect">
            <a:avLst/>
          </a:prstGeom>
        </p:spPr>
        <p:txBody>
          <a:bodyPr wrap="square">
            <a:spAutoFit/>
          </a:bodyPr>
          <a:lstStyle/>
          <a:p>
            <a:pPr algn="ctr"/>
            <a:r>
              <a:rPr lang="kk-KZ" sz="2800" b="1" dirty="0">
                <a:solidFill>
                  <a:schemeClr val="accent6">
                    <a:lumMod val="50000"/>
                  </a:schemeClr>
                </a:solidFill>
              </a:rPr>
              <a:t>5. Сіздің балаларыңыз тұрғысынан оқиғаларды көру және олар сезінеді деген түсінік-бұл оларды жүргізу бойынша түсінудің кілті.</a:t>
            </a:r>
            <a:endParaRPr lang="ru-RU" sz="2800" dirty="0">
              <a:solidFill>
                <a:schemeClr val="accent6">
                  <a:lumMod val="50000"/>
                </a:schemeClr>
              </a:solidFill>
            </a:endParaRPr>
          </a:p>
          <a:p>
            <a:r>
              <a:rPr lang="kk-KZ" sz="2800" dirty="0">
                <a:solidFill>
                  <a:schemeClr val="accent6">
                    <a:lumMod val="50000"/>
                  </a:schemeClr>
                </a:solidFill>
              </a:rPr>
              <a:t>Балалар мен ересектер сізбен әділетсіз қарым-қатынаста болған кезде сезгеніңізді еске алып көріңіз және сіз балаңызды жақсы түсінесіз.</a:t>
            </a:r>
            <a:endParaRPr lang="ru-RU" sz="2800" dirty="0">
              <a:solidFill>
                <a:schemeClr val="accent6">
                  <a:lumMod val="50000"/>
                </a:schemeClr>
              </a:solidFill>
            </a:endParaRPr>
          </a:p>
        </p:txBody>
      </p:sp>
    </p:spTree>
    <p:extLst>
      <p:ext uri="{BB962C8B-B14F-4D97-AF65-F5344CB8AC3E}">
        <p14:creationId xmlns:p14="http://schemas.microsoft.com/office/powerpoint/2010/main" xmlns="" val="2435606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2" y="-30057"/>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3000877"/>
            <a:ext cx="1855618" cy="1855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115616" y="620688"/>
            <a:ext cx="5112568" cy="3539430"/>
          </a:xfrm>
          <a:prstGeom prst="rect">
            <a:avLst/>
          </a:prstGeom>
        </p:spPr>
        <p:txBody>
          <a:bodyPr wrap="square">
            <a:spAutoFit/>
          </a:bodyPr>
          <a:lstStyle/>
          <a:p>
            <a:pPr lvl="0" fontAlgn="base">
              <a:spcBef>
                <a:spcPct val="0"/>
              </a:spcBef>
              <a:spcAft>
                <a:spcPct val="0"/>
              </a:spcAft>
            </a:pPr>
            <a:r>
              <a:rPr lang="kk-KZ" sz="2800" dirty="0">
                <a:solidFill>
                  <a:srgbClr val="C00000"/>
                </a:solidFill>
                <a:latin typeface="Times New Roman" pitchFamily="18" charset="0"/>
                <a:ea typeface="Calibri" pitchFamily="34" charset="0"/>
                <a:cs typeface="Times New Roman" pitchFamily="18" charset="0"/>
              </a:rPr>
              <a:t>6. Олар өздерін жақсы ұстай алады деп күтіңіз, олардың күш-жігерін көтермелеу, жақсы мінез-құлық үшін мақтаңыз және жаман қылықтарды елемеуге тырысыңыз. Сіз көп келгенде, балалар сізді тыңдау аз болады.</a:t>
            </a:r>
            <a:endParaRPr lang="kk-KZ"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187337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971600" y="980728"/>
            <a:ext cx="7254552" cy="3908762"/>
          </a:xfrm>
          <a:prstGeom prst="rect">
            <a:avLst/>
          </a:prstGeom>
        </p:spPr>
        <p:txBody>
          <a:bodyPr wrap="square">
            <a:spAutoFit/>
          </a:bodyPr>
          <a:lstStyle/>
          <a:p>
            <a:r>
              <a:rPr lang="kk-KZ" sz="2800" b="1" dirty="0">
                <a:solidFill>
                  <a:srgbClr val="FF0000"/>
                </a:solidFill>
              </a:rPr>
              <a:t>7. Сіздің балаңызды ересек адамды сыйлайтын сияқты құрметтеңіз.</a:t>
            </a:r>
            <a:endParaRPr lang="ru-RU" sz="2800" dirty="0">
              <a:solidFill>
                <a:srgbClr val="FF0000"/>
              </a:solidFill>
            </a:endParaRPr>
          </a:p>
          <a:p>
            <a:r>
              <a:rPr lang="kk-KZ" sz="2400" dirty="0">
                <a:solidFill>
                  <a:srgbClr val="FF0000"/>
                </a:solidFill>
              </a:rPr>
              <a:t>Сіздің балаңызды шешім қабылдауға тартыңыз, әсіресе, егер бұл шешімдер олардың өміріне әсер ететіндей болса, олардың көзқарастарына құлақ салыңыз. Егер сіз балаңыздың жарасы деп айтуға тырысып жатсаңыз, онда сіз де ересек адам деп айтқан болсаңыз, бұл қалай көрінеді деп ойлаңыз. Егер сіз оларды мазаласаңыз, балаңыздың алдында кешірім сұраңыз.</a:t>
            </a:r>
            <a:endParaRPr lang="ru-RU" sz="2400" dirty="0">
              <a:solidFill>
                <a:srgbClr val="FF0000"/>
              </a:solidFill>
            </a:endParaRPr>
          </a:p>
        </p:txBody>
      </p:sp>
    </p:spTree>
    <p:extLst>
      <p:ext uri="{BB962C8B-B14F-4D97-AF65-F5344CB8AC3E}">
        <p14:creationId xmlns:p14="http://schemas.microsoft.com/office/powerpoint/2010/main" xmlns="" val="666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детские фоны шаблоны для оформления с Dark Brown Hairs&quot; — card of ..."/>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6. Өз балаларын мақтаңыз және мақұлдаңыз</a:t>
            </a:r>
            <a:endParaRPr kumimoji="0" lang="ru-RU"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8. Белгілі күн тәртіпті орнатыңыз</a:t>
            </a:r>
            <a:endParaRPr kumimoji="0" lang="ru-RU"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3559" name="Изображение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0152" y="2564904"/>
            <a:ext cx="2340260" cy="24601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9"/>
          <p:cNvSpPr>
            <a:spLocks noChangeArrowheads="1"/>
          </p:cNvSpPr>
          <p:nvPr/>
        </p:nvSpPr>
        <p:spPr bwMode="auto">
          <a:xfrm>
            <a:off x="1043608" y="457200"/>
            <a:ext cx="6408712" cy="5293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kk-KZ" sz="3200" b="1" dirty="0">
                <a:solidFill>
                  <a:srgbClr val="00B0F0"/>
                </a:solidFill>
              </a:rPr>
              <a:t>8. Белгілі күн тәртіпті орнатыңыз</a:t>
            </a:r>
            <a:endParaRPr kumimoji="0" lang="kk-KZ" sz="3200" b="0" i="0" u="none" strike="noStrike" cap="none" normalizeH="0" baseline="0" dirty="0">
              <a:ln>
                <a:noFill/>
              </a:ln>
              <a:solidFill>
                <a:srgbClr val="00B0F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a:ln>
                  <a:noFill/>
                </a:ln>
                <a:solidFill>
                  <a:srgbClr val="00B0F0"/>
                </a:solidFill>
                <a:effectLst/>
                <a:latin typeface="Times New Roman" pitchFamily="18" charset="0"/>
                <a:ea typeface="Calibri" pitchFamily="34" charset="0"/>
                <a:cs typeface="Times New Roman" pitchFamily="18" charset="0"/>
              </a:rPr>
              <a:t>Кішкентай балалар өздерін бақытты сезінеді, егер олар жеп, ұйықтаса, ойнаса, бір тұрақты уақытта қыдырса. Балада тамақ ішуге, ұйқыға және шулы ойындарға арналған нақты уақыт болса, көптеген жанжалдарды болдырмауға болады</a:t>
            </a:r>
            <a:r>
              <a:rPr kumimoji="0" lang="kk-KZ" sz="1400" b="0" i="0" u="none" strike="noStrike" cap="none" normalizeH="0" baseline="0" dirty="0">
                <a:ln>
                  <a:noFill/>
                </a:ln>
                <a:solidFill>
                  <a:srgbClr val="00B0F0"/>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1221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3696" y="332657"/>
            <a:ext cx="2688743" cy="18002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115616" y="1988840"/>
            <a:ext cx="6408712" cy="3416320"/>
          </a:xfrm>
          <a:prstGeom prst="rect">
            <a:avLst/>
          </a:prstGeom>
        </p:spPr>
        <p:txBody>
          <a:bodyPr wrap="square">
            <a:spAutoFit/>
          </a:bodyPr>
          <a:lstStyle/>
          <a:p>
            <a:r>
              <a:rPr lang="kk-KZ" b="1" dirty="0">
                <a:solidFill>
                  <a:srgbClr val="7030A0"/>
                </a:solidFill>
              </a:rPr>
              <a:t>9. Кейбір ережелерді әр отбасында сақтау қажет, бірақ өте кішкентай балалармен икемді болуға тырысыңыз.</a:t>
            </a:r>
            <a:endParaRPr lang="ru-RU" dirty="0">
              <a:solidFill>
                <a:srgbClr val="7030A0"/>
              </a:solidFill>
            </a:endParaRPr>
          </a:p>
          <a:p>
            <a:r>
              <a:rPr lang="kk-KZ" dirty="0">
                <a:solidFill>
                  <a:srgbClr val="7030A0"/>
                </a:solidFill>
              </a:rPr>
              <a:t>Бір күні өз отбасында ереже орнатып, олардың орындауында дәйекті болыңыз. Егер сіз ережені орнатсаңыз, және содан кейін 1997 жылдың кыркүйек айына дейін жалпы еңбек стажы 22 жылды құрайды.2004 жылдан бастап 2 топ мүгедегі. естуімше минималды пенсияға 23692 теңгеге базалық пенсия 11182 тенгені қосып 34 000 көлемінде болады дейді. Кейде үйден тыс, сізге балаларға түсіндіру қажет басқа ережелер қажет.</a:t>
            </a:r>
            <a:endParaRPr lang="ru-RU" dirty="0">
              <a:solidFill>
                <a:srgbClr val="7030A0"/>
              </a:solidFill>
            </a:endParaRPr>
          </a:p>
          <a:p>
            <a:r>
              <a:rPr lang="kk-KZ" dirty="0">
                <a:solidFill>
                  <a:srgbClr val="7030A0"/>
                </a:solidFill>
              </a:rPr>
              <a:t> </a:t>
            </a:r>
            <a:endParaRPr lang="ru-RU" dirty="0">
              <a:solidFill>
                <a:srgbClr val="7030A0"/>
              </a:solidFill>
            </a:endParaRPr>
          </a:p>
        </p:txBody>
      </p:sp>
    </p:spTree>
    <p:extLst>
      <p:ext uri="{BB962C8B-B14F-4D97-AF65-F5344CB8AC3E}">
        <p14:creationId xmlns:p14="http://schemas.microsoft.com/office/powerpoint/2010/main" xmlns="" val="210052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619672" y="1012953"/>
            <a:ext cx="6858001" cy="4832092"/>
          </a:xfrm>
          <a:prstGeom prst="rect">
            <a:avLst/>
          </a:prstGeom>
        </p:spPr>
        <p:txBody>
          <a:bodyPr wrap="square">
            <a:spAutoFit/>
          </a:bodyPr>
          <a:lstStyle/>
          <a:p>
            <a:r>
              <a:rPr lang="kk-KZ" sz="2800" b="1" dirty="0">
                <a:solidFill>
                  <a:schemeClr val="tx2"/>
                </a:solidFill>
              </a:rPr>
              <a:t>10. Өз қажеттіліктеріңізді ұмытпаңыз!</a:t>
            </a:r>
            <a:endParaRPr lang="ru-RU" sz="2800" dirty="0">
              <a:solidFill>
                <a:schemeClr val="tx2"/>
              </a:solidFill>
            </a:endParaRPr>
          </a:p>
          <a:p>
            <a:r>
              <a:rPr lang="kk-KZ" sz="2800" dirty="0">
                <a:solidFill>
                  <a:schemeClr val="tx2"/>
                </a:solidFill>
              </a:rPr>
              <a:t>Егер сіз шаршаған сезінсеңіз және сіздің шыдамдылығыңыз аяқталса, сіздің демалысыңыз үшін біраз уақыт бөліңіз. Сізге не жақсы болады? Егер сіз өзіңіз бақылау жоғалтасыз немесе өз балаңызға бояуға, оны қорлауға немесе соққы беруге дайын екеніңізді сезсеңіз, 10-ға дейін шығып, уайымдап, оқып шығыңыз.</a:t>
            </a:r>
            <a:endParaRPr lang="ru-RU" sz="2800" dirty="0">
              <a:solidFill>
                <a:schemeClr val="tx2"/>
              </a:solidFill>
            </a:endParaRPr>
          </a:p>
        </p:txBody>
      </p:sp>
      <p:pic>
        <p:nvPicPr>
          <p:cNvPr id="27653"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52876" y="-14242"/>
            <a:ext cx="2411760" cy="201002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119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стров пенсионеров | Сентябрь 20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27903" y="21705"/>
            <a:ext cx="2118944" cy="135802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3563889" y="1052742"/>
            <a:ext cx="5580112" cy="5355312"/>
          </a:xfrm>
          <a:prstGeom prst="rect">
            <a:avLst/>
          </a:prstGeom>
        </p:spPr>
        <p:txBody>
          <a:bodyPr wrap="square">
            <a:spAutoFit/>
          </a:bodyPr>
          <a:lstStyle/>
          <a:p>
            <a:r>
              <a:rPr lang="ru-RU" dirty="0">
                <a:solidFill>
                  <a:srgbClr val="222222"/>
                </a:solidFill>
                <a:latin typeface="Times New Roman" pitchFamily="18" charset="0"/>
                <a:cs typeface="Times New Roman" pitchFamily="18" charset="0"/>
              </a:rPr>
              <a:t>1. </a:t>
            </a:r>
            <a:r>
              <a:rPr lang="ru-RU" dirty="0" err="1">
                <a:solidFill>
                  <a:srgbClr val="222222"/>
                </a:solidFill>
                <a:latin typeface="Times New Roman" pitchFamily="18" charset="0"/>
                <a:cs typeface="Times New Roman" pitchFamily="18" charset="0"/>
              </a:rPr>
              <a:t>Баланың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міндетті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түрде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өздігінен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орындайтын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жұмыстары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болуы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қажет</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Сіз</a:t>
            </a:r>
            <a:r>
              <a:rPr lang="ru-RU" dirty="0">
                <a:solidFill>
                  <a:srgbClr val="222222"/>
                </a:solidFill>
                <a:latin typeface="Times New Roman" pitchFamily="18" charset="0"/>
                <a:cs typeface="Times New Roman" pitchFamily="18" charset="0"/>
              </a:rPr>
              <a:t> тек осы </a:t>
            </a:r>
            <a:r>
              <a:rPr lang="ru-RU" dirty="0" err="1">
                <a:solidFill>
                  <a:srgbClr val="222222"/>
                </a:solidFill>
                <a:latin typeface="Times New Roman" pitchFamily="18" charset="0"/>
                <a:cs typeface="Times New Roman" pitchFamily="18" charset="0"/>
              </a:rPr>
              <a:t>жұмыстардың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орындалуын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қадағалауыңыз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керек</a:t>
            </a:r>
            <a:r>
              <a:rPr lang="ru-RU" dirty="0">
                <a:solidFill>
                  <a:srgbClr val="222222"/>
                </a:solidFill>
                <a:latin typeface="Times New Roman" pitchFamily="18" charset="0"/>
                <a:cs typeface="Times New Roman" pitchFamily="18" charset="0"/>
              </a:rPr>
              <a:t>. </a:t>
            </a:r>
          </a:p>
          <a:p>
            <a:r>
              <a:rPr lang="ru-RU" dirty="0">
                <a:solidFill>
                  <a:srgbClr val="222222"/>
                </a:solidFill>
                <a:latin typeface="Times New Roman" pitchFamily="18" charset="0"/>
                <a:cs typeface="Times New Roman" pitchFamily="18" charset="0"/>
              </a:rPr>
              <a:t>2. </a:t>
            </a:r>
            <a:r>
              <a:rPr lang="ru-RU" dirty="0" err="1">
                <a:solidFill>
                  <a:srgbClr val="222222"/>
                </a:solidFill>
                <a:latin typeface="Times New Roman" pitchFamily="18" charset="0"/>
                <a:cs typeface="Times New Roman" pitchFamily="18" charset="0"/>
              </a:rPr>
              <a:t>Мейлі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қаншалықты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тиянақты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әрі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жылдам</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орындасаңызда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жүктелген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жұмыстарды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орындауға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тырыспаңыз</a:t>
            </a:r>
            <a:r>
              <a:rPr lang="ru-RU" dirty="0">
                <a:solidFill>
                  <a:srgbClr val="222222"/>
                </a:solidFill>
                <a:latin typeface="Times New Roman" pitchFamily="18" charset="0"/>
                <a:cs typeface="Times New Roman" pitchFamily="18" charset="0"/>
              </a:rPr>
              <a:t>. </a:t>
            </a:r>
          </a:p>
          <a:p>
            <a:r>
              <a:rPr lang="ru-RU" dirty="0">
                <a:solidFill>
                  <a:srgbClr val="222222"/>
                </a:solidFill>
                <a:latin typeface="Times New Roman" pitchFamily="18" charset="0"/>
                <a:cs typeface="Times New Roman" pitchFamily="18" charset="0"/>
              </a:rPr>
              <a:t>3. </a:t>
            </a:r>
            <a:r>
              <a:rPr lang="ru-RU" dirty="0" err="1">
                <a:solidFill>
                  <a:srgbClr val="222222"/>
                </a:solidFill>
                <a:latin typeface="Times New Roman" pitchFamily="18" charset="0"/>
                <a:cs typeface="Times New Roman" pitchFamily="18" charset="0"/>
              </a:rPr>
              <a:t>Балаңызды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тыңдауды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үйреніңіз.Шыдамды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болыңыз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балаңыздың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сөзін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бөліп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ойын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аяқтауға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тырыспаңыз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және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баланы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асықтырмаңыз</a:t>
            </a:r>
            <a:r>
              <a:rPr lang="ru-RU" dirty="0">
                <a:solidFill>
                  <a:srgbClr val="222222"/>
                </a:solidFill>
                <a:latin typeface="Times New Roman" pitchFamily="18" charset="0"/>
                <a:cs typeface="Times New Roman" pitchFamily="18" charset="0"/>
              </a:rPr>
              <a:t>.</a:t>
            </a:r>
          </a:p>
          <a:p>
            <a:r>
              <a:rPr lang="ru-RU" dirty="0">
                <a:solidFill>
                  <a:srgbClr val="222222"/>
                </a:solidFill>
                <a:latin typeface="Times New Roman" pitchFamily="18" charset="0"/>
                <a:cs typeface="Times New Roman" pitchFamily="18" charset="0"/>
              </a:rPr>
              <a:t> 4. </a:t>
            </a:r>
            <a:r>
              <a:rPr lang="ru-RU" dirty="0" err="1">
                <a:solidFill>
                  <a:srgbClr val="222222"/>
                </a:solidFill>
                <a:latin typeface="Times New Roman" pitchFamily="18" charset="0"/>
                <a:cs typeface="Times New Roman" pitchFamily="18" charset="0"/>
              </a:rPr>
              <a:t>Балаңызға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көзқарасыңызды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тықпаламаңыз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Өзіңіздің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нұсқаңыздың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дұрыс</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екенін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дәлелдермен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түсіндіріңіз</a:t>
            </a:r>
            <a:r>
              <a:rPr lang="ru-RU" dirty="0">
                <a:solidFill>
                  <a:srgbClr val="222222"/>
                </a:solidFill>
                <a:latin typeface="Times New Roman" pitchFamily="18" charset="0"/>
                <a:cs typeface="Times New Roman" pitchFamily="18" charset="0"/>
              </a:rPr>
              <a:t>. </a:t>
            </a:r>
          </a:p>
          <a:p>
            <a:r>
              <a:rPr lang="ru-RU" dirty="0">
                <a:solidFill>
                  <a:srgbClr val="222222"/>
                </a:solidFill>
                <a:latin typeface="Times New Roman" pitchFamily="18" charset="0"/>
                <a:cs typeface="Times New Roman" pitchFamily="18" charset="0"/>
              </a:rPr>
              <a:t>5. </a:t>
            </a:r>
            <a:r>
              <a:rPr lang="ru-RU" dirty="0" err="1">
                <a:solidFill>
                  <a:srgbClr val="222222"/>
                </a:solidFill>
                <a:latin typeface="Times New Roman" pitchFamily="18" charset="0"/>
                <a:cs typeface="Times New Roman" pitchFamily="18" charset="0"/>
              </a:rPr>
              <a:t>Баланың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кез-келген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қалауын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орындауға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асықпаңыз</a:t>
            </a:r>
            <a:r>
              <a:rPr lang="ru-RU" dirty="0">
                <a:solidFill>
                  <a:srgbClr val="222222"/>
                </a:solidFill>
                <a:latin typeface="Times New Roman" pitchFamily="18" charset="0"/>
                <a:cs typeface="Times New Roman" pitchFamily="18" charset="0"/>
              </a:rPr>
              <a:t>. </a:t>
            </a:r>
          </a:p>
          <a:p>
            <a:r>
              <a:rPr lang="ru-RU" dirty="0">
                <a:solidFill>
                  <a:srgbClr val="222222"/>
                </a:solidFill>
                <a:latin typeface="Times New Roman" pitchFamily="18" charset="0"/>
                <a:cs typeface="Times New Roman" pitchFamily="18" charset="0"/>
              </a:rPr>
              <a:t>6. </a:t>
            </a:r>
            <a:r>
              <a:rPr lang="ru-RU" dirty="0" err="1">
                <a:solidFill>
                  <a:srgbClr val="222222"/>
                </a:solidFill>
                <a:latin typeface="Times New Roman" pitchFamily="18" charset="0"/>
                <a:cs typeface="Times New Roman" pitchFamily="18" charset="0"/>
              </a:rPr>
              <a:t>Балаға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өзінің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іс</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әрекетін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түсіндіруді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үйретіңіз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Яғни</a:t>
            </a:r>
            <a:r>
              <a:rPr lang="ru-RU" dirty="0">
                <a:solidFill>
                  <a:srgbClr val="222222"/>
                </a:solidFill>
                <a:latin typeface="Times New Roman" pitchFamily="18" charset="0"/>
                <a:cs typeface="Times New Roman" pitchFamily="18" charset="0"/>
              </a:rPr>
              <a:t> бала </a:t>
            </a:r>
            <a:r>
              <a:rPr lang="ru-RU" dirty="0" err="1">
                <a:solidFill>
                  <a:srgbClr val="222222"/>
                </a:solidFill>
                <a:latin typeface="Times New Roman" pitchFamily="18" charset="0"/>
                <a:cs typeface="Times New Roman" pitchFamily="18" charset="0"/>
              </a:rPr>
              <a:t>ең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алдымен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ойланып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содан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соң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ғана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шешім</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қабылдауды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үйрену</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керек</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жақсысы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сенімсіздік</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танытқан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мәселелерде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ата-анасымен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кеңесуге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болатынын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білуі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қажет</a:t>
            </a:r>
            <a:r>
              <a:rPr lang="ru-RU" dirty="0">
                <a:solidFill>
                  <a:srgbClr val="222222"/>
                </a:solidFill>
                <a:latin typeface="Times New Roman" pitchFamily="18" charset="0"/>
                <a:cs typeface="Times New Roman" pitchFamily="18" charset="0"/>
              </a:rPr>
              <a:t>. </a:t>
            </a:r>
          </a:p>
          <a:p>
            <a:r>
              <a:rPr lang="ru-RU" dirty="0">
                <a:solidFill>
                  <a:srgbClr val="222222"/>
                </a:solidFill>
                <a:latin typeface="Times New Roman" pitchFamily="18" charset="0"/>
                <a:cs typeface="Times New Roman" pitchFamily="18" charset="0"/>
              </a:rPr>
              <a:t>7. Баланы </a:t>
            </a:r>
            <a:r>
              <a:rPr lang="ru-RU" dirty="0" err="1">
                <a:solidFill>
                  <a:srgbClr val="222222"/>
                </a:solidFill>
                <a:latin typeface="Times New Roman" pitchFamily="18" charset="0"/>
                <a:cs typeface="Times New Roman" pitchFamily="18" charset="0"/>
              </a:rPr>
              <a:t>қоршаған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әлемді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танып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білуге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дағдылаңыз</a:t>
            </a:r>
            <a:r>
              <a:rPr lang="ru-RU" dirty="0">
                <a:solidFill>
                  <a:srgbClr val="222222"/>
                </a:solidFill>
                <a:latin typeface="Times New Roman" pitchFamily="18" charset="0"/>
                <a:cs typeface="Times New Roman" pitchFamily="18" charset="0"/>
              </a:rPr>
              <a:t>.</a:t>
            </a:r>
          </a:p>
        </p:txBody>
      </p:sp>
      <p:sp>
        <p:nvSpPr>
          <p:cNvPr id="2" name="Прямоугольник 1"/>
          <p:cNvSpPr/>
          <p:nvPr/>
        </p:nvSpPr>
        <p:spPr>
          <a:xfrm>
            <a:off x="2483768" y="271730"/>
            <a:ext cx="5328592" cy="1107996"/>
          </a:xfrm>
          <a:prstGeom prst="rect">
            <a:avLst/>
          </a:prstGeom>
        </p:spPr>
        <p:txBody>
          <a:bodyPr wrap="square">
            <a:spAutoFit/>
          </a:bodyPr>
          <a:lstStyle/>
          <a:p>
            <a:pPr algn="ctr"/>
            <a:r>
              <a:rPr lang="ru-RU" sz="2400" b="1" dirty="0" err="1">
                <a:solidFill>
                  <a:srgbClr val="222222"/>
                </a:solidFill>
                <a:latin typeface="Times New Roman" pitchFamily="18" charset="0"/>
                <a:cs typeface="Times New Roman" pitchFamily="18" charset="0"/>
              </a:rPr>
              <a:t>Ата-аналарға</a:t>
            </a:r>
            <a:r>
              <a:rPr lang="ru-RU" sz="2400" b="1" dirty="0">
                <a:solidFill>
                  <a:srgbClr val="222222"/>
                </a:solidFill>
                <a:latin typeface="Times New Roman" pitchFamily="18" charset="0"/>
                <a:cs typeface="Times New Roman" pitchFamily="18" charset="0"/>
              </a:rPr>
              <a:t> </a:t>
            </a:r>
            <a:r>
              <a:rPr lang="ru-RU" sz="2400" b="1" dirty="0" err="1">
                <a:solidFill>
                  <a:srgbClr val="222222"/>
                </a:solidFill>
                <a:latin typeface="Times New Roman" pitchFamily="18" charset="0"/>
                <a:cs typeface="Times New Roman" pitchFamily="18" charset="0"/>
              </a:rPr>
              <a:t>арналған</a:t>
            </a:r>
            <a:r>
              <a:rPr lang="ru-RU" sz="2400" b="1" dirty="0">
                <a:solidFill>
                  <a:srgbClr val="222222"/>
                </a:solidFill>
                <a:latin typeface="Times New Roman" pitchFamily="18" charset="0"/>
                <a:cs typeface="Times New Roman" pitchFamily="18" charset="0"/>
              </a:rPr>
              <a:t> бала </a:t>
            </a:r>
            <a:r>
              <a:rPr lang="ru-RU" sz="2400" b="1" dirty="0" err="1">
                <a:solidFill>
                  <a:srgbClr val="222222"/>
                </a:solidFill>
                <a:latin typeface="Times New Roman" pitchFamily="18" charset="0"/>
                <a:cs typeface="Times New Roman" pitchFamily="18" charset="0"/>
              </a:rPr>
              <a:t>тәрбиесіне</a:t>
            </a:r>
            <a:r>
              <a:rPr lang="ru-RU" sz="2400" b="1" dirty="0">
                <a:solidFill>
                  <a:srgbClr val="222222"/>
                </a:solidFill>
                <a:latin typeface="Times New Roman" pitchFamily="18" charset="0"/>
                <a:cs typeface="Times New Roman" pitchFamily="18" charset="0"/>
              </a:rPr>
              <a:t> </a:t>
            </a:r>
            <a:r>
              <a:rPr lang="ru-RU" sz="2400" b="1" dirty="0" err="1">
                <a:solidFill>
                  <a:srgbClr val="222222"/>
                </a:solidFill>
                <a:latin typeface="Times New Roman" pitchFamily="18" charset="0"/>
                <a:cs typeface="Times New Roman" pitchFamily="18" charset="0"/>
              </a:rPr>
              <a:t>қажетті</a:t>
            </a:r>
            <a:r>
              <a:rPr lang="ru-RU" sz="2400" b="1" dirty="0">
                <a:solidFill>
                  <a:srgbClr val="222222"/>
                </a:solidFill>
                <a:latin typeface="Times New Roman" pitchFamily="18" charset="0"/>
                <a:cs typeface="Times New Roman" pitchFamily="18" charset="0"/>
              </a:rPr>
              <a:t> 14 </a:t>
            </a:r>
            <a:r>
              <a:rPr lang="ru-RU" sz="2400" b="1" dirty="0" err="1">
                <a:solidFill>
                  <a:srgbClr val="222222"/>
                </a:solidFill>
                <a:latin typeface="Times New Roman" pitchFamily="18" charset="0"/>
                <a:cs typeface="Times New Roman" pitchFamily="18" charset="0"/>
              </a:rPr>
              <a:t>кеңес</a:t>
            </a:r>
            <a:r>
              <a:rPr lang="ru-RU" dirty="0"/>
              <a:t/>
            </a:r>
            <a:br>
              <a:rPr lang="ru-RU" dirty="0"/>
            </a:br>
            <a:endParaRPr lang="ru-RU" dirty="0"/>
          </a:p>
        </p:txBody>
      </p:sp>
    </p:spTree>
    <p:extLst>
      <p:ext uri="{BB962C8B-B14F-4D97-AF65-F5344CB8AC3E}">
        <p14:creationId xmlns:p14="http://schemas.microsoft.com/office/powerpoint/2010/main" xmlns="" val="34370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Шаблон презентации Школьны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824" y="4825249"/>
            <a:ext cx="2461262" cy="178242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043608" y="620688"/>
            <a:ext cx="6840760" cy="4524315"/>
          </a:xfrm>
          <a:prstGeom prst="rect">
            <a:avLst/>
          </a:prstGeom>
        </p:spPr>
        <p:txBody>
          <a:bodyPr wrap="square">
            <a:spAutoFit/>
          </a:bodyPr>
          <a:lstStyle/>
          <a:p>
            <a:pPr lvl="0"/>
            <a:r>
              <a:rPr lang="ru-RU" dirty="0">
                <a:solidFill>
                  <a:srgbClr val="222222"/>
                </a:solidFill>
                <a:latin typeface="Times New Roman" pitchFamily="18" charset="0"/>
                <a:cs typeface="Times New Roman" pitchFamily="18" charset="0"/>
              </a:rPr>
              <a:t> 8. </a:t>
            </a:r>
            <a:r>
              <a:rPr lang="ru-RU" dirty="0" err="1">
                <a:solidFill>
                  <a:srgbClr val="222222"/>
                </a:solidFill>
                <a:latin typeface="Times New Roman" pitchFamily="18" charset="0"/>
                <a:cs typeface="Times New Roman" pitchFamily="18" charset="0"/>
              </a:rPr>
              <a:t>Баланың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жан-жақты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дамуына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қолайлы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қауіпсіз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жағдай</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жасаңыз</a:t>
            </a:r>
            <a:r>
              <a:rPr lang="ru-RU" dirty="0">
                <a:solidFill>
                  <a:srgbClr val="222222"/>
                </a:solidFill>
                <a:latin typeface="Times New Roman" pitchFamily="18" charset="0"/>
                <a:cs typeface="Times New Roman" pitchFamily="18" charset="0"/>
              </a:rPr>
              <a:t>. </a:t>
            </a:r>
          </a:p>
          <a:p>
            <a:pPr lvl="0"/>
            <a:r>
              <a:rPr lang="ru-RU" dirty="0">
                <a:solidFill>
                  <a:srgbClr val="222222"/>
                </a:solidFill>
                <a:latin typeface="Times New Roman" pitchFamily="18" charset="0"/>
                <a:cs typeface="Times New Roman" pitchFamily="18" charset="0"/>
              </a:rPr>
              <a:t>9. Баланы </a:t>
            </a:r>
            <a:r>
              <a:rPr lang="ru-RU" dirty="0" err="1">
                <a:solidFill>
                  <a:srgbClr val="222222"/>
                </a:solidFill>
                <a:latin typeface="Times New Roman" pitchFamily="18" charset="0"/>
                <a:cs typeface="Times New Roman" pitchFamily="18" charset="0"/>
              </a:rPr>
              <a:t>тым</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еркелетпеңіз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Онымен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өзіңізбен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тең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дәрежедегі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адам</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ретінде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сөйлесіңіз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Есіңізде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болсын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сіздің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сөйлеген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сөзіңізді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іс</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әрекетіңізді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қайталайды</a:t>
            </a:r>
            <a:r>
              <a:rPr lang="ru-RU" dirty="0">
                <a:solidFill>
                  <a:srgbClr val="222222"/>
                </a:solidFill>
                <a:latin typeface="Times New Roman" pitchFamily="18" charset="0"/>
                <a:cs typeface="Times New Roman" pitchFamily="18" charset="0"/>
              </a:rPr>
              <a:t>. </a:t>
            </a:r>
          </a:p>
          <a:p>
            <a:pPr lvl="0"/>
            <a:r>
              <a:rPr lang="ru-RU" dirty="0">
                <a:solidFill>
                  <a:srgbClr val="222222"/>
                </a:solidFill>
                <a:latin typeface="Times New Roman" pitchFamily="18" charset="0"/>
                <a:cs typeface="Times New Roman" pitchFamily="18" charset="0"/>
              </a:rPr>
              <a:t>10. </a:t>
            </a:r>
            <a:r>
              <a:rPr lang="ru-RU" dirty="0" err="1">
                <a:solidFill>
                  <a:srgbClr val="222222"/>
                </a:solidFill>
                <a:latin typeface="Times New Roman" pitchFamily="18" charset="0"/>
                <a:cs typeface="Times New Roman" pitchFamily="18" charset="0"/>
              </a:rPr>
              <a:t>Балаға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бетінше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жеке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басының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тазалығын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қадағалауды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және</a:t>
            </a:r>
            <a:r>
              <a:rPr lang="ru-RU" dirty="0">
                <a:solidFill>
                  <a:srgbClr val="222222"/>
                </a:solidFill>
                <a:latin typeface="Times New Roman" pitchFamily="18" charset="0"/>
                <a:cs typeface="Times New Roman" pitchFamily="18" charset="0"/>
              </a:rPr>
              <a:t> де </a:t>
            </a:r>
            <a:r>
              <a:rPr lang="ru-RU" dirty="0" err="1">
                <a:solidFill>
                  <a:srgbClr val="222222"/>
                </a:solidFill>
                <a:latin typeface="Times New Roman" pitchFamily="18" charset="0"/>
                <a:cs typeface="Times New Roman" pitchFamily="18" charset="0"/>
              </a:rPr>
              <a:t>әр</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түрлі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жағдайларда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өзін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қалай</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ұстау</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керектігін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түсіндіріңіз</a:t>
            </a:r>
            <a:r>
              <a:rPr lang="ru-RU" dirty="0">
                <a:solidFill>
                  <a:srgbClr val="222222"/>
                </a:solidFill>
                <a:latin typeface="Times New Roman" pitchFamily="18" charset="0"/>
                <a:cs typeface="Times New Roman" pitchFamily="18" charset="0"/>
              </a:rPr>
              <a:t>. </a:t>
            </a:r>
          </a:p>
          <a:p>
            <a:pPr lvl="0"/>
            <a:r>
              <a:rPr lang="ru-RU" dirty="0">
                <a:solidFill>
                  <a:srgbClr val="222222"/>
                </a:solidFill>
                <a:latin typeface="Times New Roman" pitchFamily="18" charset="0"/>
                <a:cs typeface="Times New Roman" pitchFamily="18" charset="0"/>
              </a:rPr>
              <a:t>11. </a:t>
            </a:r>
            <a:r>
              <a:rPr lang="ru-RU" dirty="0" err="1">
                <a:solidFill>
                  <a:srgbClr val="222222"/>
                </a:solidFill>
                <a:latin typeface="Times New Roman" pitchFamily="18" charset="0"/>
                <a:cs typeface="Times New Roman" pitchFamily="18" charset="0"/>
              </a:rPr>
              <a:t>Жақсы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іс</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әрекеті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үшін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сөзбен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немесе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сыйлықпен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мадақтап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көтермелеңіз</a:t>
            </a:r>
            <a:r>
              <a:rPr lang="ru-RU" dirty="0">
                <a:solidFill>
                  <a:srgbClr val="222222"/>
                </a:solidFill>
                <a:latin typeface="Times New Roman" pitchFamily="18" charset="0"/>
                <a:cs typeface="Times New Roman" pitchFamily="18" charset="0"/>
              </a:rPr>
              <a:t>. </a:t>
            </a:r>
          </a:p>
          <a:p>
            <a:pPr lvl="0"/>
            <a:r>
              <a:rPr lang="ru-RU" dirty="0">
                <a:solidFill>
                  <a:srgbClr val="222222"/>
                </a:solidFill>
                <a:latin typeface="Times New Roman" pitchFamily="18" charset="0"/>
                <a:cs typeface="Times New Roman" pitchFamily="18" charset="0"/>
              </a:rPr>
              <a:t>12. Бала </a:t>
            </a:r>
            <a:r>
              <a:rPr lang="ru-RU" dirty="0" err="1">
                <a:solidFill>
                  <a:srgbClr val="222222"/>
                </a:solidFill>
                <a:latin typeface="Times New Roman" pitchFamily="18" charset="0"/>
                <a:cs typeface="Times New Roman" pitchFamily="18" charset="0"/>
              </a:rPr>
              <a:t>кішкентайынан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бастап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ата-анасын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үлкендерді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жақындарын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сыйлау</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керектігін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білу</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тиіс</a:t>
            </a:r>
            <a:r>
              <a:rPr lang="ru-RU" dirty="0">
                <a:solidFill>
                  <a:srgbClr val="222222"/>
                </a:solidFill>
                <a:latin typeface="Times New Roman" pitchFamily="18" charset="0"/>
                <a:cs typeface="Times New Roman" pitchFamily="18" charset="0"/>
              </a:rPr>
              <a:t>.</a:t>
            </a:r>
          </a:p>
          <a:p>
            <a:pPr lvl="0"/>
            <a:r>
              <a:rPr lang="ru-RU" dirty="0">
                <a:solidFill>
                  <a:srgbClr val="222222"/>
                </a:solidFill>
                <a:latin typeface="Times New Roman" pitchFamily="18" charset="0"/>
                <a:cs typeface="Times New Roman" pitchFamily="18" charset="0"/>
              </a:rPr>
              <a:t> 13. </a:t>
            </a:r>
            <a:r>
              <a:rPr lang="ru-RU" dirty="0" err="1">
                <a:solidFill>
                  <a:srgbClr val="222222"/>
                </a:solidFill>
                <a:latin typeface="Times New Roman" pitchFamily="18" charset="0"/>
                <a:cs typeface="Times New Roman" pitchFamily="18" charset="0"/>
              </a:rPr>
              <a:t>Ешқашанда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икемсіздігін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күлкіге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айналдырып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және</a:t>
            </a:r>
            <a:r>
              <a:rPr lang="ru-RU" dirty="0">
                <a:solidFill>
                  <a:srgbClr val="222222"/>
                </a:solidFill>
                <a:latin typeface="Times New Roman" pitchFamily="18" charset="0"/>
                <a:cs typeface="Times New Roman" pitchFamily="18" charset="0"/>
              </a:rPr>
              <a:t> де </a:t>
            </a:r>
            <a:r>
              <a:rPr lang="ru-RU" dirty="0" err="1">
                <a:solidFill>
                  <a:srgbClr val="222222"/>
                </a:solidFill>
                <a:latin typeface="Times New Roman" pitchFamily="18" charset="0"/>
                <a:cs typeface="Times New Roman" pitchFamily="18" charset="0"/>
              </a:rPr>
              <a:t>қорқыныштарына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күлмеңіз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Қайта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керсінше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баланың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қорқыныштарын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бірге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шешіп</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сенімді</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қарым-қатынас</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орнатыңыз</a:t>
            </a:r>
            <a:r>
              <a:rPr lang="ru-RU" dirty="0">
                <a:solidFill>
                  <a:srgbClr val="222222"/>
                </a:solidFill>
                <a:latin typeface="Times New Roman" pitchFamily="18" charset="0"/>
                <a:cs typeface="Times New Roman" pitchFamily="18" charset="0"/>
              </a:rPr>
              <a:t>. </a:t>
            </a:r>
          </a:p>
          <a:p>
            <a:pPr lvl="0"/>
            <a:r>
              <a:rPr lang="ru-RU" dirty="0">
                <a:solidFill>
                  <a:srgbClr val="222222"/>
                </a:solidFill>
                <a:latin typeface="Times New Roman" pitchFamily="18" charset="0"/>
                <a:cs typeface="Times New Roman" pitchFamily="18" charset="0"/>
              </a:rPr>
              <a:t>14. </a:t>
            </a:r>
            <a:r>
              <a:rPr lang="ru-RU" dirty="0" err="1">
                <a:solidFill>
                  <a:srgbClr val="222222"/>
                </a:solidFill>
                <a:latin typeface="Times New Roman" pitchFamily="18" charset="0"/>
                <a:cs typeface="Times New Roman" pitchFamily="18" charset="0"/>
              </a:rPr>
              <a:t>Қаншалықты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уақытыңыз</a:t>
            </a:r>
            <a:r>
              <a:rPr lang="ru-RU" dirty="0">
                <a:solidFill>
                  <a:srgbClr val="222222"/>
                </a:solidFill>
                <a:latin typeface="Times New Roman" pitchFamily="18" charset="0"/>
                <a:cs typeface="Times New Roman" pitchFamily="18" charset="0"/>
              </a:rPr>
              <a:t> аз </a:t>
            </a:r>
            <a:r>
              <a:rPr lang="ru-RU" dirty="0" err="1">
                <a:solidFill>
                  <a:srgbClr val="222222"/>
                </a:solidFill>
                <a:latin typeface="Times New Roman" pitchFamily="18" charset="0"/>
                <a:cs typeface="Times New Roman" pitchFamily="18" charset="0"/>
              </a:rPr>
              <a:t>болсада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балаңыздың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жан-жақты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дамуына</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көңіл</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бөліңіз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Есіңізде</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болсын</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балаңыз</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сіздің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ең</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басты</a:t>
            </a:r>
            <a:r>
              <a:rPr lang="ru-RU" dirty="0">
                <a:solidFill>
                  <a:srgbClr val="222222"/>
                </a:solidFill>
                <a:latin typeface="Times New Roman" pitchFamily="18" charset="0"/>
                <a:cs typeface="Times New Roman" pitchFamily="18" charset="0"/>
              </a:rPr>
              <a:t> </a:t>
            </a:r>
            <a:r>
              <a:rPr lang="ru-RU" dirty="0" err="1">
                <a:solidFill>
                  <a:srgbClr val="222222"/>
                </a:solidFill>
                <a:latin typeface="Times New Roman" pitchFamily="18" charset="0"/>
                <a:cs typeface="Times New Roman" pitchFamily="18" charset="0"/>
              </a:rPr>
              <a:t>байлығыңыз</a:t>
            </a:r>
            <a:r>
              <a:rPr lang="ru-RU" dirty="0">
                <a:solidFill>
                  <a:srgbClr val="222222"/>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236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 y="0"/>
            <a:ext cx="8877719" cy="6858000"/>
          </a:xfrm>
          <a:prstGeom prst="rect">
            <a:avLst/>
          </a:prstGeom>
        </p:spPr>
      </p:pic>
      <p:sp>
        <p:nvSpPr>
          <p:cNvPr id="2" name="Прямоугольник 1"/>
          <p:cNvSpPr/>
          <p:nvPr/>
        </p:nvSpPr>
        <p:spPr>
          <a:xfrm>
            <a:off x="1083484" y="1799357"/>
            <a:ext cx="6656868" cy="3762697"/>
          </a:xfrm>
          <a:prstGeom prst="rect">
            <a:avLst/>
          </a:prstGeom>
        </p:spPr>
        <p:txBody>
          <a:bodyPr wrap="square">
            <a:spAutoFit/>
          </a:bodyPr>
          <a:lstStyle/>
          <a:p>
            <a:pPr>
              <a:lnSpc>
                <a:spcPct val="107000"/>
              </a:lnSpc>
              <a:spcAft>
                <a:spcPts val="800"/>
              </a:spcAft>
            </a:pPr>
            <a:r>
              <a:rPr lang="kk-KZ" dirty="0">
                <a:latin typeface="Times New Roman" pitchFamily="18" charset="0"/>
                <a:ea typeface="Calibri"/>
                <a:cs typeface="Times New Roman" pitchFamily="18" charset="0"/>
              </a:rPr>
              <a:t>Балаларға өздерін жақсы ұстауға көмектесіңіз</a:t>
            </a:r>
            <a:endParaRPr lang="ru-RU" dirty="0">
              <a:latin typeface="Times New Roman" pitchFamily="18" charset="0"/>
              <a:ea typeface="Calibri"/>
              <a:cs typeface="Times New Roman" pitchFamily="18" charset="0"/>
            </a:endParaRPr>
          </a:p>
          <a:p>
            <a:pPr>
              <a:lnSpc>
                <a:spcPct val="107000"/>
              </a:lnSpc>
              <a:spcAft>
                <a:spcPts val="800"/>
              </a:spcAft>
            </a:pPr>
            <a:r>
              <a:rPr lang="kk-KZ" dirty="0">
                <a:latin typeface="Times New Roman" pitchFamily="18" charset="0"/>
                <a:ea typeface="Calibri"/>
                <a:cs typeface="Times New Roman" pitchFamily="18" charset="0"/>
              </a:rPr>
              <a:t>Ата-аналардың көпшілігі олардың бәрін дұрыс жасайтыны туралы алаңдатты. Әрине, "мінсіз" ата-ана жоқ.</a:t>
            </a:r>
            <a:endParaRPr lang="ru-RU" dirty="0">
              <a:latin typeface="Times New Roman" pitchFamily="18" charset="0"/>
              <a:ea typeface="Calibri"/>
              <a:cs typeface="Times New Roman" pitchFamily="18" charset="0"/>
            </a:endParaRPr>
          </a:p>
          <a:p>
            <a:pPr>
              <a:lnSpc>
                <a:spcPct val="107000"/>
              </a:lnSpc>
              <a:spcAft>
                <a:spcPts val="800"/>
              </a:spcAft>
            </a:pPr>
            <a:r>
              <a:rPr lang="kk-KZ" dirty="0">
                <a:latin typeface="Times New Roman" pitchFamily="18" charset="0"/>
                <a:ea typeface="Calibri"/>
                <a:cs typeface="Times New Roman" pitchFamily="18" charset="0"/>
              </a:rPr>
              <a:t>Кез келген ата-анада қиындықтар туындауы мүмкін және бұл қиындықтардың балаларға қалай әсер ететініне барлық алаңдаушылық тудыруы мүмкін.</a:t>
            </a:r>
            <a:endParaRPr lang="ru-RU" dirty="0">
              <a:latin typeface="Times New Roman" pitchFamily="18" charset="0"/>
              <a:ea typeface="Calibri"/>
              <a:cs typeface="Times New Roman" pitchFamily="18" charset="0"/>
            </a:endParaRPr>
          </a:p>
          <a:p>
            <a:pPr>
              <a:lnSpc>
                <a:spcPct val="107000"/>
              </a:lnSpc>
              <a:spcAft>
                <a:spcPts val="800"/>
              </a:spcAft>
            </a:pPr>
            <a:r>
              <a:rPr lang="kk-KZ" dirty="0">
                <a:latin typeface="Times New Roman" pitchFamily="18" charset="0"/>
                <a:ea typeface="Calibri"/>
                <a:cs typeface="Times New Roman" pitchFamily="18" charset="0"/>
              </a:rPr>
              <a:t>Ата-аналарды толғандыратын проблемалардың бірі: балаларды өзін қалай жақсы ұстау керек? Көптеген ата-аналар үшін бұл мәселе өте қиын болуы мүмкін.</a:t>
            </a:r>
            <a:endParaRPr lang="ru-RU" dirty="0">
              <a:latin typeface="Times New Roman" pitchFamily="18" charset="0"/>
              <a:ea typeface="Calibri"/>
              <a:cs typeface="Times New Roman" pitchFamily="18" charset="0"/>
            </a:endParaRPr>
          </a:p>
          <a:p>
            <a:pPr>
              <a:lnSpc>
                <a:spcPct val="107000"/>
              </a:lnSpc>
              <a:spcAft>
                <a:spcPts val="800"/>
              </a:spcAft>
            </a:pPr>
            <a:r>
              <a:rPr lang="kk-KZ" dirty="0">
                <a:latin typeface="Times New Roman" pitchFamily="18" charset="0"/>
                <a:ea typeface="Calibri"/>
                <a:cs typeface="Times New Roman" pitchFamily="18" charset="0"/>
              </a:rPr>
              <a:t>Әр адамның балаларды қалай табысты тәрбиелеуге деген көзқарасы бар. Тәртіптік шаралардың жетіспеуі</a:t>
            </a:r>
            <a:endParaRPr lang="ru-RU" dirty="0">
              <a:latin typeface="Times New Roman" pitchFamily="18" charset="0"/>
              <a:ea typeface="Calibri"/>
              <a:cs typeface="Times New Roman" pitchFamily="18" charset="0"/>
            </a:endParaRPr>
          </a:p>
        </p:txBody>
      </p:sp>
      <p:sp>
        <p:nvSpPr>
          <p:cNvPr id="3" name="Прямоугольник 2"/>
          <p:cNvSpPr/>
          <p:nvPr/>
        </p:nvSpPr>
        <p:spPr>
          <a:xfrm>
            <a:off x="1267384" y="1268781"/>
            <a:ext cx="6112943" cy="553357"/>
          </a:xfrm>
          <a:prstGeom prst="rect">
            <a:avLst/>
          </a:prstGeom>
        </p:spPr>
        <p:txBody>
          <a:bodyPr wrap="square">
            <a:spAutoFit/>
          </a:bodyPr>
          <a:lstStyle/>
          <a:p>
            <a:pPr algn="ctr">
              <a:lnSpc>
                <a:spcPct val="107000"/>
              </a:lnSpc>
              <a:spcAft>
                <a:spcPts val="800"/>
              </a:spcAft>
            </a:pPr>
            <a:r>
              <a:rPr lang="kk-KZ" sz="2800" b="1" dirty="0">
                <a:latin typeface="Times New Roman"/>
                <a:ea typeface="Calibri"/>
                <a:cs typeface="Times New Roman"/>
              </a:rPr>
              <a:t>Ата-аналарға арналған ұсыныстар</a:t>
            </a:r>
            <a:endParaRPr lang="ru-RU" sz="2000" dirty="0">
              <a:ea typeface="Calibri"/>
              <a:cs typeface="Times New Roman"/>
            </a:endParaRPr>
          </a:p>
        </p:txBody>
      </p:sp>
    </p:spTree>
    <p:extLst>
      <p:ext uri="{BB962C8B-B14F-4D97-AF65-F5344CB8AC3E}">
        <p14:creationId xmlns:p14="http://schemas.microsoft.com/office/powerpoint/2010/main" xmlns="" val="158390127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 y="0"/>
            <a:ext cx="8877719" cy="6858000"/>
          </a:xfrm>
          <a:prstGeom prst="rect">
            <a:avLst/>
          </a:prstGeom>
        </p:spPr>
      </p:pic>
      <p:sp>
        <p:nvSpPr>
          <p:cNvPr id="2" name="Прямоугольник 1"/>
          <p:cNvSpPr/>
          <p:nvPr/>
        </p:nvSpPr>
        <p:spPr>
          <a:xfrm>
            <a:off x="1136699" y="1299901"/>
            <a:ext cx="6604335" cy="4282583"/>
          </a:xfrm>
          <a:prstGeom prst="rect">
            <a:avLst/>
          </a:prstGeom>
        </p:spPr>
        <p:txBody>
          <a:bodyPr wrap="square">
            <a:spAutoFit/>
          </a:bodyPr>
          <a:lstStyle/>
          <a:p>
            <a:pPr lvl="0">
              <a:lnSpc>
                <a:spcPct val="107000"/>
              </a:lnSpc>
              <a:spcAft>
                <a:spcPts val="800"/>
              </a:spcAft>
            </a:pPr>
            <a:r>
              <a:rPr lang="kk-KZ" sz="2200" dirty="0">
                <a:solidFill>
                  <a:prstClr val="black"/>
                </a:solidFill>
                <a:latin typeface="Times New Roman" pitchFamily="18" charset="0"/>
                <a:ea typeface="Calibri"/>
                <a:cs typeface="Times New Roman" pitchFamily="18" charset="0"/>
              </a:rPr>
              <a:t>Балалар бақылаудан шығады ма? Балалардың сізден бас тартуына тым қатаң шаралар әкелмейді ме?</a:t>
            </a:r>
            <a:endParaRPr lang="ru-RU" sz="22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200" dirty="0">
                <a:solidFill>
                  <a:prstClr val="black"/>
                </a:solidFill>
                <a:latin typeface="Times New Roman" pitchFamily="18" charset="0"/>
                <a:ea typeface="Calibri"/>
                <a:cs typeface="Times New Roman" pitchFamily="18" charset="0"/>
              </a:rPr>
              <a:t>Біз балалар үшін олардың қауіпсіздігі үшін тыйым салу керектігін білеміз, бірақ оларды өмірге енгізу — оңай емес міндет. Бұл брошюра сіздерге балалардың жақсы мінез-құлқын көтермелеудің оң тәсілдері туралы баяндайды.</a:t>
            </a:r>
            <a:endParaRPr lang="ru-RU" sz="22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200" dirty="0">
                <a:solidFill>
                  <a:prstClr val="black"/>
                </a:solidFill>
                <a:latin typeface="Times New Roman" pitchFamily="18" charset="0"/>
                <a:ea typeface="Calibri"/>
                <a:cs typeface="Times New Roman" pitchFamily="18" charset="0"/>
              </a:rPr>
              <a:t>Позитивті тәсіл баладан қол жеткізгісі келетін мінез-құлықты мақтауға және мақұлдауға, және оның осы жақсы мінез-құлыққа назар аударатынына деген сенімділікті қалыптастыруға негізделген.</a:t>
            </a:r>
            <a:endParaRPr lang="ru-RU" sz="22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205978368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219"/>
            <a:ext cx="9144000" cy="6820781"/>
          </a:xfrm>
          <a:prstGeom prst="rect">
            <a:avLst/>
          </a:prstGeom>
        </p:spPr>
      </p:pic>
      <p:sp>
        <p:nvSpPr>
          <p:cNvPr id="2" name="Прямоугольник 1"/>
          <p:cNvSpPr/>
          <p:nvPr/>
        </p:nvSpPr>
        <p:spPr>
          <a:xfrm>
            <a:off x="1992093" y="2478118"/>
            <a:ext cx="5054321" cy="3557512"/>
          </a:xfrm>
          <a:prstGeom prst="rect">
            <a:avLst/>
          </a:prstGeom>
        </p:spPr>
        <p:txBody>
          <a:bodyPr wrap="square">
            <a:spAutoFit/>
          </a:bodyPr>
          <a:lstStyle/>
          <a:p>
            <a:pPr lvl="0">
              <a:lnSpc>
                <a:spcPct val="107000"/>
              </a:lnSpc>
              <a:spcAft>
                <a:spcPts val="800"/>
              </a:spcAft>
            </a:pPr>
            <a:r>
              <a:rPr lang="kk-KZ" dirty="0">
                <a:solidFill>
                  <a:prstClr val="black"/>
                </a:solidFill>
                <a:latin typeface="Times New Roman" pitchFamily="18" charset="0"/>
                <a:ea typeface="Calibri"/>
                <a:cs typeface="Times New Roman" pitchFamily="18" charset="0"/>
              </a:rPr>
              <a:t>Кейбір ата-аналар, егер олар күлкілі болмаса, балалар бақылаудан шығып кетеді, бірақ бұл ақиқатқа сәйкес келмейді. Сіз көбірек махаббат және құрмет, балалар неге жақсы екенін түсінеді сіз олардан белгілі бір мінез-құлықты күтесіз, және олар сізді қуантқысы келеді. Мұндай тәсілді пайдалану кез келген жаза. Сіздің балаңызды тәрбиелеудің соңғы шарасы болатын жағдайды қамтамасыз етуге көмектеседі.</a:t>
            </a:r>
            <a:endParaRPr lang="ru-RU"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dirty="0">
                <a:solidFill>
                  <a:prstClr val="black"/>
                </a:solidFill>
                <a:latin typeface="Times New Roman" pitchFamily="18" charset="0"/>
                <a:ea typeface="Calibri"/>
                <a:cs typeface="Times New Roman" pitchFamily="18" charset="0"/>
              </a:rPr>
              <a:t>Бұл сізді ойлайды!</a:t>
            </a:r>
            <a:endParaRPr lang="ru-RU"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dirty="0">
                <a:solidFill>
                  <a:prstClr val="black"/>
                </a:solidFill>
                <a:latin typeface="Times New Roman" pitchFamily="18" charset="0"/>
                <a:ea typeface="Calibri"/>
                <a:cs typeface="Times New Roman" pitchFamily="18" charset="0"/>
              </a:rPr>
              <a:t> </a:t>
            </a:r>
            <a:endParaRPr lang="ru-RU"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640021949"/>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Картинки по запросу &quot;фоны для школы&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251520" y="188640"/>
            <a:ext cx="8640960" cy="4783874"/>
          </a:xfrm>
          <a:prstGeom prst="rect">
            <a:avLst/>
          </a:prstGeom>
        </p:spPr>
        <p:txBody>
          <a:bodyPr wrap="square">
            <a:spAutoFit/>
          </a:bodyPr>
          <a:lstStyle/>
          <a:p>
            <a:pPr lvl="0">
              <a:lnSpc>
                <a:spcPct val="107000"/>
              </a:lnSpc>
              <a:spcAft>
                <a:spcPts val="800"/>
              </a:spcAft>
            </a:pPr>
            <a:r>
              <a:rPr lang="kk-KZ" sz="2000" dirty="0">
                <a:solidFill>
                  <a:prstClr val="black"/>
                </a:solidFill>
                <a:latin typeface="Times New Roman" pitchFamily="18" charset="0"/>
                <a:ea typeface="Calibri"/>
                <a:cs typeface="Times New Roman" pitchFamily="18" charset="0"/>
              </a:rPr>
              <a:t>Кейде каприз және мойынсұнбау - бұл балалар табиғаттан қуанышты және қызықты, сондықтан кейде</a:t>
            </a:r>
            <a:r>
              <a:rPr lang="ru-RU" sz="2000" dirty="0">
                <a:solidFill>
                  <a:prstClr val="black"/>
                </a:solidFill>
                <a:latin typeface="Times New Roman" pitchFamily="18" charset="0"/>
                <a:ea typeface="Calibri"/>
                <a:cs typeface="Times New Roman" pitchFamily="18" charset="0"/>
              </a:rPr>
              <a:t> </a:t>
            </a:r>
            <a:r>
              <a:rPr lang="kk-KZ" sz="2000" dirty="0">
                <a:solidFill>
                  <a:prstClr val="black"/>
                </a:solidFill>
                <a:latin typeface="Times New Roman" pitchFamily="18" charset="0"/>
                <a:ea typeface="Calibri"/>
                <a:cs typeface="Times New Roman" pitchFamily="18" charset="0"/>
              </a:rPr>
              <a:t>олардың мінез-құлқын ересектер "каприз" деп атайды. Бірақ сіздің балаңыз ешқашан нәрселерді бұзбаса және ешқашан қателеспесеңіз, өте қызықты болар еді.</a:t>
            </a:r>
            <a:endParaRPr lang="ru-RU" sz="20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000" dirty="0">
                <a:solidFill>
                  <a:prstClr val="black"/>
                </a:solidFill>
                <a:latin typeface="Times New Roman" pitchFamily="18" charset="0"/>
                <a:ea typeface="Calibri"/>
                <a:cs typeface="Times New Roman" pitchFamily="18" charset="0"/>
              </a:rPr>
              <a:t>Бұл балаларға барлық нәрселерді жасауға рұқсат ету мүмкін деген сөз емес! Олар қабылданған ережелерді сақтауға үйренуі қажет</a:t>
            </a:r>
            <a:endParaRPr lang="ru-RU" sz="20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000" dirty="0">
                <a:solidFill>
                  <a:prstClr val="black"/>
                </a:solidFill>
                <a:latin typeface="Times New Roman" pitchFamily="18" charset="0"/>
                <a:ea typeface="Calibri"/>
                <a:cs typeface="Times New Roman" pitchFamily="18" charset="0"/>
              </a:rPr>
              <a:t>Сіздің отбасыңызда және басқа адамдармен қарым-қатынас жасау ережелері. Сондықтан уақытыңызды сақтап, балаларға өзін бақылауға үйрету үшін шыдамдылық танытыңыз.</a:t>
            </a:r>
            <a:endParaRPr lang="ru-RU" sz="20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000" dirty="0">
                <a:solidFill>
                  <a:prstClr val="black"/>
                </a:solidFill>
                <a:latin typeface="Times New Roman" pitchFamily="18" charset="0"/>
                <a:ea typeface="Calibri"/>
                <a:cs typeface="Times New Roman" pitchFamily="18" charset="0"/>
              </a:rPr>
              <a:t>Жиі балалар зерттеудің жазаланғанын түсінбейді, олар балалар жиі шатасады</a:t>
            </a:r>
            <a:endParaRPr lang="ru-RU" sz="2000" dirty="0">
              <a:solidFill>
                <a:prstClr val="black"/>
              </a:solidFill>
              <a:latin typeface="Times New Roman" pitchFamily="18" charset="0"/>
              <a:ea typeface="Calibri"/>
              <a:cs typeface="Times New Roman" pitchFamily="18" charset="0"/>
            </a:endParaRPr>
          </a:p>
          <a:p>
            <a:pPr lvl="0">
              <a:lnSpc>
                <a:spcPct val="107000"/>
              </a:lnSpc>
              <a:spcAft>
                <a:spcPts val="800"/>
              </a:spcAft>
            </a:pPr>
            <a:r>
              <a:rPr lang="kk-KZ" sz="2000" dirty="0">
                <a:solidFill>
                  <a:prstClr val="black"/>
                </a:solidFill>
                <a:latin typeface="Times New Roman" pitchFamily="18" charset="0"/>
                <a:ea typeface="Calibri"/>
                <a:cs typeface="Times New Roman" pitchFamily="18" charset="0"/>
              </a:rPr>
              <a:t>ересек ережелерде. Олар әрқашан түсінбейді, олар дұрыс емес. Бұл әсіресе, ересек адамдар тым ашуланып немесе ренжіп, не істеу керек екенін түсінбеді.</a:t>
            </a:r>
            <a:endParaRPr lang="ru-RU" sz="20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302935968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Картинки по запросу &quot;фоны для школы&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Прямоугольник 1"/>
          <p:cNvSpPr>
            <a:spLocks noChangeArrowheads="1"/>
          </p:cNvSpPr>
          <p:nvPr/>
        </p:nvSpPr>
        <p:spPr bwMode="auto">
          <a:xfrm>
            <a:off x="1943100" y="863600"/>
            <a:ext cx="63881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kk-KZ" sz="3200">
                <a:latin typeface="Calibri" pitchFamily="34" charset="0"/>
                <a:cs typeface="Times New Roman" pitchFamily="18" charset="0"/>
              </a:rPr>
              <a:t>2-тапсырма</a:t>
            </a:r>
            <a:endParaRPr lang="ru-RU" sz="3200">
              <a:latin typeface="Times New Roman" pitchFamily="18" charset="0"/>
              <a:ea typeface="Calibri" pitchFamily="34" charset="0"/>
              <a:cs typeface="Times New Roman" pitchFamily="18" charset="0"/>
            </a:endParaRPr>
          </a:p>
          <a:p>
            <a:pPr>
              <a:buSzPts val="1000"/>
            </a:pPr>
            <a:endParaRPr lang="ru-RU" sz="3200">
              <a:latin typeface="Times New Roman" pitchFamily="18" charset="0"/>
              <a:ea typeface="Calibri" pitchFamily="34" charset="0"/>
              <a:cs typeface="Times New Roman" pitchFamily="18" charset="0"/>
            </a:endParaRPr>
          </a:p>
        </p:txBody>
      </p:sp>
      <p:sp>
        <p:nvSpPr>
          <p:cNvPr id="49156" name="Прямоугольник 4"/>
          <p:cNvSpPr>
            <a:spLocks noChangeArrowheads="1"/>
          </p:cNvSpPr>
          <p:nvPr/>
        </p:nvSpPr>
        <p:spPr bwMode="auto">
          <a:xfrm>
            <a:off x="1692275" y="1125538"/>
            <a:ext cx="7343775" cy="4059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07000"/>
              </a:lnSpc>
              <a:spcAft>
                <a:spcPts val="800"/>
              </a:spcAft>
            </a:pPr>
            <a:r>
              <a:rPr lang="kk-KZ" b="1" u="sng" dirty="0">
                <a:solidFill>
                  <a:schemeClr val="bg1"/>
                </a:solidFill>
              </a:rPr>
              <a:t>Балалар өзіне жақсы қарым-қатынас жасауға құқылы</a:t>
            </a:r>
            <a:endParaRPr lang="ru-RU" b="1" u="sng" dirty="0">
              <a:solidFill>
                <a:schemeClr val="bg1"/>
              </a:solidFill>
            </a:endParaRPr>
          </a:p>
          <a:p>
            <a:pPr marL="285750" indent="-285750">
              <a:lnSpc>
                <a:spcPct val="107000"/>
              </a:lnSpc>
              <a:spcAft>
                <a:spcPts val="800"/>
              </a:spcAft>
              <a:buFont typeface="Arial" pitchFamily="34" charset="0"/>
              <a:buChar char="•"/>
            </a:pPr>
            <a:r>
              <a:rPr lang="kk-KZ" dirty="0">
                <a:solidFill>
                  <a:schemeClr val="bg1"/>
                </a:solidFill>
              </a:rPr>
              <a:t>Бұл дегеніміз, балалардың құқықтары бар және олардың бірі-физикалық және психикалық зорлық-зомбылықтың және әдейі кемсітудің барлық нысандарынан қорғалуға құқығы бар.</a:t>
            </a:r>
            <a:endParaRPr lang="ru-RU" dirty="0">
              <a:solidFill>
                <a:schemeClr val="bg1"/>
              </a:solidFill>
            </a:endParaRPr>
          </a:p>
          <a:p>
            <a:pPr marL="285750" indent="-285750">
              <a:lnSpc>
                <a:spcPct val="107000"/>
              </a:lnSpc>
              <a:spcAft>
                <a:spcPts val="800"/>
              </a:spcAft>
              <a:buFont typeface="Arial" pitchFamily="34" charset="0"/>
              <a:buChar char="•"/>
            </a:pPr>
            <a:r>
              <a:rPr lang="kk-KZ" dirty="0">
                <a:solidFill>
                  <a:schemeClr val="bg1"/>
                </a:solidFill>
              </a:rPr>
              <a:t> Балаларға таңдауға мүмкіндік бере отырып, сіз осы арқылы көмектесесіз</a:t>
            </a:r>
            <a:endParaRPr lang="ru-RU" dirty="0">
              <a:solidFill>
                <a:schemeClr val="bg1"/>
              </a:solidFill>
            </a:endParaRPr>
          </a:p>
          <a:p>
            <a:pPr marL="285750" indent="-285750">
              <a:lnSpc>
                <a:spcPct val="107000"/>
              </a:lnSpc>
              <a:spcAft>
                <a:spcPts val="800"/>
              </a:spcAft>
              <a:buFont typeface="Arial" pitchFamily="34" charset="0"/>
              <a:buChar char="•"/>
            </a:pPr>
            <a:r>
              <a:rPr lang="kk-KZ" dirty="0">
                <a:solidFill>
                  <a:schemeClr val="bg1"/>
                </a:solidFill>
              </a:rPr>
              <a:t> Өз балаларымен принципті маңызы жоқ мәселелер бойынша дауласпаңыз. Оларға өз таңдауларын ұсынуға тырысыңыз: киіну және олар үнемі бақылауда бола отырып, өздерін ренжітпеу үшін не бар. Бұл баланың "қиын" мінез-құлқын жоюға көмектеседі.</a:t>
            </a:r>
            <a:endParaRPr lang="ru-RU" dirty="0">
              <a:solidFill>
                <a:schemeClr val="bg1"/>
              </a:solidFill>
            </a:endParaRPr>
          </a:p>
          <a:p>
            <a:pPr algn="ctr">
              <a:lnSpc>
                <a:spcPct val="107000"/>
              </a:lnSpc>
              <a:spcAft>
                <a:spcPts val="800"/>
              </a:spcAft>
            </a:pPr>
            <a:r>
              <a:rPr lang="kk-KZ" b="1" dirty="0">
                <a:solidFill>
                  <a:schemeClr val="bg1"/>
                </a:solidFill>
              </a:rPr>
              <a:t>Жақсы ата-ана болу үшін 10 қадам</a:t>
            </a:r>
            <a:endParaRPr lang="ru-RU" b="1" dirty="0">
              <a:solidFill>
                <a:schemeClr val="bg1"/>
              </a:solidFill>
            </a:endParaRPr>
          </a:p>
        </p:txBody>
      </p:sp>
    </p:spTree>
    <p:extLst>
      <p:ext uri="{BB962C8B-B14F-4D97-AF65-F5344CB8AC3E}">
        <p14:creationId xmlns:p14="http://schemas.microsoft.com/office/powerpoint/2010/main" xmlns="" val="220397613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3" y="4592755"/>
            <a:ext cx="3456384" cy="224341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9394" name="TextBox 1"/>
          <p:cNvSpPr txBox="1">
            <a:spLocks noChangeArrowheads="1"/>
          </p:cNvSpPr>
          <p:nvPr/>
        </p:nvSpPr>
        <p:spPr bwMode="auto">
          <a:xfrm>
            <a:off x="1035402" y="692696"/>
            <a:ext cx="7128792"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5400" b="1">
                <a:solidFill>
                  <a:schemeClr val="bg2"/>
                </a:solidFill>
                <a:latin typeface="Tahoma" pitchFamily="34" charset="0"/>
              </a:defRPr>
            </a:lvl1pPr>
            <a:lvl2pPr marL="742950" indent="-285750" eaLnBrk="0" hangingPunct="0">
              <a:defRPr sz="5400" b="1">
                <a:solidFill>
                  <a:schemeClr val="bg2"/>
                </a:solidFill>
                <a:latin typeface="Tahoma" pitchFamily="34" charset="0"/>
              </a:defRPr>
            </a:lvl2pPr>
            <a:lvl3pPr marL="1143000" indent="-228600" eaLnBrk="0" hangingPunct="0">
              <a:defRPr sz="5400" b="1">
                <a:solidFill>
                  <a:schemeClr val="bg2"/>
                </a:solidFill>
                <a:latin typeface="Tahoma" pitchFamily="34" charset="0"/>
              </a:defRPr>
            </a:lvl3pPr>
            <a:lvl4pPr marL="1600200" indent="-228600" eaLnBrk="0" hangingPunct="0">
              <a:defRPr sz="5400" b="1">
                <a:solidFill>
                  <a:schemeClr val="bg2"/>
                </a:solidFill>
                <a:latin typeface="Tahoma" pitchFamily="34" charset="0"/>
              </a:defRPr>
            </a:lvl4pPr>
            <a:lvl5pPr marL="2057400" indent="-228600" eaLnBrk="0" hangingPunct="0">
              <a:defRPr sz="5400" b="1">
                <a:solidFill>
                  <a:schemeClr val="bg2"/>
                </a:solidFill>
                <a:latin typeface="Tahoma" pitchFamily="34" charset="0"/>
              </a:defRPr>
            </a:lvl5pPr>
            <a:lvl6pPr marL="2514600" indent="-228600" eaLnBrk="0" fontAlgn="base" hangingPunct="0">
              <a:spcBef>
                <a:spcPct val="0"/>
              </a:spcBef>
              <a:spcAft>
                <a:spcPct val="0"/>
              </a:spcAft>
              <a:defRPr sz="5400" b="1">
                <a:solidFill>
                  <a:schemeClr val="bg2"/>
                </a:solidFill>
                <a:latin typeface="Tahoma" pitchFamily="34" charset="0"/>
              </a:defRPr>
            </a:lvl6pPr>
            <a:lvl7pPr marL="2971800" indent="-228600" eaLnBrk="0" fontAlgn="base" hangingPunct="0">
              <a:spcBef>
                <a:spcPct val="0"/>
              </a:spcBef>
              <a:spcAft>
                <a:spcPct val="0"/>
              </a:spcAft>
              <a:defRPr sz="5400" b="1">
                <a:solidFill>
                  <a:schemeClr val="bg2"/>
                </a:solidFill>
                <a:latin typeface="Tahoma" pitchFamily="34" charset="0"/>
              </a:defRPr>
            </a:lvl7pPr>
            <a:lvl8pPr marL="3429000" indent="-228600" eaLnBrk="0" fontAlgn="base" hangingPunct="0">
              <a:spcBef>
                <a:spcPct val="0"/>
              </a:spcBef>
              <a:spcAft>
                <a:spcPct val="0"/>
              </a:spcAft>
              <a:defRPr sz="5400" b="1">
                <a:solidFill>
                  <a:schemeClr val="bg2"/>
                </a:solidFill>
                <a:latin typeface="Tahoma" pitchFamily="34" charset="0"/>
              </a:defRPr>
            </a:lvl8pPr>
            <a:lvl9pPr marL="3886200" indent="-228600" eaLnBrk="0" fontAlgn="base" hangingPunct="0">
              <a:spcBef>
                <a:spcPct val="0"/>
              </a:spcBef>
              <a:spcAft>
                <a:spcPct val="0"/>
              </a:spcAft>
              <a:defRPr sz="5400" b="1">
                <a:solidFill>
                  <a:schemeClr val="bg2"/>
                </a:solidFill>
                <a:latin typeface="Tahoma" pitchFamily="34" charset="0"/>
              </a:defRPr>
            </a:lvl9pPr>
          </a:lstStyle>
          <a:p>
            <a:pPr marL="457200" indent="-457200" algn="ctr">
              <a:buAutoNum type="arabicPeriod"/>
            </a:pPr>
            <a:r>
              <a:rPr lang="kk-KZ" sz="2000" dirty="0"/>
              <a:t>Махаббат - бұл барлық балалардың ең маңызды қажеттілігі.</a:t>
            </a:r>
          </a:p>
          <a:p>
            <a:pPr algn="ctr"/>
            <a:endParaRPr lang="ru-RU" sz="2000" dirty="0"/>
          </a:p>
          <a:p>
            <a:r>
              <a:rPr lang="kk-KZ" sz="2800" b="0" dirty="0"/>
              <a:t>Махаббат-тәрбиенің маңызды оң құрамдас бөлігі."Мен сені сүйемін" деп айта отырып, балаларға деген сүйіспеншілігіңізді неғұрлым көп көрсетсеңіз, соғұрлым олар сізге лайық екенін дәлелдегісі келеді. Ересек адамның махаббаты баланың өзіне деген сенімін және өз тұлғасына деген құрметін нығайтады.</a:t>
            </a:r>
            <a:endParaRPr lang="ru-RU" sz="2800" b="0" dirty="0"/>
          </a:p>
        </p:txBody>
      </p:sp>
    </p:spTree>
    <p:extLst>
      <p:ext uri="{BB962C8B-B14F-4D97-AF65-F5344CB8AC3E}">
        <p14:creationId xmlns:p14="http://schemas.microsoft.com/office/powerpoint/2010/main" xmlns="" val="1156050914"/>
      </p:ext>
    </p:extLst>
  </p:cSld>
  <p:clrMapOvr>
    <a:masterClrMapping/>
  </p:clrMapOvr>
  <p:transition spd="slow">
    <p:fad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5400" b="1" i="0" u="none" strike="noStrike" cap="none" normalizeH="0" baseline="0" smtClean="0">
            <a:ln>
              <a:noFill/>
            </a:ln>
            <a:solidFill>
              <a:schemeClr val="bg2"/>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5400" b="1" i="0" u="none" strike="noStrike" cap="none" normalizeH="0" baseline="0" smtClean="0">
            <a:ln>
              <a:noFill/>
            </a:ln>
            <a:solidFill>
              <a:schemeClr val="bg2"/>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TotalTime>
  <Words>1087</Words>
  <Application>Microsoft Office PowerPoint</Application>
  <PresentationFormat>Экран (4:3)</PresentationFormat>
  <Paragraphs>70</Paragraphs>
  <Slides>18</Slides>
  <Notes>0</Notes>
  <HiddenSlides>0</HiddenSlides>
  <MMClips>0</MMClips>
  <ScaleCrop>false</ScaleCrop>
  <HeadingPairs>
    <vt:vector size="4" baseType="variant">
      <vt:variant>
        <vt:lpstr>Тема</vt:lpstr>
      </vt:variant>
      <vt:variant>
        <vt:i4>7</vt:i4>
      </vt:variant>
      <vt:variant>
        <vt:lpstr>Заголовки слайдов</vt:lpstr>
      </vt:variant>
      <vt:variant>
        <vt:i4>18</vt:i4>
      </vt:variant>
    </vt:vector>
  </HeadingPairs>
  <TitlesOfParts>
    <vt:vector size="25" baseType="lpstr">
      <vt:lpstr>Тема Office</vt:lpstr>
      <vt:lpstr>1_Тема Office</vt:lpstr>
      <vt:lpstr>2_Тема Office</vt:lpstr>
      <vt:lpstr>3_Тема Office</vt:lpstr>
      <vt:lpstr>4_Тема Office</vt:lpstr>
      <vt:lpstr>5_Тема Office</vt:lpstr>
      <vt:lpstr>Океан</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Admin</cp:lastModifiedBy>
  <cp:revision>11</cp:revision>
  <dcterms:created xsi:type="dcterms:W3CDTF">2020-03-29T06:27:13Z</dcterms:created>
  <dcterms:modified xsi:type="dcterms:W3CDTF">2020-05-14T09:06:06Z</dcterms:modified>
</cp:coreProperties>
</file>