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5" r:id="rId5"/>
    <p:sldId id="260" r:id="rId6"/>
    <p:sldId id="264" r:id="rId7"/>
    <p:sldId id="261" r:id="rId8"/>
    <p:sldId id="262" r:id="rId9"/>
    <p:sldId id="263" r:id="rId10"/>
    <p:sldId id="266" r:id="rId11"/>
    <p:sldId id="267" r:id="rId12"/>
    <p:sldId id="268" r:id="rId13"/>
    <p:sldId id="269" r:id="rId14"/>
    <p:sldId id="270" r:id="rId1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88" autoAdjust="0"/>
    <p:restoredTop sz="94671" autoAdjust="0"/>
  </p:normalViewPr>
  <p:slideViewPr>
    <p:cSldViewPr>
      <p:cViewPr>
        <p:scale>
          <a:sx n="59" d="100"/>
          <a:sy n="59" d="100"/>
        </p:scale>
        <p:origin x="-726" y="-22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18.03.2017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18.03.2017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18.03.2017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18.03.2017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18.03.2017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18.03.2017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18.03.2017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18.03.2017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18.03.2017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18.03.2017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18.03.2017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18.03.2017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hyperlink" Target="&#1064;&#1240;&#1052;&#1064;&#1030;_&#1040;&#1178;%20&#1041;&#1040;&#1053;&#1058;&#1048;&#1050;_&#1075;&#1080;&#1090;&#1072;&#1088;&#1072;_cover_$agaMyrza.mp4" TargetMode="Externa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hyperlink" Target="&#1041;&#1040;&#1041;&#1054;&#1063;&#1050;&#1040;%20&#1082;&#1072;&#1079;%20&#1075;&#1086;&#1090;&#1086;&#1074;2.ppt" TargetMode="Externa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gif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&#1051;&#1102;&#1073;&#1080;&#1084;&#1099;&#1077;%20&#1092;&#1088;&#1072;&#1079;&#1099;%20&#1091;&#1095;&#1080;&#1090;&#1077;&#1083;&#1077;&#1081;!.mp4" TargetMode="External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hyperlink" Target="&#1051;&#1102;&#1073;&#1080;&#1084;&#1099;&#1077;%20&#1092;&#1088;&#1072;&#1079;&#1099;%20&#1091;&#1095;&#1080;&#1090;&#1077;&#1083;&#1077;&#1081;!.mp4" TargetMode="Externa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hyperlink" Target="r.p.%20-%20kiss%20the%20rain%20.mp3" TargetMode="Externa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hyperlink" Target="Brid%20(&#1052;&#1086;&#1089;&#1090;%20&#1087;&#1086;&#1090;&#1088;&#1103;&#1089;&#1072;&#1102;&#1097;&#1080;&#1081;%20&#1084;&#1091;&#1083;&#1100;&#1090;&#1092;&#1080;&#1083;&#1100;&#1084;%20&#1089;&#1086;%20&#1089;&#1084;&#1099;&#1089;&#1083;&#1086;&#1084;).mp4" TargetMode="Externa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Табличка 15"/>
          <p:cNvSpPr/>
          <p:nvPr/>
        </p:nvSpPr>
        <p:spPr>
          <a:xfrm>
            <a:off x="6139157" y="2320098"/>
            <a:ext cx="2669970" cy="2736304"/>
          </a:xfrm>
          <a:prstGeom prst="plaque">
            <a:avLst/>
          </a:prstGeom>
          <a:solidFill>
            <a:schemeClr val="accent6">
              <a:lumMod val="20000"/>
              <a:lumOff val="80000"/>
            </a:schemeClr>
          </a:solidFill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 fontAlgn="auto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q"/>
              <a:defRPr/>
            </a:pPr>
            <a:r>
              <a:rPr lang="kk-KZ" sz="1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Әріптестерімнің кәсіби білімі дамиды</a:t>
            </a:r>
          </a:p>
          <a:p>
            <a:pPr marL="285750" indent="-285750" fontAlgn="auto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q"/>
              <a:defRPr/>
            </a:pPr>
            <a:r>
              <a:rPr lang="kk-KZ" sz="1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Жаңа  форматтағы мұғалім қалыптасады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kk-KZ" sz="12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Табличка 10"/>
          <p:cNvSpPr/>
          <p:nvPr/>
        </p:nvSpPr>
        <p:spPr>
          <a:xfrm>
            <a:off x="2987824" y="2334852"/>
            <a:ext cx="2883561" cy="2736304"/>
          </a:xfrm>
          <a:prstGeom prst="plaque">
            <a:avLst/>
          </a:prstGeom>
          <a:solidFill>
            <a:schemeClr val="accent6">
              <a:lumMod val="20000"/>
              <a:lumOff val="80000"/>
            </a:schemeClr>
          </a:solidFill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ru-RU" altLang="ru-RU" sz="1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Мұғалімдермен</a:t>
            </a:r>
            <a:r>
              <a:rPr lang="ru-RU" altLang="ru-RU" sz="1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1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іс-әрекетінің</a:t>
            </a:r>
            <a:r>
              <a:rPr lang="ru-RU" altLang="ru-RU" sz="1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1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тиімділігін</a:t>
            </a:r>
            <a:r>
              <a:rPr lang="ru-RU" altLang="ru-RU" sz="1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1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арттыруда</a:t>
            </a:r>
            <a:r>
              <a:rPr lang="ru-RU" altLang="ru-RU" sz="1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1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олармен</a:t>
            </a:r>
            <a:r>
              <a:rPr lang="ru-RU" altLang="ru-RU" sz="1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16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психологиялық</a:t>
            </a:r>
            <a:r>
              <a:rPr lang="ru-RU" altLang="ru-RU" sz="1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16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жұмыс</a:t>
            </a:r>
            <a:r>
              <a:rPr lang="ru-RU" altLang="ru-RU" sz="1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16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жасау</a:t>
            </a:r>
            <a:r>
              <a:rPr lang="ru-RU" altLang="ru-RU" sz="1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altLang="ru-RU" sz="16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онкүндікті</a:t>
            </a:r>
            <a:r>
              <a:rPr lang="ru-RU" altLang="ru-RU" sz="1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16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аяқтау</a:t>
            </a:r>
            <a:r>
              <a:rPr lang="ru-RU" altLang="ru-RU" sz="1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 </a:t>
            </a:r>
            <a:r>
              <a:rPr lang="ru-RU" altLang="ru-RU" sz="16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қортындылау</a:t>
            </a:r>
            <a:endParaRPr lang="ru-RU" sz="16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Табличка 5"/>
          <p:cNvSpPr/>
          <p:nvPr/>
        </p:nvSpPr>
        <p:spPr>
          <a:xfrm>
            <a:off x="428596" y="2348880"/>
            <a:ext cx="2271196" cy="2736304"/>
          </a:xfrm>
          <a:prstGeom prst="plaque">
            <a:avLst/>
          </a:prstGeom>
          <a:solidFill>
            <a:schemeClr val="accent6">
              <a:lumMod val="20000"/>
              <a:lumOff val="80000"/>
            </a:schemeClr>
          </a:solidFill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БІЗ. СІЗ. ОЛ</a:t>
            </a:r>
            <a:endParaRPr lang="ru-RU" sz="32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400" dirty="0">
              <a:solidFill>
                <a:srgbClr val="FF0000"/>
              </a:solidFill>
            </a:endParaRPr>
          </a:p>
        </p:txBody>
      </p:sp>
      <p:pic>
        <p:nvPicPr>
          <p:cNvPr id="14340" name="Picture 4" descr="http://mou-imc.ucoz.ru/Novosti/bezymjannyj.jpg"/>
          <p:cNvPicPr>
            <a:picLocks noChangeAspect="1" noChangeArrowheads="1"/>
          </p:cNvPicPr>
          <p:nvPr/>
        </p:nvPicPr>
        <p:blipFill>
          <a:blip r:embed="rId2"/>
          <a:srcRect l="11380" t="8108" r="6117" b="24324"/>
          <a:stretch>
            <a:fillRect/>
          </a:stretch>
        </p:blipFill>
        <p:spPr bwMode="auto">
          <a:xfrm>
            <a:off x="765729" y="129470"/>
            <a:ext cx="1591693" cy="1120143"/>
          </a:xfrm>
          <a:prstGeom prst="rect">
            <a:avLst/>
          </a:prstGeom>
          <a:noFill/>
          <a:ln w="28575">
            <a:solidFill>
              <a:srgbClr val="C00000"/>
            </a:solidFill>
          </a:ln>
        </p:spPr>
      </p:pic>
      <p:pic>
        <p:nvPicPr>
          <p:cNvPr id="14342" name="Picture 6" descr="http://www.as-trade-penza.ru/pics/book.jpg"/>
          <p:cNvPicPr>
            <a:picLocks noChangeAspect="1" noChangeArrowheads="1"/>
          </p:cNvPicPr>
          <p:nvPr/>
        </p:nvPicPr>
        <p:blipFill>
          <a:blip r:embed="rId3" cstate="print"/>
          <a:srcRect t="5172" r="2499"/>
          <a:stretch>
            <a:fillRect/>
          </a:stretch>
        </p:blipFill>
        <p:spPr bwMode="auto">
          <a:xfrm>
            <a:off x="3643307" y="129470"/>
            <a:ext cx="1714511" cy="1096514"/>
          </a:xfrm>
          <a:prstGeom prst="rect">
            <a:avLst/>
          </a:prstGeom>
          <a:solidFill>
            <a:srgbClr val="FF0000"/>
          </a:solidFill>
          <a:ln w="25400">
            <a:solidFill>
              <a:srgbClr val="C00000"/>
            </a:solidFill>
          </a:ln>
        </p:spPr>
      </p:pic>
      <p:sp>
        <p:nvSpPr>
          <p:cNvPr id="9" name="TextBox 8"/>
          <p:cNvSpPr txBox="1"/>
          <p:nvPr/>
        </p:nvSpPr>
        <p:spPr>
          <a:xfrm>
            <a:off x="714348" y="1728893"/>
            <a:ext cx="1714512" cy="40011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254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kk-KZ" sz="2000" b="1" dirty="0" smtClean="0">
                <a:latin typeface="Times New Roman" pitchFamily="18" charset="0"/>
                <a:cs typeface="Times New Roman" pitchFamily="18" charset="0"/>
              </a:rPr>
              <a:t>Тақырыбы </a:t>
            </a:r>
            <a:endParaRPr lang="ru-RU" sz="1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643306" y="1728893"/>
            <a:ext cx="1714512" cy="36933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254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kk-KZ" b="1" dirty="0" smtClean="0">
                <a:latin typeface="Times New Roman" pitchFamily="18" charset="0"/>
                <a:cs typeface="Times New Roman" pitchFamily="18" charset="0"/>
              </a:rPr>
              <a:t>Мақсаты  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6572264" y="1696446"/>
            <a:ext cx="1714512" cy="36933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254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kk-KZ" b="1" dirty="0" smtClean="0">
                <a:latin typeface="Times New Roman" pitchFamily="18" charset="0"/>
                <a:cs typeface="Times New Roman" pitchFamily="18" charset="0"/>
              </a:rPr>
              <a:t>Нәтиже  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4344" name="Picture 8" descr="http://go3.imgsmail.ru/imgpreview?key=882ddf056a84ba3&amp;mb=imgdb_preview_177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572264" y="129470"/>
            <a:ext cx="1714512" cy="1096514"/>
          </a:xfrm>
          <a:prstGeom prst="rect">
            <a:avLst/>
          </a:prstGeom>
          <a:noFill/>
          <a:ln w="25400">
            <a:solidFill>
              <a:srgbClr val="C00000"/>
            </a:solidFill>
          </a:ln>
        </p:spPr>
      </p:pic>
      <p:sp>
        <p:nvSpPr>
          <p:cNvPr id="17" name="TextBox 34"/>
          <p:cNvSpPr txBox="1">
            <a:spLocks noChangeArrowheads="1"/>
          </p:cNvSpPr>
          <p:nvPr/>
        </p:nvSpPr>
        <p:spPr bwMode="auto">
          <a:xfrm>
            <a:off x="341116" y="5365586"/>
            <a:ext cx="8424862" cy="954107"/>
          </a:xfrm>
          <a:prstGeom prst="rect">
            <a:avLst/>
          </a:prstGeom>
          <a:solidFill>
            <a:srgbClr val="00B0F0">
              <a:alpha val="41000"/>
            </a:srgbClr>
          </a:solidFill>
          <a:ln w="25400">
            <a:solidFill>
              <a:srgbClr val="C000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/>
            <a:r>
              <a:rPr lang="kk-KZ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Басқаларды үйрете жүріп, біз өзіміз үйренеміз        Сенека</a:t>
            </a:r>
            <a:endParaRPr lang="ru-RU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80257700"/>
      </p:ext>
    </p:extLst>
  </p:cSld>
  <p:clrMapOvr>
    <a:masterClrMapping/>
  </p:clrMapOvr>
  <p:transition>
    <p:push dir="d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619724" y="404664"/>
            <a:ext cx="3858750" cy="101566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6000" b="1" i="1" cap="none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  <a:hlinkClick r:id="rId2" action="ppaction://hlinkfile"/>
              </a:rPr>
              <a:t>СЕРГІТУ</a:t>
            </a:r>
            <a:endParaRPr lang="ru-RU" sz="5400" b="1" i="1" cap="none" spc="300" dirty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83000"/>
                      <a:shade val="100000"/>
                      <a:satMod val="200000"/>
                    </a:schemeClr>
                  </a:gs>
                  <a:gs pos="75000">
                    <a:schemeClr val="accent1">
                      <a:tint val="100000"/>
                      <a:shade val="50000"/>
                      <a:satMod val="150000"/>
                    </a:schemeClr>
                  </a:gs>
                </a:gsLst>
                <a:lin ang="5400000"/>
              </a:gradFill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26688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096329" y="404664"/>
            <a:ext cx="6905545" cy="101566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kk-KZ" sz="6000" b="1" i="1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Оқушыларға хат!</a:t>
            </a:r>
            <a:endParaRPr lang="ru-RU" sz="5400" b="1" i="1" cap="none" spc="300" dirty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83000"/>
                      <a:shade val="100000"/>
                      <a:satMod val="200000"/>
                    </a:schemeClr>
                  </a:gs>
                  <a:gs pos="75000">
                    <a:schemeClr val="accent1">
                      <a:tint val="100000"/>
                      <a:shade val="50000"/>
                      <a:satMod val="150000"/>
                    </a:schemeClr>
                  </a:gs>
                </a:gsLst>
                <a:lin ang="5400000"/>
              </a:gradFill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860837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hlinkClick r:id="rId2" action="ppaction://hlinkpres?slideindex=1&amp;slidetitle="/>
          </p:cNvPr>
          <p:cNvSpPr/>
          <p:nvPr/>
        </p:nvSpPr>
        <p:spPr>
          <a:xfrm>
            <a:off x="1160748" y="1813173"/>
            <a:ext cx="6822509" cy="2308324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7200" b="1" i="1" cap="none" spc="300" dirty="0" err="1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Ғажайып</a:t>
            </a:r>
            <a:r>
              <a:rPr lang="ru-RU" sz="7200" b="1" i="1" cap="none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/>
            <a:r>
              <a:rPr lang="ru-RU" sz="7200" b="1" i="1" cap="none" spc="300" dirty="0" err="1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жасаңыздар</a:t>
            </a:r>
            <a:r>
              <a:rPr lang="ru-RU" sz="7200" b="1" i="1" cap="none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!!!</a:t>
            </a:r>
            <a:endParaRPr lang="ru-RU" sz="7200" b="1" i="1" cap="none" spc="300" dirty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solidFill>
                <a:srgbClr val="FF0000"/>
              </a:solidFill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737964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787863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3" descr="C:\Users\Comp\Desktop\1299784-8d0f30353fefcd1d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72188" y="357188"/>
            <a:ext cx="2571750" cy="2041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507" name="Прямоугольник 2"/>
          <p:cNvSpPr>
            <a:spLocks noChangeArrowheads="1"/>
          </p:cNvSpPr>
          <p:nvPr/>
        </p:nvSpPr>
        <p:spPr bwMode="auto">
          <a:xfrm>
            <a:off x="1418222" y="2412833"/>
            <a:ext cx="6000750" cy="2124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l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4400" b="1" dirty="0">
                <a:solidFill>
                  <a:srgbClr val="002060"/>
                </a:solidFill>
              </a:rPr>
              <a:t>Назар </a:t>
            </a:r>
            <a:r>
              <a:rPr lang="ru-RU" altLang="ru-RU" sz="4400" b="1" dirty="0" err="1">
                <a:solidFill>
                  <a:srgbClr val="002060"/>
                </a:solidFill>
              </a:rPr>
              <a:t>аударғандарыңызға</a:t>
            </a:r>
            <a:r>
              <a:rPr lang="ru-RU" altLang="ru-RU" sz="4400" b="1" dirty="0">
                <a:solidFill>
                  <a:srgbClr val="002060"/>
                </a:solidFill>
              </a:rPr>
              <a:t> </a:t>
            </a:r>
            <a:r>
              <a:rPr lang="ru-RU" altLang="ru-RU" sz="4400" b="1" dirty="0" err="1">
                <a:solidFill>
                  <a:srgbClr val="002060"/>
                </a:solidFill>
              </a:rPr>
              <a:t>рахмет</a:t>
            </a:r>
            <a:r>
              <a:rPr lang="ru-RU" altLang="ru-RU" sz="4400" b="1" dirty="0">
                <a:solidFill>
                  <a:srgbClr val="002060"/>
                </a:solidFill>
              </a:rPr>
              <a:t>!!!</a:t>
            </a:r>
          </a:p>
        </p:txBody>
      </p:sp>
    </p:spTree>
    <p:extLst>
      <p:ext uri="{BB962C8B-B14F-4D97-AF65-F5344CB8AC3E}">
        <p14:creationId xmlns:p14="http://schemas.microsoft.com/office/powerpoint/2010/main" val="41605944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FFEFD1"/>
            </a:gs>
            <a:gs pos="64999">
              <a:srgbClr val="F0EBD5"/>
            </a:gs>
            <a:gs pos="100000">
              <a:srgbClr val="D1C39F"/>
            </a:gs>
          </a:gsLst>
          <a:lin ang="27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67544" y="332656"/>
            <a:ext cx="8280920" cy="61247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8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2800" b="1" i="1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Ұстаз</a:t>
            </a:r>
            <a:r>
              <a:rPr lang="ru-RU" sz="2800" b="1" i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28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…</a:t>
            </a:r>
            <a:r>
              <a:rPr lang="ru-RU" sz="2800" b="1" i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жаратылысынан</a:t>
            </a:r>
            <a:r>
              <a:rPr lang="ru-RU" sz="28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i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өзіне</a:t>
            </a:r>
            <a:r>
              <a:rPr lang="ru-RU" sz="28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i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айтылғанның</a:t>
            </a:r>
            <a:r>
              <a:rPr lang="ru-RU" sz="28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бәрін</a:t>
            </a:r>
            <a:r>
              <a:rPr lang="ru-RU" sz="28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жете </a:t>
            </a:r>
            <a:r>
              <a:rPr lang="ru-RU" sz="28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түсінген</a:t>
            </a:r>
            <a:r>
              <a:rPr lang="ru-RU" sz="28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көрген</a:t>
            </a:r>
            <a:r>
              <a:rPr lang="ru-RU" sz="28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естіген</a:t>
            </a:r>
            <a:r>
              <a:rPr lang="ru-RU" sz="28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sz="28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аңғарған</a:t>
            </a:r>
            <a:r>
              <a:rPr lang="ru-RU" sz="28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нәрселердің</a:t>
            </a:r>
            <a:r>
              <a:rPr lang="ru-RU" sz="28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бәрін</a:t>
            </a:r>
            <a:r>
              <a:rPr lang="ru-RU" sz="28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жадында</a:t>
            </a:r>
            <a:r>
              <a:rPr lang="ru-RU" sz="28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жақсы</a:t>
            </a:r>
            <a:r>
              <a:rPr lang="ru-RU" sz="28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сақтайтын</a:t>
            </a:r>
            <a:r>
              <a:rPr lang="ru-RU" sz="28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ешнәрсені</a:t>
            </a:r>
            <a:r>
              <a:rPr lang="ru-RU" sz="28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ұмытпайтын</a:t>
            </a:r>
            <a:r>
              <a:rPr lang="ru-RU" sz="28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… </a:t>
            </a:r>
            <a:r>
              <a:rPr lang="ru-RU" sz="28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алғыр</a:t>
            </a:r>
            <a:r>
              <a:rPr lang="ru-RU" sz="28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да </a:t>
            </a:r>
            <a:r>
              <a:rPr lang="ru-RU" sz="28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аңғарымпаз</a:t>
            </a:r>
            <a:r>
              <a:rPr lang="ru-RU" sz="28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ақыл</a:t>
            </a:r>
            <a:r>
              <a:rPr lang="ru-RU" sz="28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иесі</a:t>
            </a:r>
            <a:r>
              <a:rPr lang="ru-RU" sz="28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…, </a:t>
            </a:r>
            <a:r>
              <a:rPr lang="ru-RU" sz="28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мейлінше</a:t>
            </a:r>
            <a:r>
              <a:rPr lang="ru-RU" sz="28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шешен</a:t>
            </a:r>
            <a:r>
              <a:rPr lang="ru-RU" sz="28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өнер-білімге</a:t>
            </a:r>
            <a:r>
              <a:rPr lang="ru-RU" sz="28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құштар</a:t>
            </a:r>
            <a:r>
              <a:rPr lang="ru-RU" sz="28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аса </a:t>
            </a:r>
            <a:r>
              <a:rPr lang="ru-RU" sz="28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қанағатшыл</a:t>
            </a:r>
            <a:r>
              <a:rPr lang="ru-RU" sz="28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жаны</a:t>
            </a:r>
            <a:r>
              <a:rPr lang="ru-RU" sz="28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асқақ</a:t>
            </a:r>
            <a:r>
              <a:rPr lang="ru-RU" sz="28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sz="28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ар-</a:t>
            </a:r>
            <a:r>
              <a:rPr lang="ru-RU" sz="28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намысын</a:t>
            </a:r>
            <a:r>
              <a:rPr lang="ru-RU" sz="28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ардақтайтын</a:t>
            </a:r>
            <a:r>
              <a:rPr lang="ru-RU" sz="28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жақындарына</a:t>
            </a:r>
            <a:r>
              <a:rPr lang="ru-RU" sz="28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да, жат </a:t>
            </a:r>
            <a:r>
              <a:rPr lang="ru-RU" sz="28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адамдарына</a:t>
            </a:r>
            <a:r>
              <a:rPr lang="ru-RU" sz="28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да </a:t>
            </a:r>
            <a:r>
              <a:rPr lang="ru-RU" sz="28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әділ</a:t>
            </a:r>
            <a:r>
              <a:rPr lang="ru-RU" sz="28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…, </a:t>
            </a:r>
            <a:r>
              <a:rPr lang="ru-RU" sz="28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жұрттың</a:t>
            </a:r>
            <a:r>
              <a:rPr lang="ru-RU" sz="28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бәріне</a:t>
            </a:r>
            <a:r>
              <a:rPr lang="ru-RU" sz="28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… </a:t>
            </a:r>
            <a:r>
              <a:rPr lang="ru-RU" sz="28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жақсылық</a:t>
            </a:r>
            <a:r>
              <a:rPr lang="ru-RU" sz="28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пен </a:t>
            </a:r>
            <a:r>
              <a:rPr lang="ru-RU" sz="28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ізгілік</a:t>
            </a:r>
            <a:r>
              <a:rPr lang="ru-RU" sz="28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көрсетіп</a:t>
            </a:r>
            <a:r>
              <a:rPr lang="ru-RU" sz="28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…</a:t>
            </a:r>
            <a:r>
              <a:rPr lang="ru-RU" sz="28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қорқыныш</a:t>
            </a:r>
            <a:r>
              <a:rPr lang="ru-RU" sz="28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пен </a:t>
            </a:r>
            <a:r>
              <a:rPr lang="ru-RU" sz="28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жасқану</a:t>
            </a:r>
            <a:r>
              <a:rPr lang="ru-RU" sz="28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дегенді</a:t>
            </a:r>
            <a:r>
              <a:rPr lang="ru-RU" sz="28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білмейтін</a:t>
            </a:r>
            <a:r>
              <a:rPr lang="ru-RU" sz="28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батыл</a:t>
            </a:r>
            <a:r>
              <a:rPr lang="ru-RU" sz="28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ержүрек</a:t>
            </a:r>
            <a:r>
              <a:rPr lang="ru-RU" sz="28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болуы</a:t>
            </a:r>
            <a:r>
              <a:rPr lang="ru-RU" sz="28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керек</a:t>
            </a:r>
            <a:r>
              <a:rPr lang="ru-RU" sz="28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br>
              <a:rPr lang="ru-RU" sz="28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					</a:t>
            </a:r>
            <a:r>
              <a:rPr lang="ru-RU" sz="2800" b="1" i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Әл-Фараби</a:t>
            </a:r>
            <a:r>
              <a:rPr lang="ru-RU" sz="28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800" b="1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836357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Admin\Pictures\photo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2156195"/>
            <a:ext cx="4140460" cy="40671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5508104" y="2176233"/>
            <a:ext cx="864096" cy="4067175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sz="48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Ұ</a:t>
            </a:r>
          </a:p>
          <a:p>
            <a:pPr algn="ctr"/>
            <a:r>
              <a:rPr lang="kk-KZ" sz="48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</a:t>
            </a:r>
          </a:p>
          <a:p>
            <a:pPr algn="ctr"/>
            <a:r>
              <a:rPr lang="kk-KZ" sz="48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</a:t>
            </a:r>
          </a:p>
          <a:p>
            <a:pPr algn="ctr"/>
            <a:r>
              <a:rPr lang="kk-KZ" sz="48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</a:t>
            </a:r>
          </a:p>
          <a:p>
            <a:pPr algn="ctr"/>
            <a:r>
              <a:rPr lang="kk-KZ" sz="48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</a:t>
            </a:r>
            <a:endParaRPr lang="ru-RU" sz="4800" b="1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Стрелка вправо 4"/>
          <p:cNvSpPr/>
          <p:nvPr/>
        </p:nvSpPr>
        <p:spPr>
          <a:xfrm>
            <a:off x="6733728" y="2098931"/>
            <a:ext cx="2016224" cy="1022145"/>
          </a:xfrm>
          <a:prstGeom prst="rightArrow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ұлағатты</a:t>
            </a:r>
            <a:endParaRPr lang="ru-RU" b="1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Стрелка вправо 6"/>
          <p:cNvSpPr/>
          <p:nvPr/>
        </p:nvSpPr>
        <p:spPr>
          <a:xfrm>
            <a:off x="6733728" y="2854303"/>
            <a:ext cx="2016224" cy="1022145"/>
          </a:xfrm>
          <a:prstGeom prst="rightArrow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сабырлы</a:t>
            </a:r>
            <a:endParaRPr lang="ru-RU" b="1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Стрелка вправо 7"/>
          <p:cNvSpPr/>
          <p:nvPr/>
        </p:nvSpPr>
        <p:spPr>
          <a:xfrm>
            <a:off x="6749008" y="3678708"/>
            <a:ext cx="2016224" cy="1022145"/>
          </a:xfrm>
          <a:prstGeom prst="rightArrow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төзімді</a:t>
            </a:r>
            <a:endParaRPr lang="ru-RU" b="1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Стрелка вправо 8"/>
          <p:cNvSpPr/>
          <p:nvPr/>
        </p:nvSpPr>
        <p:spPr>
          <a:xfrm>
            <a:off x="6749008" y="4437112"/>
            <a:ext cx="2016224" cy="1022145"/>
          </a:xfrm>
          <a:prstGeom prst="rightArrow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ақылды</a:t>
            </a:r>
            <a:endParaRPr lang="ru-RU" b="1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Стрелка вправо 9"/>
          <p:cNvSpPr/>
          <p:nvPr/>
        </p:nvSpPr>
        <p:spPr>
          <a:xfrm>
            <a:off x="6749008" y="5213801"/>
            <a:ext cx="2016224" cy="1022145"/>
          </a:xfrm>
          <a:prstGeom prst="rightArrow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зерделі</a:t>
            </a:r>
            <a:endParaRPr lang="ru-RU" b="1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Блок-схема: данные 5">
            <a:hlinkClick r:id="rId3" action="ppaction://hlinkfile"/>
          </p:cNvPr>
          <p:cNvSpPr/>
          <p:nvPr/>
        </p:nvSpPr>
        <p:spPr>
          <a:xfrm>
            <a:off x="395536" y="296652"/>
            <a:ext cx="7704856" cy="1332148"/>
          </a:xfrm>
          <a:prstGeom prst="flowChartInputOutpu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sz="40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Біз қандаймыз?</a:t>
            </a:r>
            <a:endParaRPr lang="ru-RU" sz="4000" b="1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529160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85156" y="1320811"/>
            <a:ext cx="864096" cy="5526213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sz="48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САЛТАНАТ</a:t>
            </a:r>
            <a:endParaRPr lang="ru-RU" sz="4800" b="1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Стрелка вправо 4"/>
          <p:cNvSpPr/>
          <p:nvPr/>
        </p:nvSpPr>
        <p:spPr>
          <a:xfrm>
            <a:off x="1514564" y="2492896"/>
            <a:ext cx="2016224" cy="1022145"/>
          </a:xfrm>
          <a:prstGeom prst="rightArrow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лағылдай</a:t>
            </a:r>
            <a:endParaRPr lang="ru-RU" b="1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Стрелка вправо 6"/>
          <p:cNvSpPr/>
          <p:nvPr/>
        </p:nvSpPr>
        <p:spPr>
          <a:xfrm>
            <a:off x="1475656" y="1041066"/>
            <a:ext cx="2016224" cy="1022145"/>
          </a:xfrm>
          <a:prstGeom prst="rightArrow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сымбатты</a:t>
            </a:r>
            <a:endParaRPr lang="ru-RU" b="1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Стрелка вправо 7"/>
          <p:cNvSpPr/>
          <p:nvPr/>
        </p:nvSpPr>
        <p:spPr>
          <a:xfrm>
            <a:off x="1514564" y="3216292"/>
            <a:ext cx="2016224" cy="1022145"/>
          </a:xfrm>
          <a:prstGeom prst="rightArrow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төзімді</a:t>
            </a:r>
            <a:endParaRPr lang="ru-RU" b="1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Стрелка вправо 8"/>
          <p:cNvSpPr/>
          <p:nvPr/>
        </p:nvSpPr>
        <p:spPr>
          <a:xfrm>
            <a:off x="1487198" y="1806207"/>
            <a:ext cx="2016224" cy="1022145"/>
          </a:xfrm>
          <a:prstGeom prst="rightArrow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ақылды</a:t>
            </a:r>
            <a:endParaRPr lang="ru-RU" b="1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Стрелка вправо 9"/>
          <p:cNvSpPr/>
          <p:nvPr/>
        </p:nvSpPr>
        <p:spPr>
          <a:xfrm>
            <a:off x="1514564" y="4006335"/>
            <a:ext cx="2016224" cy="1022145"/>
          </a:xfrm>
          <a:prstGeom prst="rightArrow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ажарлы</a:t>
            </a:r>
            <a:endParaRPr lang="ru-RU" b="1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Блок-схема: данные 5">
            <a:hlinkClick r:id="rId2" action="ppaction://hlinkfile"/>
          </p:cNvPr>
          <p:cNvSpPr/>
          <p:nvPr/>
        </p:nvSpPr>
        <p:spPr>
          <a:xfrm>
            <a:off x="395536" y="296652"/>
            <a:ext cx="7704856" cy="828092"/>
          </a:xfrm>
          <a:prstGeom prst="flowChartInputOutpu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sz="40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Мысалы:</a:t>
            </a:r>
            <a:endParaRPr lang="ru-RU" sz="4000" b="1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Стрелка вправо 10"/>
          <p:cNvSpPr/>
          <p:nvPr/>
        </p:nvSpPr>
        <p:spPr>
          <a:xfrm>
            <a:off x="1531477" y="4745230"/>
            <a:ext cx="2016224" cy="1022145"/>
          </a:xfrm>
          <a:prstGeom prst="rightArrow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</a:t>
            </a:r>
            <a:r>
              <a:rPr lang="kk-KZ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әзік</a:t>
            </a:r>
            <a:endParaRPr lang="ru-RU" b="1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Стрелка вправо 11"/>
          <p:cNvSpPr/>
          <p:nvPr/>
        </p:nvSpPr>
        <p:spPr>
          <a:xfrm>
            <a:off x="1520734" y="5408703"/>
            <a:ext cx="2016224" cy="1022145"/>
          </a:xfrm>
          <a:prstGeom prst="rightArrow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ақкөңіл</a:t>
            </a:r>
            <a:endParaRPr lang="ru-RU" b="1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Стрелка вправо 12"/>
          <p:cNvSpPr/>
          <p:nvPr/>
        </p:nvSpPr>
        <p:spPr>
          <a:xfrm>
            <a:off x="1520734" y="6021288"/>
            <a:ext cx="2016224" cy="1022145"/>
          </a:xfrm>
          <a:prstGeom prst="rightArrow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талантты</a:t>
            </a:r>
            <a:endParaRPr lang="ru-RU" b="1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5-конечная звезда 1"/>
          <p:cNvSpPr/>
          <p:nvPr/>
        </p:nvSpPr>
        <p:spPr>
          <a:xfrm>
            <a:off x="4139952" y="1405760"/>
            <a:ext cx="4608512" cy="4002943"/>
          </a:xfrm>
          <a:prstGeom prst="star5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sz="2400" b="1" i="1" u="sng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Әр бір адам бір-бір жұлдыз</a:t>
            </a:r>
            <a:endParaRPr lang="ru-RU" sz="2400" b="1" i="1" u="sng" dirty="0">
              <a:solidFill>
                <a:schemeClr val="tx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240312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267744" y="261610"/>
            <a:ext cx="396044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k-KZ" sz="28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2" action="ppaction://hlinkfile"/>
              </a:rPr>
              <a:t>Әуенді </a:t>
            </a:r>
            <a:r>
              <a:rPr lang="kk-KZ" sz="28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2" action="ppaction://hlinkfile"/>
              </a:rPr>
              <a:t>терапия</a:t>
            </a:r>
            <a:endParaRPr lang="ru-RU" sz="28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611560" y="1340768"/>
            <a:ext cx="828092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kk-KZ" sz="2000" b="1" i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endParaRPr lang="ru-RU" sz="2000" b="1" i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0" y="784831"/>
            <a:ext cx="9143999" cy="55092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80000"/>
              </a:lnSpc>
            </a:pPr>
            <a:r>
              <a:rPr lang="kk-KZ" altLang="ru-RU" sz="2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Көзімізді </a:t>
            </a:r>
            <a:r>
              <a:rPr lang="kk-KZ" altLang="ru-RU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жұмамыз, айналамыз тып – тыныш, ыңғайланып отырып алыңыз.</a:t>
            </a:r>
          </a:p>
          <a:p>
            <a:pPr>
              <a:lnSpc>
                <a:spcPct val="80000"/>
              </a:lnSpc>
            </a:pPr>
            <a:r>
              <a:rPr lang="kk-KZ" altLang="ru-RU" sz="2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Сізге </a:t>
            </a:r>
            <a:r>
              <a:rPr lang="kk-KZ" altLang="ru-RU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өте жайлы, тып – тыныш, сіз тек менің даусымды естіп тұрсыз. Сіз келе жатырсыз, алдыңызда орман шықты, көз алдыңызға елестетіңізші: яғни қалың орман ба, әлде сирек орман ба – оны өзіңіз таңдайсыз</a:t>
            </a:r>
            <a:r>
              <a:rPr lang="kk-KZ" altLang="ru-RU" sz="2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...</a:t>
            </a:r>
          </a:p>
          <a:p>
            <a:pPr>
              <a:lnSpc>
                <a:spcPct val="80000"/>
              </a:lnSpc>
            </a:pPr>
            <a:r>
              <a:rPr lang="kk-KZ" altLang="ru-RU" sz="2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	Сіз келе жатырсыз, келе жатырсыз – алдыңызда жол бар, сіз сол жолмен келе жатырсыз – сол жол кең бе, әлде тар ма, - оны өзіңіз таңдайсыз. </a:t>
            </a:r>
          </a:p>
          <a:p>
            <a:pPr>
              <a:lnSpc>
                <a:spcPct val="80000"/>
              </a:lnSpc>
            </a:pPr>
            <a:r>
              <a:rPr lang="kk-KZ" altLang="ru-RU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kk-KZ" altLang="ru-RU" sz="2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Келе </a:t>
            </a:r>
            <a:r>
              <a:rPr lang="kk-KZ" altLang="ru-RU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жатырсыз – алдыңызда әмиян (кошелек) көрдіңіз, ол әмиянды аласыз ба, әлде алмайсыз ба – оны да өзіңіз </a:t>
            </a:r>
            <a:r>
              <a:rPr lang="kk-KZ" altLang="ru-RU" sz="2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білесіз.</a:t>
            </a:r>
          </a:p>
          <a:p>
            <a:pPr>
              <a:lnSpc>
                <a:spcPct val="80000"/>
              </a:lnSpc>
            </a:pPr>
            <a:r>
              <a:rPr lang="kk-KZ" altLang="ru-RU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kk-KZ" altLang="ru-RU" sz="2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Сіз </a:t>
            </a:r>
            <a:r>
              <a:rPr lang="kk-KZ" altLang="ru-RU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келе жатырсыз – алдыңызда үлкен қақпа тұр. Ол қақпадан секіріп өтесіз бе, әлде ашып кіресіз бе немесе айналып өтесіз бе – оны да өзіңіз </a:t>
            </a:r>
            <a:r>
              <a:rPr lang="kk-KZ" altLang="ru-RU" sz="2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шешіңіз.</a:t>
            </a:r>
          </a:p>
          <a:p>
            <a:pPr>
              <a:lnSpc>
                <a:spcPct val="80000"/>
              </a:lnSpc>
            </a:pPr>
            <a:r>
              <a:rPr lang="kk-KZ" altLang="ru-RU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kk-KZ" altLang="ru-RU" sz="2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Сіз </a:t>
            </a:r>
            <a:r>
              <a:rPr lang="kk-KZ" altLang="ru-RU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әлі келе жатырсыз, алдыңызда үй көрдіңіз. Ол үйге кіресіз бе, әлде кірмей, айналып қасынан өтесіз бе - өзіңіз </a:t>
            </a:r>
            <a:r>
              <a:rPr lang="kk-KZ" altLang="ru-RU" sz="2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біліңіз.</a:t>
            </a:r>
          </a:p>
          <a:p>
            <a:pPr>
              <a:lnSpc>
                <a:spcPct val="80000"/>
              </a:lnSpc>
            </a:pPr>
            <a:r>
              <a:rPr lang="kk-KZ" altLang="ru-RU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kk-KZ" altLang="ru-RU" sz="2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Келе </a:t>
            </a:r>
            <a:r>
              <a:rPr lang="kk-KZ" altLang="ru-RU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жатырсыз – алыстан бір үйір жылқы көресіз. Сол жылқыға жақындап барасыз ба, әлде айналып өтіп кетесіз бе? - өзіңіз шешіңіз. </a:t>
            </a:r>
            <a:endParaRPr lang="kk-KZ" altLang="ru-RU" sz="22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80000"/>
              </a:lnSpc>
            </a:pPr>
            <a:r>
              <a:rPr lang="kk-KZ" altLang="ru-RU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kk-KZ" altLang="ru-RU" sz="2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Енді </a:t>
            </a:r>
            <a:r>
              <a:rPr lang="kk-KZ" altLang="ru-RU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алдыңыздан өзен көресіз – ол өзен жәй толқынмен ағып жатыр ма, әлде шулап тасып жатыр ма? – оны да өзіңіз таңдаңыз.</a:t>
            </a:r>
            <a:endParaRPr lang="ru-RU" altLang="ru-RU" sz="22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006709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22470" y="0"/>
            <a:ext cx="252028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k-KZ" sz="20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Интерпретация</a:t>
            </a:r>
            <a:endParaRPr lang="ru-RU" b="1" i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Выноска-облако 2"/>
          <p:cNvSpPr/>
          <p:nvPr/>
        </p:nvSpPr>
        <p:spPr>
          <a:xfrm>
            <a:off x="3347864" y="188641"/>
            <a:ext cx="5544616" cy="1584176"/>
          </a:xfrm>
          <a:prstGeom prst="cloudCallout">
            <a:avLst>
              <a:gd name="adj1" fmla="val -74235"/>
              <a:gd name="adj2" fmla="val 10276"/>
            </a:avLst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kk-KZ" sz="1400" b="1" i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kk-KZ" sz="1400" b="1" i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kk-KZ" sz="14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kk-KZ" altLang="ru-RU" sz="14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Орман – ол Сіздің проблемаларыңыз, яғни алда кездесетін орман сирек болса, онда Сіздің проблемаларыңыз сирек болады, одан тез өтесіз. Егер қалың орман таңдасаңыз – алда қалың, үлкен проблема тұр.</a:t>
            </a:r>
            <a:endParaRPr lang="ru-RU" altLang="ru-RU" sz="1400" b="1" i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1400" i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Выноска-облако 7"/>
          <p:cNvSpPr/>
          <p:nvPr/>
        </p:nvSpPr>
        <p:spPr>
          <a:xfrm>
            <a:off x="3323844" y="1694191"/>
            <a:ext cx="5688632" cy="1447128"/>
          </a:xfrm>
          <a:prstGeom prst="cloudCallout">
            <a:avLst>
              <a:gd name="adj1" fmla="val -74235"/>
              <a:gd name="adj2" fmla="val 10276"/>
            </a:avLst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endParaRPr lang="kk-KZ" sz="1400" b="1" i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kk-KZ" sz="14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kk-KZ" altLang="ru-RU" sz="1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Жол – Сіздің кеңдігіңіз немесе тарлығыңыз </a:t>
            </a:r>
            <a:br>
              <a:rPr lang="kk-KZ" altLang="ru-RU" sz="1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kk-KZ" altLang="ru-RU" sz="1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таңдаған жолыңызға сәйкес келеді.</a:t>
            </a:r>
            <a:endParaRPr lang="ru-RU" sz="14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1" name="Picture 7" descr="002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235" y="585372"/>
            <a:ext cx="2205971" cy="1331460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7" descr="207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933" y="1916832"/>
            <a:ext cx="2123728" cy="1377118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2" descr="C:\Users\Admin\Pictures\imgpreview (1)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933" y="3293950"/>
            <a:ext cx="1837909" cy="1656184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Выноска-облако 13"/>
          <p:cNvSpPr/>
          <p:nvPr/>
        </p:nvSpPr>
        <p:spPr>
          <a:xfrm>
            <a:off x="3395852" y="3118508"/>
            <a:ext cx="5544616" cy="1584176"/>
          </a:xfrm>
          <a:prstGeom prst="cloudCallout">
            <a:avLst>
              <a:gd name="adj1" fmla="val -74235"/>
              <a:gd name="adj2" fmla="val 10276"/>
            </a:avLst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kk-KZ" sz="1600" b="1" i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kk-KZ" sz="16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kk-KZ" sz="16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Сіздер жүргіншілер жолында келе жатқанда әмиянды алғаның елестетсеңіздер, сіздер осы немесе келесі аптада ақшалы боласыздар.</a:t>
            </a:r>
            <a:endParaRPr lang="ru-RU" sz="1600" b="1" i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1600" dirty="0"/>
          </a:p>
        </p:txBody>
      </p:sp>
      <p:pic>
        <p:nvPicPr>
          <p:cNvPr id="15" name="Picture 4" descr="107937-004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052" y="5036231"/>
            <a:ext cx="2347889" cy="1565569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Выноска-облако 15"/>
          <p:cNvSpPr/>
          <p:nvPr/>
        </p:nvSpPr>
        <p:spPr>
          <a:xfrm>
            <a:off x="3501396" y="4824288"/>
            <a:ext cx="5544616" cy="1584176"/>
          </a:xfrm>
          <a:prstGeom prst="cloudCallout">
            <a:avLst>
              <a:gd name="adj1" fmla="val -74235"/>
              <a:gd name="adj2" fmla="val 10276"/>
            </a:avLst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kk-KZ" sz="1400" b="1" i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kk-KZ" sz="14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kk-KZ" altLang="ru-RU" sz="14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Қақпа – қиындықтан өтуіңіз, қақпаны ашып кірсеңіз – қиындықтан жәй өтесіз, яғни төзесіз, ал секіріп өтсеңіз – қиыншылықтан қиналмайсыз. Ал айналып өтсеңіз, қиыншылықтан қашасыз.</a:t>
            </a:r>
            <a:endParaRPr lang="ru-RU" sz="1400" b="1" i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00767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22470" y="0"/>
            <a:ext cx="252028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k-KZ" sz="20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Интерпретация</a:t>
            </a:r>
            <a:endParaRPr lang="ru-RU" b="1" i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51" name="Picture 3" descr="C:\Users\Admin\Pictures\imgpreview (2)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696" b="19490"/>
          <a:stretch/>
        </p:blipFill>
        <p:spPr bwMode="auto">
          <a:xfrm>
            <a:off x="179514" y="435522"/>
            <a:ext cx="2062232" cy="1336429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C:\Users\Admin\Pictures\imgpreview (3)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7316"/>
          <a:stretch/>
        </p:blipFill>
        <p:spPr bwMode="auto">
          <a:xfrm>
            <a:off x="179513" y="2379283"/>
            <a:ext cx="2062232" cy="1524072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3" name="Picture 5" descr="C:\Users\Admin\Pictures\imgpreview (4)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4" y="4545859"/>
            <a:ext cx="2072104" cy="1552575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Выноска-облако 7"/>
          <p:cNvSpPr/>
          <p:nvPr/>
        </p:nvSpPr>
        <p:spPr>
          <a:xfrm>
            <a:off x="3481426" y="195789"/>
            <a:ext cx="5688632" cy="1815893"/>
          </a:xfrm>
          <a:prstGeom prst="cloudCallout">
            <a:avLst>
              <a:gd name="adj1" fmla="val -74235"/>
              <a:gd name="adj2" fmla="val 10276"/>
            </a:avLst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endParaRPr lang="kk-KZ" sz="1600" b="1" i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kk-KZ" sz="16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kk-KZ" sz="16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Үйге кіргенің елестетсеңіздер, сіздер </a:t>
            </a:r>
            <a:r>
              <a:rPr lang="kk-KZ" sz="16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үй шаруашылығындағы </a:t>
            </a:r>
            <a:r>
              <a:rPr lang="kk-KZ" sz="16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адамдарсыз. Үйге кірмесеніздер, сіздер қызмет қуған адамдарсыздар. (корьерист)</a:t>
            </a:r>
            <a:endParaRPr lang="ru-RU" sz="1600" b="1" i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1600" dirty="0"/>
          </a:p>
        </p:txBody>
      </p:sp>
      <p:sp>
        <p:nvSpPr>
          <p:cNvPr id="9" name="Выноска-облако 8"/>
          <p:cNvSpPr/>
          <p:nvPr/>
        </p:nvSpPr>
        <p:spPr>
          <a:xfrm>
            <a:off x="3618873" y="2408880"/>
            <a:ext cx="5536232" cy="1512168"/>
          </a:xfrm>
          <a:prstGeom prst="cloudCallout">
            <a:avLst>
              <a:gd name="adj1" fmla="val -74235"/>
              <a:gd name="adj2" fmla="val 10276"/>
            </a:avLst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sz="16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-Сіздер жылқыға жақындағаның елестетсеңіздер, сіздер осы жылы жетістіктерге қол жеткізесіздер.</a:t>
            </a:r>
            <a:endParaRPr lang="ru-RU" sz="1600" b="1" i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1600" dirty="0"/>
          </a:p>
        </p:txBody>
      </p:sp>
      <p:sp>
        <p:nvSpPr>
          <p:cNvPr id="10" name="Выноска-облако 9"/>
          <p:cNvSpPr/>
          <p:nvPr/>
        </p:nvSpPr>
        <p:spPr>
          <a:xfrm>
            <a:off x="3413908" y="3943676"/>
            <a:ext cx="5823667" cy="2581667"/>
          </a:xfrm>
          <a:prstGeom prst="cloudCallout">
            <a:avLst>
              <a:gd name="adj1" fmla="val -74235"/>
              <a:gd name="adj2" fmla="val 10276"/>
            </a:avLst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endParaRPr lang="kk-KZ" sz="1600" b="1" i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kk-KZ" sz="1600" b="1" i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kk-KZ" sz="16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Теңіз-ол </a:t>
            </a:r>
            <a:r>
              <a:rPr lang="kk-KZ" sz="16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сіздердің </a:t>
            </a:r>
            <a:r>
              <a:rPr lang="kk-KZ" sz="16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мінез-құлқыныз.</a:t>
            </a:r>
            <a:r>
              <a:rPr lang="ru-RU" sz="16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k-KZ" sz="16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Тыңыш  </a:t>
            </a:r>
            <a:r>
              <a:rPr lang="kk-KZ" sz="16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тұрған </a:t>
            </a:r>
            <a:r>
              <a:rPr lang="kk-KZ" sz="16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теңізді елестетсеңіздер</a:t>
            </a:r>
            <a:r>
              <a:rPr lang="kk-KZ" sz="16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сіздердің </a:t>
            </a:r>
            <a:r>
              <a:rPr lang="kk-KZ" sz="16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мінез құлқыңыз </a:t>
            </a:r>
            <a:r>
              <a:rPr lang="kk-KZ" sz="16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байсалды, бірқалыпты</a:t>
            </a:r>
            <a:r>
              <a:rPr lang="kk-KZ" sz="16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(</a:t>
            </a:r>
            <a:r>
              <a:rPr lang="kk-KZ" sz="16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жанағы теңізге сай)   Толқымалы тұрған теңізді елестетсеңіздер, сіздердің мінез-құлқыңыз - өзгермелі</a:t>
            </a:r>
            <a:endParaRPr lang="ru-RU" sz="1600" b="1" i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16366978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835696" y="8675"/>
            <a:ext cx="5112568" cy="11387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kk-KZ" sz="4000" b="1" i="1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kk-KZ" sz="2800" b="1" i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Ұстаз - ұлы тұлға! </a:t>
            </a:r>
            <a:endParaRPr lang="ru-RU" sz="2800" b="1" i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467544" y="1147448"/>
            <a:ext cx="8194811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i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Ғылымды</a:t>
            </a:r>
            <a:r>
              <a:rPr lang="ru-RU" sz="2000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i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күшті</a:t>
            </a:r>
            <a:r>
              <a:rPr lang="ru-RU" sz="2000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i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меңгерген</a:t>
            </a:r>
            <a:r>
              <a:rPr lang="ru-RU" sz="2000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i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sz="2000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оны </a:t>
            </a:r>
            <a:r>
              <a:rPr lang="ru-RU" sz="2000" b="1" i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сүйетін</a:t>
            </a:r>
            <a:r>
              <a:rPr lang="ru-RU" sz="2000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i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мұғалім</a:t>
            </a:r>
            <a:r>
              <a:rPr lang="ru-RU" sz="2000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i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ғана</a:t>
            </a:r>
            <a:r>
              <a:rPr lang="ru-RU" sz="2000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i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өз</a:t>
            </a:r>
            <a:r>
              <a:rPr lang="ru-RU" sz="2000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i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шәкірттерінің</a:t>
            </a:r>
            <a:r>
              <a:rPr lang="ru-RU" sz="2000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i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бәріне</a:t>
            </a:r>
            <a:r>
              <a:rPr lang="ru-RU" sz="2000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i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жемісті</a:t>
            </a:r>
            <a:r>
              <a:rPr lang="ru-RU" sz="2000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i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ықпал</a:t>
            </a:r>
            <a:r>
              <a:rPr lang="ru-RU" sz="2000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i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жасайтын</a:t>
            </a:r>
            <a:r>
              <a:rPr lang="ru-RU" sz="2000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i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болады</a:t>
            </a:r>
            <a:r>
              <a:rPr lang="ru-RU" sz="2000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br>
              <a:rPr lang="ru-RU" sz="2000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i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				</a:t>
            </a:r>
            <a:r>
              <a:rPr lang="ru-RU" sz="2000" b="1" i="1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Д.И.Менделеев</a:t>
            </a:r>
            <a:endParaRPr lang="ru-RU" sz="2000" b="1" i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345272" y="2967335"/>
            <a:ext cx="4453463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9600" b="1" cap="none" spc="0" dirty="0" smtClean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FF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hlinkClick r:id="rId2" action="ppaction://hlinkfile"/>
              </a:rPr>
              <a:t>БІЗ.СІЗ</a:t>
            </a:r>
            <a:endParaRPr lang="ru-RU" sz="9600" b="1" cap="none" spc="0" dirty="0">
              <a:ln w="31550" cmpd="sng">
                <a:gradFill>
                  <a:gsLst>
                    <a:gs pos="25000">
                      <a:schemeClr val="accent1">
                        <a:shade val="25000"/>
                        <a:satMod val="190000"/>
                      </a:schemeClr>
                    </a:gs>
                    <a:gs pos="80000">
                      <a:schemeClr val="accent1">
                        <a:tint val="75000"/>
                        <a:satMod val="19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FFFFFF"/>
              </a:solidFill>
              <a:effectLst>
                <a:outerShdw blurRad="41275" dist="12700" dir="12000000" algn="tl" rotWithShape="0">
                  <a:srgbClr val="000000">
                    <a:alpha val="40000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483797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с двумя скругленными противолежащими углами 1"/>
          <p:cNvSpPr/>
          <p:nvPr/>
        </p:nvSpPr>
        <p:spPr>
          <a:xfrm>
            <a:off x="2771800" y="404664"/>
            <a:ext cx="4032448" cy="1008112"/>
          </a:xfrm>
          <a:prstGeom prst="round2Diag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sz="2800" b="1" i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Сен маған, мен саған...</a:t>
            </a:r>
            <a:endParaRPr lang="ru-RU" sz="2800" b="1" i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591681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158</TotalTime>
  <Words>265</Words>
  <Application>Microsoft Office PowerPoint</Application>
  <PresentationFormat>Экран (4:3)</PresentationFormat>
  <Paragraphs>68</Paragraphs>
  <Slides>14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Admin</dc:creator>
  <cp:lastModifiedBy>771</cp:lastModifiedBy>
  <cp:revision>34</cp:revision>
  <dcterms:created xsi:type="dcterms:W3CDTF">2015-04-24T15:13:09Z</dcterms:created>
  <dcterms:modified xsi:type="dcterms:W3CDTF">2017-03-18T07:02:36Z</dcterms:modified>
</cp:coreProperties>
</file>