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5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65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61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Default Extension="gif" ContentType="image/gif"/>
  <Default Extension="vml" ContentType="application/vnd.openxmlformats-officedocument.vmlDrawing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5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  <p:sldMasterId id="2147483804" r:id="rId14"/>
    <p:sldMasterId id="2147483816" r:id="rId15"/>
  </p:sldMasterIdLst>
  <p:notesMasterIdLst>
    <p:notesMasterId r:id="rId32"/>
  </p:notesMasterIdLst>
  <p:sldIdLst>
    <p:sldId id="257" r:id="rId16"/>
    <p:sldId id="258" r:id="rId17"/>
    <p:sldId id="261" r:id="rId18"/>
    <p:sldId id="262" r:id="rId19"/>
    <p:sldId id="263" r:id="rId20"/>
    <p:sldId id="259" r:id="rId21"/>
    <p:sldId id="264" r:id="rId22"/>
    <p:sldId id="260" r:id="rId23"/>
    <p:sldId id="265" r:id="rId24"/>
    <p:sldId id="267" r:id="rId25"/>
    <p:sldId id="266" r:id="rId26"/>
    <p:sldId id="256" r:id="rId27"/>
    <p:sldId id="269" r:id="rId28"/>
    <p:sldId id="270" r:id="rId29"/>
    <p:sldId id="271" r:id="rId30"/>
    <p:sldId id="272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21A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7E32F-FEA5-4E1D-99EC-A13B49FA60F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3BE139-07BB-4DF4-A6F6-8BF453A749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4756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8B8FE1-5ABC-4A3B-8352-2CDDD12060F2}" type="slidenum">
              <a:rPr lang="ru-RU" altLang="ru-RU">
                <a:solidFill>
                  <a:prstClr val="black"/>
                </a:solidFill>
              </a:rPr>
              <a:pPr/>
              <a:t>13</a:t>
            </a:fld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443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AR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B0C0C3-CED0-421B-864A-C5A52793D031}" type="slidenum">
              <a:rPr lang="ru-RU" altLang="ru-RU">
                <a:solidFill>
                  <a:prstClr val="black"/>
                </a:solidFill>
              </a:rPr>
              <a:pPr/>
              <a:t>14</a:t>
            </a:fld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451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1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AR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3015A0-0B55-4B33-989F-418964C34ADE}" type="slidenum">
              <a:rPr lang="ru-RU" altLang="ru-RU">
                <a:solidFill>
                  <a:prstClr val="black"/>
                </a:solidFill>
              </a:rPr>
              <a:pPr/>
              <a:t>15</a:t>
            </a:fld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445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5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AR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CC0279-C626-419F-967A-123843B98942}" type="slidenum">
              <a:rPr lang="ru-RU" altLang="ru-RU">
                <a:solidFill>
                  <a:prstClr val="black"/>
                </a:solidFill>
              </a:rPr>
              <a:pPr/>
              <a:t>16</a:t>
            </a:fld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457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7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AR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87FE0-A409-4ECB-8AE4-DB02AEE1CE2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22110-F6E9-44EC-B626-99CA25B82E9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153320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58492-CA98-4A30-A226-F5B8517C4DB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F8E84-7780-46DF-A2E7-61C6B4C4E6F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749126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FBD44-C966-46C9-B805-644B9B21657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8BCF1-03DA-4B76-9808-3AB130AA11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268070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F2AEC-CE49-4A26-A384-9469BDE2E67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973AF-32A2-429B-AD34-785627E69F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20898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D8B31-67AE-42C2-8CF2-5B1575F58B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FC26B-7F74-421F-B972-54F0244E4DB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629400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31131-0FBA-4C75-B245-07F7FC860C0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5D7FF-C897-4EC2-B1C9-C91436A1AEC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371391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48986-FBBE-42CA-BF31-2767127AF3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FF47D-7AAB-4BFE-A8EB-3487F93B8D2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418104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84CEE-F712-4FF5-8412-50685D217B5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170F6-E13B-4F66-8EBF-CB6F18BEAD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957576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3EE05-E3D4-41D8-95AA-B1656FBC1B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17A12-0B7E-4F31-85A2-064BAA5DAB3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901699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87D91-D302-4A68-8CCA-F7FC009DC7F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BFD56-A3D6-4611-B57F-5C1DE6B05F7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057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93B2D-B2C1-412A-8C0A-54D0F83ED5E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F0E79-C274-4732-813A-C6EE652D18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913834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87FE0-A409-4ECB-8AE4-DB02AEE1CE2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22110-F6E9-44EC-B626-99CA25B82E9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984160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58492-CA98-4A30-A226-F5B8517C4DB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F8E84-7780-46DF-A2E7-61C6B4C4E6F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417831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FBD44-C966-46C9-B805-644B9B21657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8BCF1-03DA-4B76-9808-3AB130AA11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18399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F2AEC-CE49-4A26-A384-9469BDE2E67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973AF-32A2-429B-AD34-785627E69F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997585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D8B31-67AE-42C2-8CF2-5B1575F58B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FC26B-7F74-421F-B972-54F0244E4DB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370669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31131-0FBA-4C75-B245-07F7FC860C0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5D7FF-C897-4EC2-B1C9-C91436A1AEC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10629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48986-FBBE-42CA-BF31-2767127AF3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FF47D-7AAB-4BFE-A8EB-3487F93B8D2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024082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84CEE-F712-4FF5-8412-50685D217B5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170F6-E13B-4F66-8EBF-CB6F18BEAD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830709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3EE05-E3D4-41D8-95AA-B1656FBC1B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17A12-0B7E-4F31-85A2-064BAA5DAB3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6618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01F05-7844-487B-A7BB-C20533F7F7E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424895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87D91-D302-4A68-8CCA-F7FC009DC7F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BFD56-A3D6-4611-B57F-5C1DE6B05F7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803503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93B2D-B2C1-412A-8C0A-54D0F83ED5E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F0E79-C274-4732-813A-C6EE652D18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070429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E9140C-1045-4BC9-AA19-41240AAD2F57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559435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E4C4E-1F06-48E9-9B5D-9889CB62FCF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125454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80059-F6B2-47E6-BE9E-56E21DBB992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827208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FFC74D-32ED-4C0D-A7F5-44C9A0DA103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85035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5B3B78-D094-4036-B88B-C427FAC9956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890615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707CE-3910-41F4-996F-9ACF3725D10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6275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5D836-00D0-45CD-A309-FEF9F3B99877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001613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5A49B-AA7C-4AA1-B8E5-865EC0C77CB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7046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DCA6A8-D97D-4C62-9439-B8064981D23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860100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A12E49-25A2-4A6C-A03E-C6ABCB71F7B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753193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7AF70-D89E-4CE3-AF25-AEEB939EF16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522098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BD1A2-8890-46C2-A05D-EC9DBB736A3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509138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E9140C-1045-4BC9-AA19-41240AAD2F57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734591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E4C4E-1F06-48E9-9B5D-9889CB62FCF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140219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80059-F6B2-47E6-BE9E-56E21DBB992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985821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FFC74D-32ED-4C0D-A7F5-44C9A0DA103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409895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5B3B78-D094-4036-B88B-C427FAC9956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506163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707CE-3910-41F4-996F-9ACF3725D10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464751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5D836-00D0-45CD-A309-FEF9F3B99877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1232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E8D0D-9A93-4951-8AD8-A95DA89A69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009446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5A49B-AA7C-4AA1-B8E5-865EC0C77CB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230173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A12E49-25A2-4A6C-A03E-C6ABCB71F7B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139814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7AF70-D89E-4CE3-AF25-AEEB939EF16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39916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BD1A2-8890-46C2-A05D-EC9DBB736A3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35881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E9140C-1045-4BC9-AA19-41240AAD2F57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726244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E4C4E-1F06-48E9-9B5D-9889CB62FCF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769503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80059-F6B2-47E6-BE9E-56E21DBB992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149795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FFC74D-32ED-4C0D-A7F5-44C9A0DA103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234457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5B3B78-D094-4036-B88B-C427FAC9956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66702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707CE-3910-41F4-996F-9ACF3725D10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4984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F297FE-2444-4311-94E8-4CA7A2ACFE5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538146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5D836-00D0-45CD-A309-FEF9F3B99877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171907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5A49B-AA7C-4AA1-B8E5-865EC0C77CB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982849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A12E49-25A2-4A6C-A03E-C6ABCB71F7B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8452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7AF70-D89E-4CE3-AF25-AEEB939EF16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498205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BD1A2-8890-46C2-A05D-EC9DBB736A3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579812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E9140C-1045-4BC9-AA19-41240AAD2F57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880065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E4C4E-1F06-48E9-9B5D-9889CB62FCF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362212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80059-F6B2-47E6-BE9E-56E21DBB992E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556425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FFC74D-32ED-4C0D-A7F5-44C9A0DA103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21565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5B3B78-D094-4036-B88B-C427FAC9956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2618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9CB36-DC8A-4885-BB7E-9B076A6F04A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62020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707CE-3910-41F4-996F-9ACF3725D10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86715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5D836-00D0-45CD-A309-FEF9F3B99877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353193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5A49B-AA7C-4AA1-B8E5-865EC0C77CB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677897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A12E49-25A2-4A6C-A03E-C6ABCB71F7B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871905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7AF70-D89E-4CE3-AF25-AEEB939EF16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567784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BD1A2-8890-46C2-A05D-EC9DBB736A3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489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E62C04-7FFF-48F5-9458-603E6D29B48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73362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5752C-80C6-4E3A-A39C-5632A1443BF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17653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05C6E-8EE5-4C4E-9B9C-3EEF1F58B11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4836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1786D-25AA-4D5A-AB84-9E84E5FF74E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31165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2903A-B105-4418-AF25-0ADEDA0C37D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8789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B3452-688B-492A-BFAD-7A03ECA25C5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55244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4FF68-1310-4252-B6E8-3E7EEAE9DA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4211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84182-F20D-401D-8A33-21A51740860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24424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280BE-E875-41AE-B277-FA76A1CCCF6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32423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3C666-8BAF-489F-95E8-0B4E80378A6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83245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C8DDF-B81F-40FA-85E2-67CBA812B3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94891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23EDD-3B6F-433A-B823-D479DFFE40B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32761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C3F45-0995-4E04-819E-AC49D666113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8175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64AD1-0B67-4AE7-A0C6-98F49E9A81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24428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75CF6-62EC-49C6-A671-AB5DC02A631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13911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264C8-11CB-4E36-97EF-D9C4E27978B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06487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DF9EA-670A-4250-A933-5AE7F1619E4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33101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4FF68-1310-4252-B6E8-3E7EEAE9DA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15886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84182-F20D-401D-8A33-21A51740860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34183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280BE-E875-41AE-B277-FA76A1CCCF6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15796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3C666-8BAF-489F-95E8-0B4E80378A6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32974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C8DDF-B81F-40FA-85E2-67CBA812B3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82518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23EDD-3B6F-433A-B823-D479DFFE40B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3411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C3F45-0995-4E04-819E-AC49D666113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0245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64AD1-0B67-4AE7-A0C6-98F49E9A81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5135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75CF6-62EC-49C6-A671-AB5DC02A631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03712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264C8-11CB-4E36-97EF-D9C4E27978B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28164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DF9EA-670A-4250-A933-5AE7F1619E4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08437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4FF68-1310-4252-B6E8-3E7EEAE9DA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74198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84182-F20D-401D-8A33-21A51740860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37261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280BE-E875-41AE-B277-FA76A1CCCF6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5930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3C666-8BAF-489F-95E8-0B4E80378A6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89617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C8DDF-B81F-40FA-85E2-67CBA812B3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7818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23EDD-3B6F-433A-B823-D479DFFE40B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89470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C3F45-0995-4E04-819E-AC49D666113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65790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64AD1-0B67-4AE7-A0C6-98F49E9A81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16238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75CF6-62EC-49C6-A671-AB5DC02A631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2747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264C8-11CB-4E36-97EF-D9C4E27978B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88739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DF9EA-670A-4250-A933-5AE7F1619E4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76757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4FF68-1310-4252-B6E8-3E7EEAE9DA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278687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84182-F20D-401D-8A33-21A51740860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340494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280BE-E875-41AE-B277-FA76A1CCCF6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70017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3C666-8BAF-489F-95E8-0B4E80378A6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6260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C8DDF-B81F-40FA-85E2-67CBA812B37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71525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23EDD-3B6F-433A-B823-D479DFFE40B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47546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C3F45-0995-4E04-819E-AC49D666113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11972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64AD1-0B67-4AE7-A0C6-98F49E9A81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21169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75CF6-62EC-49C6-A671-AB5DC02A631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775429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264C8-11CB-4E36-97EF-D9C4E27978B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89929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DF9EA-670A-4250-A933-5AE7F1619E4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787840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87FE0-A409-4ECB-8AE4-DB02AEE1CE2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22110-F6E9-44EC-B626-99CA25B82E9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895061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58492-CA98-4A30-A226-F5B8517C4DB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F8E84-7780-46DF-A2E7-61C6B4C4E6F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188329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FBD44-C966-46C9-B805-644B9B21657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8BCF1-03DA-4B76-9808-3AB130AA11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3259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F2AEC-CE49-4A26-A384-9469BDE2E67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973AF-32A2-429B-AD34-785627E69F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417896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D8B31-67AE-42C2-8CF2-5B1575F58B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FC26B-7F74-421F-B972-54F0244E4DB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783644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31131-0FBA-4C75-B245-07F7FC860C0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5D7FF-C897-4EC2-B1C9-C91436A1AEC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587441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48986-FBBE-42CA-BF31-2767127AF3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FF47D-7AAB-4BFE-A8EB-3487F93B8D2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070261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84CEE-F712-4FF5-8412-50685D217B5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170F6-E13B-4F66-8EBF-CB6F18BEAD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444657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3EE05-E3D4-41D8-95AA-B1656FBC1B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17A12-0B7E-4F31-85A2-064BAA5DAB3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55635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87D91-D302-4A68-8CCA-F7FC009DC7F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BFD56-A3D6-4611-B57F-5C1DE6B05F7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926210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93B2D-B2C1-412A-8C0A-54D0F83ED5E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F0E79-C274-4732-813A-C6EE652D18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88744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87FE0-A409-4ECB-8AE4-DB02AEE1CE2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22110-F6E9-44EC-B626-99CA25B82E9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895061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58492-CA98-4A30-A226-F5B8517C4DB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F8E84-7780-46DF-A2E7-61C6B4C4E6F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1883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FBD44-C966-46C9-B805-644B9B21657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8BCF1-03DA-4B76-9808-3AB130AA11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325934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F2AEC-CE49-4A26-A384-9469BDE2E67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973AF-32A2-429B-AD34-785627E69F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41789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D8B31-67AE-42C2-8CF2-5B1575F58B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FC26B-7F74-421F-B972-54F0244E4DB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783644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31131-0FBA-4C75-B245-07F7FC860C0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5D7FF-C897-4EC2-B1C9-C91436A1AEC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587441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48986-FBBE-42CA-BF31-2767127AF3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FF47D-7AAB-4BFE-A8EB-3487F93B8D2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070261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84CEE-F712-4FF5-8412-50685D217B5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170F6-E13B-4F66-8EBF-CB6F18BEAD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44465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3EE05-E3D4-41D8-95AA-B1656FBC1B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17A12-0B7E-4F31-85A2-064BAA5DAB3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55635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87D91-D302-4A68-8CCA-F7FC009DC7F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BFD56-A3D6-4611-B57F-5C1DE6B05F7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926210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93B2D-B2C1-412A-8C0A-54D0F83ED5E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F0E79-C274-4732-813A-C6EE652D18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88744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87FE0-A409-4ECB-8AE4-DB02AEE1CE2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22110-F6E9-44EC-B626-99CA25B82E9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8950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58492-CA98-4A30-A226-F5B8517C4DB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F8E84-7780-46DF-A2E7-61C6B4C4E6F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188329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FBD44-C966-46C9-B805-644B9B21657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8BCF1-03DA-4B76-9808-3AB130AA11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325934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F2AEC-CE49-4A26-A384-9469BDE2E67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973AF-32A2-429B-AD34-785627E69F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417896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D8B31-67AE-42C2-8CF2-5B1575F58B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FC26B-7F74-421F-B972-54F0244E4DB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783644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31131-0FBA-4C75-B245-07F7FC860C0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5D7FF-C897-4EC2-B1C9-C91436A1AEC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587441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48986-FBBE-42CA-BF31-2767127AF3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FF47D-7AAB-4BFE-A8EB-3487F93B8D2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07026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84CEE-F712-4FF5-8412-50685D217B5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170F6-E13B-4F66-8EBF-CB6F18BEAD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444657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3EE05-E3D4-41D8-95AA-B1656FBC1B8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17A12-0B7E-4F31-85A2-064BAA5DAB3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55635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87D91-D302-4A68-8CCA-F7FC009DC7F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BFD56-A3D6-4611-B57F-5C1DE6B05F7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926210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93B2D-B2C1-412A-8C0A-54D0F83ED5E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F0E79-C274-4732-813A-C6EE652D18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8874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90CC87-73A8-46CE-B6A6-0D3781FED8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42FF771-2D1A-419D-A399-5F42312872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8408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90CC87-73A8-46CE-B6A6-0D3781FED8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42FF771-2D1A-419D-A399-5F42312872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6084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548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548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48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48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E618CD-B3CE-4E6A-92E8-F2B157885608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6214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548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548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48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48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E618CD-B3CE-4E6A-92E8-F2B157885608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1336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548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548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48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48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E618CD-B3CE-4E6A-92E8-F2B157885608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967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548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548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48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48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E618CD-B3CE-4E6A-92E8-F2B157885608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2939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E39947-2CD5-4D3B-9AB1-FE7E222F33E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4171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5C0CD-FF61-44AF-8516-2345A8CBC8B6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631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5C0CD-FF61-44AF-8516-2345A8CBC8B6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7620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5C0CD-FF61-44AF-8516-2345A8CBC8B6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9529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5C0CD-FF61-44AF-8516-2345A8CBC8B6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7209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90CC87-73A8-46CE-B6A6-0D3781FED8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42FF771-2D1A-419D-A399-5F42312872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6992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90CC87-73A8-46CE-B6A6-0D3781FED8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42FF771-2D1A-419D-A399-5F42312872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6992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90CC87-73A8-46CE-B6A6-0D3781FED8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42FF771-2D1A-419D-A399-5F42312872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6992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2" Type="http://schemas.openxmlformats.org/officeDocument/2006/relationships/image" Target="../media/image20.jpe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5" Type="http://schemas.openxmlformats.org/officeDocument/2006/relationships/image" Target="../media/image33.jpeg"/><Relationship Id="rId10" Type="http://schemas.openxmlformats.org/officeDocument/2006/relationships/image" Target="../media/image28.png"/><Relationship Id="rId4" Type="http://schemas.openxmlformats.org/officeDocument/2006/relationships/image" Target="../media/image22.jpeg"/><Relationship Id="rId9" Type="http://schemas.openxmlformats.org/officeDocument/2006/relationships/image" Target="../media/image27.jpeg"/><Relationship Id="rId1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5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6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7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babene.ru/?do=Item&amp;id=119454" TargetMode="Externa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gif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8"/>
          <p:cNvGrpSpPr>
            <a:grpSpLocks/>
          </p:cNvGrpSpPr>
          <p:nvPr/>
        </p:nvGrpSpPr>
        <p:grpSpPr bwMode="auto">
          <a:xfrm>
            <a:off x="0" y="-26988"/>
            <a:ext cx="9180513" cy="6892926"/>
            <a:chOff x="0" y="-17"/>
            <a:chExt cx="5783" cy="4342"/>
          </a:xfrm>
        </p:grpSpPr>
        <p:grpSp>
          <p:nvGrpSpPr>
            <p:cNvPr id="2062" name="Group 19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064" name="Picture 20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65" name="Picture 21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66" name="Picture 22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063" name="Picture 23" descr="пгшлпгш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51" name="Group 26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2057" name="Group 27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059" name="Picture 28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60" name="Picture 29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61" name="Picture 30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058" name="Picture 31" descr="пгшлпгш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2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857625"/>
            <a:ext cx="3135313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011863" y="188913"/>
            <a:ext cx="3132137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21"/>
          <p:cNvSpPr>
            <a:spLocks noChangeArrowheads="1"/>
          </p:cNvSpPr>
          <p:nvPr/>
        </p:nvSpPr>
        <p:spPr bwMode="auto">
          <a:xfrm>
            <a:off x="428625" y="1285264"/>
            <a:ext cx="82153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RU" b="1" smtClean="0">
                <a:solidFill>
                  <a:srgbClr val="000000"/>
                </a:solidFill>
              </a:rPr>
              <a:t>            </a:t>
            </a:r>
            <a:endParaRPr lang="ru-RU" altLang="ru-RU" sz="2800" b="1" smtClean="0">
              <a:solidFill>
                <a:srgbClr val="0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1600" smtClean="0">
              <a:solidFill>
                <a:srgbClr val="000000"/>
              </a:solidFill>
            </a:endParaRPr>
          </a:p>
          <a:p>
            <a:pPr lvl="4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RU" sz="1600" b="1" smtClean="0">
                <a:solidFill>
                  <a:srgbClr val="0000FF"/>
                </a:solidFill>
              </a:rPr>
              <a:t> </a:t>
            </a:r>
            <a:endParaRPr lang="kk-KZ" altLang="ru-RU" sz="1600" b="1" smtClean="0">
              <a:solidFill>
                <a:srgbClr val="990099"/>
              </a:solidFill>
            </a:endParaRPr>
          </a:p>
        </p:txBody>
      </p:sp>
      <p:sp>
        <p:nvSpPr>
          <p:cNvPr id="2055" name="TextBox 17"/>
          <p:cNvSpPr txBox="1">
            <a:spLocks noChangeArrowheads="1"/>
          </p:cNvSpPr>
          <p:nvPr/>
        </p:nvSpPr>
        <p:spPr bwMode="auto">
          <a:xfrm>
            <a:off x="714375" y="1500188"/>
            <a:ext cx="191661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alt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alt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ақырыбы: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85721" y="2285992"/>
            <a:ext cx="8358246" cy="38472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5400" b="1" dirty="0" smtClean="0">
                <a:ln w="11430"/>
                <a:gradFill>
                  <a:gsLst>
                    <a:gs pos="0">
                      <a:srgbClr val="333399">
                        <a:tint val="70000"/>
                        <a:satMod val="245000"/>
                      </a:srgbClr>
                    </a:gs>
                    <a:gs pos="75000">
                      <a:srgbClr val="333399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333399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Түйір нан-тамшы </a:t>
            </a:r>
            <a:r>
              <a:rPr lang="kk-KZ" sz="5400" b="1" dirty="0" smtClean="0">
                <a:ln w="11430"/>
                <a:gradFill>
                  <a:gsLst>
                    <a:gs pos="0">
                      <a:srgbClr val="333399">
                        <a:tint val="70000"/>
                        <a:satMod val="245000"/>
                      </a:srgbClr>
                    </a:gs>
                    <a:gs pos="75000">
                      <a:srgbClr val="333399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333399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тер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kk-KZ" sz="5400" b="1" dirty="0" smtClean="0">
              <a:ln w="11430"/>
              <a:gradFill>
                <a:gsLst>
                  <a:gs pos="0">
                    <a:srgbClr val="333399">
                      <a:tint val="70000"/>
                      <a:satMod val="245000"/>
                    </a:srgbClr>
                  </a:gs>
                  <a:gs pos="75000">
                    <a:srgbClr val="333399">
                      <a:tint val="90000"/>
                      <a:shade val="60000"/>
                      <a:satMod val="240000"/>
                    </a:srgbClr>
                  </a:gs>
                  <a:gs pos="100000">
                    <a:srgbClr val="333399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Z Times New Roman"/>
              </a:rPr>
              <a:t>Алиева Жаңагүл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kk-KZ" sz="5400" b="1" dirty="0" smtClean="0">
              <a:ln w="11430"/>
              <a:gradFill>
                <a:gsLst>
                  <a:gs pos="0">
                    <a:srgbClr val="333399">
                      <a:tint val="70000"/>
                      <a:satMod val="245000"/>
                    </a:srgbClr>
                  </a:gs>
                  <a:gs pos="75000">
                    <a:srgbClr val="333399">
                      <a:tint val="90000"/>
                      <a:shade val="60000"/>
                      <a:satMod val="240000"/>
                    </a:srgbClr>
                  </a:gs>
                  <a:gs pos="100000">
                    <a:srgbClr val="333399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400" b="1" dirty="0">
              <a:ln w="11430"/>
              <a:gradFill>
                <a:gsLst>
                  <a:gs pos="0">
                    <a:srgbClr val="333399">
                      <a:tint val="70000"/>
                      <a:satMod val="245000"/>
                    </a:srgbClr>
                  </a:gs>
                  <a:gs pos="75000">
                    <a:srgbClr val="333399">
                      <a:tint val="90000"/>
                      <a:shade val="60000"/>
                      <a:satMod val="240000"/>
                    </a:srgbClr>
                  </a:gs>
                  <a:gs pos="100000">
                    <a:srgbClr val="333399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8599823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9" descr="fon_roz3yg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737" y="0"/>
            <a:ext cx="9131705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542" y="950162"/>
            <a:ext cx="2086975" cy="237669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AutoShape 5" descr="Картинки по запросу жадыра таспамбетова  сурет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Картинки по запросу жадыра таспамбетова  суреті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9028" y="4041068"/>
            <a:ext cx="2392009" cy="199866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0086" y="4237607"/>
            <a:ext cx="4137978" cy="203571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245151" y="980728"/>
            <a:ext cx="2575321" cy="244827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6221" y="924534"/>
            <a:ext cx="2376264" cy="244827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187624" y="173658"/>
            <a:ext cx="6840760" cy="6630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dirty="0" smtClean="0">
                <a:solidFill>
                  <a:srgbClr val="FF0000"/>
                </a:solidFill>
              </a:rPr>
              <a:t>Шиелі шынарлары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10087" y="3681028"/>
            <a:ext cx="18002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Ы.Жақаев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59874" y="3681028"/>
            <a:ext cx="2304256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solidFill>
                  <a:srgbClr val="002060"/>
                </a:solidFill>
              </a:rPr>
              <a:t>Ұ.Алтайбаева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88224" y="3501442"/>
            <a:ext cx="223224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solidFill>
                  <a:srgbClr val="002060"/>
                </a:solidFill>
              </a:rPr>
              <a:t>Ш.Қазанбаева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49597" y="6273317"/>
            <a:ext cx="2370873" cy="3240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solidFill>
                  <a:srgbClr val="002060"/>
                </a:solidFill>
              </a:rPr>
              <a:t>Ж.Таспамбетов</a:t>
            </a:r>
            <a:r>
              <a:rPr lang="kk-KZ" dirty="0" smtClean="0">
                <a:solidFill>
                  <a:srgbClr val="002060"/>
                </a:solidFill>
              </a:rPr>
              <a:t>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30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313" y="1357313"/>
            <a:ext cx="6215062" cy="452596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dirty="0" smtClean="0"/>
              <a:t>    </a:t>
            </a:r>
            <a:endPara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  <p:pic>
        <p:nvPicPr>
          <p:cNvPr id="4" name="Рисунок 3" descr="6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929058" y="5286388"/>
            <a:ext cx="1428730" cy="1142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35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71472" y="5143512"/>
            <a:ext cx="1384765" cy="13573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3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7879974" y="2094229"/>
            <a:ext cx="1123950" cy="14287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702" name="Рисунок 6" descr="10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8" y="357188"/>
            <a:ext cx="204311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34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739899" y="4941784"/>
            <a:ext cx="1404101" cy="13572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33.jp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357158" y="2786058"/>
            <a:ext cx="1417144" cy="1714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C:\Documents and Settings\Lanos\Рабочий стол\7 А\20151215_175514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77071"/>
            <a:ext cx="1838263" cy="2520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2275" y="2187090"/>
            <a:ext cx="2247624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 descr="C:\Documents and Settings\Lanos\Рабочий стол\7 А\20151215_180158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319481"/>
            <a:ext cx="3062714" cy="180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Documents and Settings\Lanos\Рабочий стол\7 А\20151215_180217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6579" y="560704"/>
            <a:ext cx="3276922" cy="153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Documents and Settings\Lanos\Рабочий стол\7 А\20151215_175816.jp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2338" y="1458293"/>
            <a:ext cx="1695450" cy="178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Documents and Settings\Lanos\Рабочий стол\7 А\20151215_180207.jpg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6237" y="2348881"/>
            <a:ext cx="2205931" cy="2272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Documents and Settings\Lanos\Рабочий стол\7 А\20151215_180058.jpg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4857031"/>
            <a:ext cx="2831669" cy="16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2169" y="3567785"/>
            <a:ext cx="1874570" cy="2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6141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5" y="0"/>
            <a:ext cx="9144185" cy="6856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66240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371" name="Picture 3" descr="Porquelasdiferencias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18000" contras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295650" cy="393382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42372" name="Picture 4" descr="Porquelasdiferencias3 A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lum bright="-12000" contrast="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419475" y="2814638"/>
            <a:ext cx="5724525" cy="4043362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42373" name="Rectangle 5"/>
          <p:cNvSpPr>
            <a:spLocks noChangeArrowheads="1"/>
          </p:cNvSpPr>
          <p:nvPr/>
        </p:nvSpPr>
        <p:spPr bwMode="auto">
          <a:xfrm>
            <a:off x="3635375" y="836613"/>
            <a:ext cx="4679950" cy="14700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altLang="ru-RU" sz="4000" b="1" dirty="0" smtClean="0">
                <a:solidFill>
                  <a:srgbClr val="FF3300"/>
                </a:solidFill>
              </a:rPr>
              <a:t>Мына тамақтың қайсысын жеймін дейсің?</a:t>
            </a:r>
            <a:endParaRPr lang="es-ES" altLang="ru-RU" sz="4000" b="1" dirty="0" smtClean="0">
              <a:solidFill>
                <a:srgbClr val="FF3300"/>
              </a:solidFill>
            </a:endParaRPr>
          </a:p>
        </p:txBody>
      </p:sp>
      <p:sp>
        <p:nvSpPr>
          <p:cNvPr id="442374" name="Rectangle 6"/>
          <p:cNvSpPr>
            <a:spLocks noChangeArrowheads="1"/>
          </p:cNvSpPr>
          <p:nvPr/>
        </p:nvSpPr>
        <p:spPr bwMode="auto">
          <a:xfrm>
            <a:off x="0" y="4581525"/>
            <a:ext cx="3419475" cy="16557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altLang="ru-RU" sz="4000" b="1" smtClean="0">
                <a:solidFill>
                  <a:srgbClr val="FF3300"/>
                </a:solidFill>
              </a:rPr>
              <a:t>Олар аштықтың азабын шегуде...</a:t>
            </a:r>
            <a:endParaRPr lang="es-ES" altLang="ru-RU" sz="4000" b="1" smtClean="0">
              <a:solidFill>
                <a:srgbClr val="FF3300"/>
              </a:solidFill>
            </a:endParaRPr>
          </a:p>
        </p:txBody>
      </p:sp>
      <p:pic>
        <p:nvPicPr>
          <p:cNvPr id="8" name="Picture 3" descr="Porquelasdiferencias3"/>
          <p:cNvPicPr>
            <a:picLocks noChangeAspect="1" noChangeArrowheads="1"/>
          </p:cNvPicPr>
          <p:nvPr/>
        </p:nvPicPr>
        <p:blipFill>
          <a:blip r:embed="rId3">
            <a:lum bright="-18000" contras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-315416"/>
            <a:ext cx="3295650" cy="440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31371372"/>
      </p:ext>
    </p:extLst>
  </p:cSld>
  <p:clrMapOvr>
    <a:masterClrMapping/>
  </p:clrMapOvr>
  <p:transition advTm="157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42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442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42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442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2373" grpId="0"/>
      <p:bldP spid="4423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62" name="Picture 2" descr="adidas-superstar-dbos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11188" y="2565400"/>
            <a:ext cx="3333750" cy="33337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5056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076825" y="2133600"/>
            <a:ext cx="3810000" cy="44005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50564" name="Rectangle 4"/>
          <p:cNvSpPr>
            <a:spLocks noChangeArrowheads="1"/>
          </p:cNvSpPr>
          <p:nvPr/>
        </p:nvSpPr>
        <p:spPr bwMode="auto">
          <a:xfrm>
            <a:off x="0" y="590550"/>
            <a:ext cx="4500563" cy="14700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MX" altLang="ru-RU" sz="4000" b="1" smtClean="0">
                <a:solidFill>
                  <a:srgbClr val="FF3300"/>
                </a:solidFill>
              </a:rPr>
              <a:t> Adidas</a:t>
            </a:r>
            <a:r>
              <a:rPr lang="kk-KZ" altLang="ru-RU" sz="4000" b="1" smtClean="0">
                <a:solidFill>
                  <a:srgbClr val="FF3300"/>
                </a:solidFill>
              </a:rPr>
              <a:t>-ты қаладың</a:t>
            </a:r>
            <a:r>
              <a:rPr lang="ru-RU" altLang="ru-RU" sz="4000" b="1" smtClean="0">
                <a:solidFill>
                  <a:srgbClr val="FF3300"/>
                </a:solidFill>
              </a:rPr>
              <a:t>, бірақ саған</a:t>
            </a:r>
            <a:r>
              <a:rPr lang="es-MX" altLang="ru-RU" sz="4000" b="1" smtClean="0">
                <a:solidFill>
                  <a:srgbClr val="FF3300"/>
                </a:solidFill>
              </a:rPr>
              <a:t> Nike</a:t>
            </a:r>
            <a:r>
              <a:rPr lang="kk-KZ" altLang="ru-RU" sz="4000" b="1" smtClean="0">
                <a:solidFill>
                  <a:srgbClr val="FF3300"/>
                </a:solidFill>
              </a:rPr>
              <a:t> алып берді</a:t>
            </a:r>
            <a:r>
              <a:rPr lang="es-MX" altLang="ru-RU" sz="4000" b="1" smtClean="0">
                <a:solidFill>
                  <a:srgbClr val="FF3300"/>
                </a:solidFill>
              </a:rPr>
              <a:t>…?</a:t>
            </a:r>
            <a:endParaRPr lang="es-ES" altLang="ru-RU" sz="4000" b="1" smtClean="0">
              <a:solidFill>
                <a:srgbClr val="FF3300"/>
              </a:solidFill>
            </a:endParaRPr>
          </a:p>
        </p:txBody>
      </p:sp>
      <p:sp>
        <p:nvSpPr>
          <p:cNvPr id="450565" name="Rectangle 5"/>
          <p:cNvSpPr>
            <a:spLocks noChangeArrowheads="1"/>
          </p:cNvSpPr>
          <p:nvPr/>
        </p:nvSpPr>
        <p:spPr bwMode="auto">
          <a:xfrm>
            <a:off x="5038725" y="333375"/>
            <a:ext cx="4105275" cy="14700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smtClean="0">
                <a:solidFill>
                  <a:srgbClr val="FF3300"/>
                </a:solidFill>
              </a:rPr>
              <a:t>Оларда тек бір-ақ үлгі </a:t>
            </a:r>
            <a:r>
              <a:rPr lang="es-MX" altLang="ru-RU" sz="4000" b="1" smtClean="0">
                <a:solidFill>
                  <a:srgbClr val="FF3300"/>
                </a:solidFill>
              </a:rPr>
              <a:t>!!!</a:t>
            </a:r>
            <a:endParaRPr lang="es-ES" altLang="ru-RU" sz="4000" b="1" smtClean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4437950"/>
      </p:ext>
    </p:extLst>
  </p:cSld>
  <p:clrMapOvr>
    <a:masterClrMapping/>
  </p:clrMapOvr>
  <p:transition advTm="186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50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450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50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450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64" grpId="0"/>
      <p:bldP spid="45056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419" name="Picture 3" descr="Porquelasdiferencias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6000" contrast="24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23850" y="260350"/>
            <a:ext cx="4208463" cy="630872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44420" name="Picture 4" descr="Porquelasdiferencias5 A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lum bright="-6000" contrast="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87900" y="260350"/>
            <a:ext cx="4208463" cy="630872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44421" name="Rectangle 5"/>
          <p:cNvSpPr>
            <a:spLocks noChangeArrowheads="1"/>
          </p:cNvSpPr>
          <p:nvPr/>
        </p:nvSpPr>
        <p:spPr bwMode="auto">
          <a:xfrm>
            <a:off x="539750" y="5229225"/>
            <a:ext cx="3959225" cy="13684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altLang="ru-RU" sz="4000" b="1" smtClean="0">
                <a:solidFill>
                  <a:srgbClr val="FF3300"/>
                </a:solidFill>
              </a:rPr>
              <a:t>Диета сақтап жүрсің бе?</a:t>
            </a:r>
            <a:endParaRPr lang="es-ES" altLang="ru-RU" sz="4000" b="1" smtClean="0">
              <a:solidFill>
                <a:srgbClr val="FF3300"/>
              </a:solidFill>
            </a:endParaRPr>
          </a:p>
        </p:txBody>
      </p:sp>
      <p:sp>
        <p:nvSpPr>
          <p:cNvPr id="444422" name="Rectangle 6"/>
          <p:cNvSpPr>
            <a:spLocks noChangeArrowheads="1"/>
          </p:cNvSpPr>
          <p:nvPr/>
        </p:nvSpPr>
        <p:spPr bwMode="auto">
          <a:xfrm>
            <a:off x="5111750" y="5157788"/>
            <a:ext cx="4032250" cy="13668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altLang="ru-RU" sz="4000" b="1" smtClean="0">
                <a:solidFill>
                  <a:srgbClr val="FF3300"/>
                </a:solidFill>
              </a:rPr>
              <a:t>Олар диетадан өлуде!!!</a:t>
            </a:r>
            <a:endParaRPr lang="es-ES" altLang="ru-RU" sz="4000" b="1" smtClean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6511648"/>
      </p:ext>
    </p:extLst>
  </p:cSld>
  <p:clrMapOvr>
    <a:masterClrMapping/>
  </p:clrMapOvr>
  <p:transition advTm="162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44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44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44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444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4421" grpId="0"/>
      <p:bldP spid="4444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913" y="1557338"/>
            <a:ext cx="6192837" cy="3024187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kk-KZ" altLang="ru-RU" sz="4000" b="1" dirty="0">
                <a:solidFill>
                  <a:schemeClr val="bg1"/>
                </a:solidFill>
              </a:rPr>
              <a:t>Айналаңа қара!!!</a:t>
            </a:r>
            <a:br>
              <a:rPr lang="kk-KZ" altLang="ru-RU" sz="4000" b="1" dirty="0">
                <a:solidFill>
                  <a:schemeClr val="bg1"/>
                </a:solidFill>
              </a:rPr>
            </a:br>
            <a:r>
              <a:rPr lang="kk-KZ" altLang="ru-RU" sz="4000" b="1" dirty="0">
                <a:solidFill>
                  <a:schemeClr val="bg1"/>
                </a:solidFill>
              </a:rPr>
              <a:t>Өзіңе берген нығметтерге шүкір ет!!!</a:t>
            </a:r>
            <a:r>
              <a:rPr lang="es-MX" altLang="ru-RU" sz="4000" b="1" dirty="0">
                <a:solidFill>
                  <a:schemeClr val="bg1"/>
                </a:solidFill>
              </a:rPr>
              <a:t>... </a:t>
            </a:r>
            <a:r>
              <a:rPr lang="kk-KZ" altLang="ru-RU" sz="4000" b="1" dirty="0" smtClean="0">
                <a:solidFill>
                  <a:schemeClr val="bg1"/>
                </a:solidFill>
              </a:rPr>
              <a:t/>
            </a:r>
            <a:br>
              <a:rPr lang="kk-KZ" altLang="ru-RU" sz="4000" b="1" dirty="0" smtClean="0">
                <a:solidFill>
                  <a:schemeClr val="bg1"/>
                </a:solidFill>
              </a:rPr>
            </a:br>
            <a:r>
              <a:rPr lang="kk-KZ" altLang="ru-RU" sz="4000" b="1" dirty="0" smtClean="0">
                <a:solidFill>
                  <a:schemeClr val="bg1"/>
                </a:solidFill>
              </a:rPr>
              <a:t>Көрсеқызарлыққа үйренбе!</a:t>
            </a:r>
            <a:br>
              <a:rPr lang="kk-KZ" altLang="ru-RU" sz="4000" b="1" dirty="0" smtClean="0">
                <a:solidFill>
                  <a:schemeClr val="bg1"/>
                </a:solidFill>
              </a:rPr>
            </a:br>
            <a:r>
              <a:rPr lang="kk-KZ" altLang="ru-RU" sz="4000" b="1" dirty="0" smtClean="0">
                <a:solidFill>
                  <a:schemeClr val="bg1"/>
                </a:solidFill>
              </a:rPr>
              <a:t>Үнемшілдікке үйрен!</a:t>
            </a:r>
            <a:endParaRPr lang="es-ES" alt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7712782"/>
      </p:ext>
    </p:extLst>
  </p:cSld>
  <p:clrMapOvr>
    <a:masterClrMapping/>
  </p:clrMapOvr>
  <p:transition advTm="103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56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670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1" descr=" - загрузить обои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66FFCC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0" y="0"/>
            <a:ext cx="3384550" cy="2449513"/>
            <a:chOff x="1610" y="799"/>
            <a:chExt cx="1020" cy="1020"/>
          </a:xfrm>
        </p:grpSpPr>
        <p:sp>
          <p:nvSpPr>
            <p:cNvPr id="3090" name="Oval 23"/>
            <p:cNvSpPr>
              <a:spLocks noChangeArrowheads="1"/>
            </p:cNvSpPr>
            <p:nvPr/>
          </p:nvSpPr>
          <p:spPr bwMode="auto">
            <a:xfrm>
              <a:off x="1610" y="799"/>
              <a:ext cx="1020" cy="1020"/>
            </a:xfrm>
            <a:prstGeom prst="ellipse">
              <a:avLst/>
            </a:prstGeom>
            <a:gradFill rotWithShape="1">
              <a:gsLst>
                <a:gs pos="0">
                  <a:srgbClr val="A78F01"/>
                </a:gs>
                <a:gs pos="100000">
                  <a:srgbClr val="CCCC00"/>
                </a:gs>
              </a:gsLst>
              <a:lin ang="2700000" scaled="1"/>
            </a:gra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3091" name="Oval 24"/>
            <p:cNvSpPr>
              <a:spLocks noChangeArrowheads="1"/>
            </p:cNvSpPr>
            <p:nvPr/>
          </p:nvSpPr>
          <p:spPr bwMode="auto">
            <a:xfrm>
              <a:off x="1610" y="799"/>
              <a:ext cx="1020" cy="1020"/>
            </a:xfrm>
            <a:prstGeom prst="ellipse">
              <a:avLst/>
            </a:prstGeom>
            <a:gradFill rotWithShape="1">
              <a:gsLst>
                <a:gs pos="0">
                  <a:srgbClr val="FFFFCC"/>
                </a:gs>
                <a:gs pos="100000">
                  <a:srgbClr val="FFCC66">
                    <a:alpha val="2000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ru-RU" altLang="ru-RU" sz="1800" smtClean="0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sp>
          <p:nvSpPr>
            <p:cNvPr id="3092" name="Oval 25"/>
            <p:cNvSpPr>
              <a:spLocks noChangeArrowheads="1"/>
            </p:cNvSpPr>
            <p:nvPr/>
          </p:nvSpPr>
          <p:spPr bwMode="auto">
            <a:xfrm>
              <a:off x="1725" y="828"/>
              <a:ext cx="732" cy="733"/>
            </a:xfrm>
            <a:prstGeom prst="ellipse">
              <a:avLst/>
            </a:prstGeom>
            <a:gradFill rotWithShape="1">
              <a:gsLst>
                <a:gs pos="0">
                  <a:srgbClr val="FFFFCC">
                    <a:alpha val="60001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ru-RU" altLang="ru-RU" sz="1800" smtClean="0">
                <a:solidFill>
                  <a:srgbClr val="000000"/>
                </a:solidFill>
                <a:latin typeface="Georgia" pitchFamily="18" charset="0"/>
              </a:endParaRPr>
            </a:p>
          </p:txBody>
        </p:sp>
      </p:grpSp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1714500" y="333375"/>
            <a:ext cx="5214938" cy="9525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smtClean="0">
                <a:ln w="5080">
                  <a:solidFill>
                    <a:srgbClr val="CC0099"/>
                  </a:solidFill>
                  <a:round/>
                  <a:headEnd/>
                  <a:tailEnd/>
                </a:ln>
                <a:solidFill>
                  <a:srgbClr val="0000CC"/>
                </a:solidFill>
                <a:latin typeface="Times New Roman"/>
                <a:cs typeface="Times New Roman"/>
              </a:rPr>
              <a:t>Мақсаты:</a:t>
            </a: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555875" y="1916113"/>
            <a:ext cx="3960813" cy="3529012"/>
            <a:chOff x="1610" y="799"/>
            <a:chExt cx="1020" cy="1020"/>
          </a:xfrm>
        </p:grpSpPr>
        <p:sp>
          <p:nvSpPr>
            <p:cNvPr id="3087" name="Oval 12"/>
            <p:cNvSpPr>
              <a:spLocks noChangeArrowheads="1"/>
            </p:cNvSpPr>
            <p:nvPr/>
          </p:nvSpPr>
          <p:spPr bwMode="auto">
            <a:xfrm>
              <a:off x="1610" y="799"/>
              <a:ext cx="1020" cy="1020"/>
            </a:xfrm>
            <a:prstGeom prst="ellipse">
              <a:avLst/>
            </a:prstGeom>
            <a:gradFill rotWithShape="1">
              <a:gsLst>
                <a:gs pos="0">
                  <a:srgbClr val="A78F01"/>
                </a:gs>
                <a:gs pos="100000">
                  <a:srgbClr val="CCCC00"/>
                </a:gs>
              </a:gsLst>
              <a:lin ang="2700000" scaled="1"/>
            </a:gra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3088" name="Oval 13"/>
            <p:cNvSpPr>
              <a:spLocks noChangeArrowheads="1"/>
            </p:cNvSpPr>
            <p:nvPr/>
          </p:nvSpPr>
          <p:spPr bwMode="auto">
            <a:xfrm>
              <a:off x="1610" y="799"/>
              <a:ext cx="1020" cy="1020"/>
            </a:xfrm>
            <a:prstGeom prst="ellipse">
              <a:avLst/>
            </a:prstGeom>
            <a:gradFill rotWithShape="1">
              <a:gsLst>
                <a:gs pos="0">
                  <a:srgbClr val="FFFFCC"/>
                </a:gs>
                <a:gs pos="100000">
                  <a:srgbClr val="FFCC66">
                    <a:alpha val="2000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ru-RU" altLang="ru-RU" sz="1800" smtClean="0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sp>
          <p:nvSpPr>
            <p:cNvPr id="3089" name="Oval 14"/>
            <p:cNvSpPr>
              <a:spLocks noChangeArrowheads="1"/>
            </p:cNvSpPr>
            <p:nvPr/>
          </p:nvSpPr>
          <p:spPr bwMode="auto">
            <a:xfrm>
              <a:off x="1725" y="828"/>
              <a:ext cx="732" cy="733"/>
            </a:xfrm>
            <a:prstGeom prst="ellipse">
              <a:avLst/>
            </a:prstGeom>
            <a:gradFill rotWithShape="1">
              <a:gsLst>
                <a:gs pos="0">
                  <a:srgbClr val="FFFFCC">
                    <a:alpha val="60001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ru-RU" altLang="ru-RU" sz="1800" smtClean="0">
                <a:solidFill>
                  <a:srgbClr val="000000"/>
                </a:solidFill>
                <a:latin typeface="Georgia" pitchFamily="18" charset="0"/>
              </a:endParaRPr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6300788" y="333375"/>
            <a:ext cx="2555875" cy="2233613"/>
            <a:chOff x="1610" y="799"/>
            <a:chExt cx="1020" cy="1020"/>
          </a:xfrm>
        </p:grpSpPr>
        <p:sp>
          <p:nvSpPr>
            <p:cNvPr id="3084" name="Oval 19"/>
            <p:cNvSpPr>
              <a:spLocks noChangeArrowheads="1"/>
            </p:cNvSpPr>
            <p:nvPr/>
          </p:nvSpPr>
          <p:spPr bwMode="auto">
            <a:xfrm>
              <a:off x="1610" y="799"/>
              <a:ext cx="1020" cy="1020"/>
            </a:xfrm>
            <a:prstGeom prst="ellipse">
              <a:avLst/>
            </a:prstGeom>
            <a:gradFill rotWithShape="1">
              <a:gsLst>
                <a:gs pos="0">
                  <a:srgbClr val="A78F01"/>
                </a:gs>
                <a:gs pos="100000">
                  <a:srgbClr val="CCCC00"/>
                </a:gs>
              </a:gsLst>
              <a:lin ang="2700000" scaled="1"/>
            </a:gra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3085" name="Oval 20"/>
            <p:cNvSpPr>
              <a:spLocks noChangeArrowheads="1"/>
            </p:cNvSpPr>
            <p:nvPr/>
          </p:nvSpPr>
          <p:spPr bwMode="auto">
            <a:xfrm>
              <a:off x="1610" y="799"/>
              <a:ext cx="1020" cy="1020"/>
            </a:xfrm>
            <a:prstGeom prst="ellipse">
              <a:avLst/>
            </a:prstGeom>
            <a:gradFill rotWithShape="1">
              <a:gsLst>
                <a:gs pos="0">
                  <a:srgbClr val="FFFFCC"/>
                </a:gs>
                <a:gs pos="100000">
                  <a:srgbClr val="FFCC66">
                    <a:alpha val="2000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ru-RU" altLang="ru-RU" sz="1800" smtClean="0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sp>
          <p:nvSpPr>
            <p:cNvPr id="3086" name="Oval 21"/>
            <p:cNvSpPr>
              <a:spLocks noChangeArrowheads="1"/>
            </p:cNvSpPr>
            <p:nvPr/>
          </p:nvSpPr>
          <p:spPr bwMode="auto">
            <a:xfrm>
              <a:off x="1725" y="828"/>
              <a:ext cx="732" cy="733"/>
            </a:xfrm>
            <a:prstGeom prst="ellipse">
              <a:avLst/>
            </a:prstGeom>
            <a:gradFill rotWithShape="1">
              <a:gsLst>
                <a:gs pos="0">
                  <a:srgbClr val="FFFFCC">
                    <a:alpha val="60001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ru-RU" altLang="ru-RU" sz="1800" smtClean="0">
                <a:solidFill>
                  <a:srgbClr val="000000"/>
                </a:solidFill>
                <a:latin typeface="Georgia" pitchFamily="18" charset="0"/>
              </a:endParaRPr>
            </a:p>
          </p:txBody>
        </p:sp>
      </p:grp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6516688" y="4508500"/>
            <a:ext cx="2159000" cy="2089150"/>
            <a:chOff x="1610" y="799"/>
            <a:chExt cx="1020" cy="1020"/>
          </a:xfrm>
        </p:grpSpPr>
        <p:sp>
          <p:nvSpPr>
            <p:cNvPr id="3081" name="Oval 27"/>
            <p:cNvSpPr>
              <a:spLocks noChangeArrowheads="1"/>
            </p:cNvSpPr>
            <p:nvPr/>
          </p:nvSpPr>
          <p:spPr bwMode="auto">
            <a:xfrm>
              <a:off x="1610" y="799"/>
              <a:ext cx="1020" cy="1020"/>
            </a:xfrm>
            <a:prstGeom prst="ellipse">
              <a:avLst/>
            </a:prstGeom>
            <a:gradFill rotWithShape="1">
              <a:gsLst>
                <a:gs pos="0">
                  <a:srgbClr val="A78F01"/>
                </a:gs>
                <a:gs pos="100000">
                  <a:srgbClr val="CCCC00"/>
                </a:gs>
              </a:gsLst>
              <a:lin ang="2700000" scaled="1"/>
            </a:gra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eorgia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eorgia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3082" name="Oval 28"/>
            <p:cNvSpPr>
              <a:spLocks noChangeArrowheads="1"/>
            </p:cNvSpPr>
            <p:nvPr/>
          </p:nvSpPr>
          <p:spPr bwMode="auto">
            <a:xfrm>
              <a:off x="1610" y="799"/>
              <a:ext cx="1020" cy="1020"/>
            </a:xfrm>
            <a:prstGeom prst="ellipse">
              <a:avLst/>
            </a:prstGeom>
            <a:gradFill rotWithShape="1">
              <a:gsLst>
                <a:gs pos="0">
                  <a:srgbClr val="FFFFCC"/>
                </a:gs>
                <a:gs pos="100000">
                  <a:srgbClr val="FFCC66">
                    <a:alpha val="2000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ru-RU" altLang="ru-RU" sz="1800" smtClean="0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sp>
          <p:nvSpPr>
            <p:cNvPr id="3083" name="Oval 29"/>
            <p:cNvSpPr>
              <a:spLocks noChangeArrowheads="1"/>
            </p:cNvSpPr>
            <p:nvPr/>
          </p:nvSpPr>
          <p:spPr bwMode="auto">
            <a:xfrm>
              <a:off x="1725" y="828"/>
              <a:ext cx="732" cy="733"/>
            </a:xfrm>
            <a:prstGeom prst="ellipse">
              <a:avLst/>
            </a:prstGeom>
            <a:gradFill rotWithShape="1">
              <a:gsLst>
                <a:gs pos="0">
                  <a:srgbClr val="FFFFCC">
                    <a:alpha val="60001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ru-RU" altLang="ru-RU" sz="1800" smtClean="0">
                <a:solidFill>
                  <a:srgbClr val="000000"/>
                </a:solidFill>
                <a:latin typeface="Georgia" pitchFamily="18" charset="0"/>
              </a:endParaRPr>
            </a:p>
          </p:txBody>
        </p:sp>
      </p:grp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971550" y="2349500"/>
            <a:ext cx="7488238" cy="415498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Оқушыларға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тек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еңбек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арқылы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барлық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жетістікке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жетуге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болатындығын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түсіндіру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.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Оқушыларды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адал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еңбекке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баулу ,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кәсіптік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білім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беру.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smtClean="0">
                <a:solidFill>
                  <a:srgbClr val="000066"/>
                </a:solidFill>
                <a:latin typeface="Times New Roman" pitchFamily="18" charset="0"/>
              </a:rPr>
              <a:t>Адам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еңбегін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бағалай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білуге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еңбек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адамдарын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сыйлай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>
                <a:solidFill>
                  <a:srgbClr val="000066"/>
                </a:solidFill>
                <a:latin typeface="Times New Roman" pitchFamily="18" charset="0"/>
              </a:rPr>
              <a:t>білуге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тәрбиелеу,ысырапшалдық</a:t>
            </a:r>
            <a:r>
              <a:rPr lang="ru-RU" altLang="ru-RU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жасамауға,үнемшілдікке</a:t>
            </a:r>
            <a:r>
              <a:rPr lang="ru-RU" altLang="ru-RU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тәрбиелеу,бір</a:t>
            </a:r>
            <a:r>
              <a:rPr lang="ru-RU" altLang="ru-RU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түйір</a:t>
            </a:r>
            <a:r>
              <a:rPr lang="ru-RU" altLang="ru-RU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нанның</a:t>
            </a:r>
            <a:r>
              <a:rPr lang="ru-RU" altLang="ru-RU" sz="2400" b="1" dirty="0" smtClean="0">
                <a:solidFill>
                  <a:srgbClr val="000066"/>
                </a:solidFill>
                <a:latin typeface="Times New Roman" pitchFamily="18" charset="0"/>
              </a:rPr>
              <a:t>  </a:t>
            </a:r>
            <a:r>
              <a:rPr lang="ru-RU" altLang="ru-RU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қандай</a:t>
            </a:r>
            <a:r>
              <a:rPr lang="ru-RU" altLang="ru-RU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еңбекпен</a:t>
            </a:r>
            <a:r>
              <a:rPr lang="ru-RU" altLang="ru-RU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келетінін</a:t>
            </a:r>
            <a:r>
              <a:rPr lang="ru-RU" altLang="ru-RU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ұғындыру.Бәсекеге</a:t>
            </a:r>
            <a:r>
              <a:rPr lang="ru-RU" altLang="ru-RU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қабілетті</a:t>
            </a:r>
            <a:r>
              <a:rPr lang="ru-RU" altLang="ru-RU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түлға</a:t>
            </a:r>
            <a:r>
              <a:rPr lang="ru-RU" altLang="ru-RU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тәрбиелеу</a:t>
            </a:r>
            <a:endParaRPr lang="ru-RU" altLang="ru-RU" sz="2400" b="1" dirty="0" smtClean="0">
              <a:solidFill>
                <a:srgbClr val="000066"/>
              </a:solidFill>
              <a:latin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k-KZ" altLang="ru-RU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endParaRPr lang="ru-RU" altLang="ru-RU" sz="2400" b="1" dirty="0" smtClean="0">
              <a:solidFill>
                <a:srgbClr val="000066"/>
              </a:solidFill>
              <a:latin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k-KZ" altLang="ru-RU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endParaRPr lang="ru-RU" altLang="ru-RU" sz="2400" b="1" dirty="0">
              <a:solidFill>
                <a:srgbClr val="000066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072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4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4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4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760"/>
                            </p:stCondLst>
                            <p:childTnLst>
                              <p:par>
                                <p:cTn id="3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4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4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4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600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4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4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4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920"/>
                            </p:stCondLst>
                            <p:childTnLst>
                              <p:par>
                                <p:cTn id="4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4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4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4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960"/>
                            </p:stCondLst>
                            <p:childTnLst>
                              <p:par>
                                <p:cTn id="4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4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4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4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 descr="Пергамент"/>
          <p:cNvSpPr>
            <a:spLocks noChangeArrowheads="1"/>
          </p:cNvSpPr>
          <p:nvPr/>
        </p:nvSpPr>
        <p:spPr bwMode="auto">
          <a:xfrm>
            <a:off x="0" y="15875"/>
            <a:ext cx="9144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kk-KZ" altLang="ru-RU" sz="1800" smtClean="0">
              <a:solidFill>
                <a:srgbClr val="000000"/>
              </a:solidFill>
            </a:endParaRPr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39561230"/>
              </p:ext>
            </p:extLst>
          </p:nvPr>
        </p:nvGraphicFramePr>
        <p:xfrm>
          <a:off x="0" y="468296"/>
          <a:ext cx="9144000" cy="6858000"/>
        </p:xfrm>
        <a:graphic>
          <a:graphicData uri="http://schemas.openxmlformats.org/presentationml/2006/ole">
            <p:oleObj spid="_x0000_s4130" name="CorelDRAW" r:id="rId3" imgW="7419975" imgH="9858375" progId="">
              <p:embed/>
            </p:oleObj>
          </a:graphicData>
        </a:graphic>
      </p:graphicFrame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0" y="0"/>
          <a:ext cx="9144000" cy="433388"/>
        </p:xfrm>
        <a:graphic>
          <a:graphicData uri="http://schemas.openxmlformats.org/presentationml/2006/ole">
            <p:oleObj spid="_x0000_s4131" name="CorelDRAW" r:id="rId4" imgW="18468975" imgH="914400" progId="">
              <p:embed/>
            </p:oleObj>
          </a:graphicData>
        </a:graphic>
      </p:graphicFrame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0" y="6424613"/>
          <a:ext cx="9144000" cy="433387"/>
        </p:xfrm>
        <a:graphic>
          <a:graphicData uri="http://schemas.openxmlformats.org/presentationml/2006/ole">
            <p:oleObj spid="_x0000_s4132" name="CorelDRAW" r:id="rId5" imgW="18468975" imgH="914400" progId="">
              <p:embed/>
            </p:oleObj>
          </a:graphicData>
        </a:graphic>
      </p:graphicFrame>
      <p:sp>
        <p:nvSpPr>
          <p:cNvPr id="4102" name="Rectangle 8" descr="Пергамент"/>
          <p:cNvSpPr>
            <a:spLocks noChangeArrowheads="1"/>
          </p:cNvSpPr>
          <p:nvPr/>
        </p:nvSpPr>
        <p:spPr bwMode="auto">
          <a:xfrm>
            <a:off x="0" y="620713"/>
            <a:ext cx="9144000" cy="623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kk-KZ" altLang="ru-RU" sz="1800" b="1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6634" name="AutoShape 10"/>
          <p:cNvSpPr>
            <a:spLocks noChangeArrowheads="1"/>
          </p:cNvSpPr>
          <p:nvPr/>
        </p:nvSpPr>
        <p:spPr bwMode="auto">
          <a:xfrm>
            <a:off x="250825" y="476250"/>
            <a:ext cx="4249738" cy="1223963"/>
          </a:xfrm>
          <a:prstGeom prst="rightArrow">
            <a:avLst>
              <a:gd name="adj1" fmla="val 60278"/>
              <a:gd name="adj2" fmla="val 79200"/>
            </a:avLst>
          </a:prstGeom>
          <a:gradFill rotWithShape="1">
            <a:gsLst>
              <a:gs pos="0">
                <a:srgbClr val="990000"/>
              </a:gs>
              <a:gs pos="50000">
                <a:schemeClr val="bg1"/>
              </a:gs>
              <a:gs pos="100000">
                <a:srgbClr val="990000"/>
              </a:gs>
            </a:gsLst>
            <a:lin ang="5400000" scaled="1"/>
          </a:gradFill>
          <a:ln w="5715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4800" b="1">
                <a:solidFill>
                  <a:srgbClr val="0000FF"/>
                </a:solidFill>
                <a:latin typeface="Georgia" pitchFamily="18" charset="0"/>
              </a:rPr>
              <a:t>Жоспары:</a:t>
            </a:r>
            <a:endParaRPr lang="ru-RU" sz="4800" b="1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26648" name="WordArt 24"/>
          <p:cNvSpPr>
            <a:spLocks noChangeArrowheads="1" noChangeShapeType="1" noTextEdit="1"/>
          </p:cNvSpPr>
          <p:nvPr/>
        </p:nvSpPr>
        <p:spPr bwMode="auto">
          <a:xfrm>
            <a:off x="827088" y="1989138"/>
            <a:ext cx="7058025" cy="3143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dist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1.Кіріспе</a:t>
            </a:r>
          </a:p>
          <a:p>
            <a:pPr algn="dist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2. Ой </a:t>
            </a:r>
            <a:r>
              <a:rPr lang="ru-RU" sz="3600" b="1" kern="10" dirty="0" err="1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қозғау</a:t>
            </a:r>
            <a:endParaRPr lang="ru-RU" sz="3600" b="1" kern="10" dirty="0" smtClean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algn="dist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3. </a:t>
            </a:r>
            <a:r>
              <a:rPr lang="ru-RU" sz="3600" b="1" kern="10" dirty="0" err="1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Суретке</a:t>
            </a:r>
            <a:r>
              <a:rPr lang="ru-RU" sz="36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3600" b="1" kern="10" dirty="0" err="1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қарап</a:t>
            </a:r>
            <a:r>
              <a:rPr lang="ru-RU" sz="36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3600" b="1" kern="10" dirty="0" err="1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әңгіме</a:t>
            </a:r>
            <a:r>
              <a:rPr lang="ru-RU" sz="36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3600" b="1" kern="10" dirty="0" err="1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құрау</a:t>
            </a:r>
            <a:endParaRPr lang="ru-RU" sz="3600" b="1" kern="10" dirty="0" smtClean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algn="dist" fontAlgn="base">
              <a:spcBef>
                <a:spcPct val="0"/>
              </a:spcBef>
              <a:spcAft>
                <a:spcPct val="0"/>
              </a:spcAft>
            </a:pPr>
            <a:r>
              <a:rPr lang="kk-KZ" sz="36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4.Мақалдың жалғасын тап</a:t>
            </a:r>
          </a:p>
          <a:p>
            <a:pPr algn="dist" fontAlgn="base">
              <a:spcBef>
                <a:spcPct val="0"/>
              </a:spcBef>
              <a:spcAft>
                <a:spcPct val="0"/>
              </a:spcAft>
            </a:pPr>
            <a:r>
              <a:rPr lang="kk-KZ" sz="36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5.Ауданымыздың ерен еңбекті тұлғалары жайлы мәлімет</a:t>
            </a:r>
          </a:p>
          <a:p>
            <a:pPr algn="dist" fontAlgn="base">
              <a:spcBef>
                <a:spcPct val="0"/>
              </a:spcBef>
              <a:spcAft>
                <a:spcPct val="0"/>
              </a:spcAft>
            </a:pPr>
            <a:r>
              <a:rPr lang="kk-KZ" sz="36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6.Топтық жұмыс </a:t>
            </a:r>
            <a:endParaRPr lang="ru-RU" sz="3600" b="1" kern="10" dirty="0" smtClean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227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4" grpId="0" animBg="1"/>
      <p:bldP spid="2664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571500"/>
            <a:ext cx="8229600" cy="5214938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dirty="0" smtClean="0">
                <a:solidFill>
                  <a:srgbClr val="002060"/>
                </a:solidFill>
              </a:rPr>
              <a:t>    </a:t>
            </a:r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28675" name="Рисунок 3" descr="24a6bea112e4db984ff2a9d9243ea299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75" y="4071938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Рисунок 4" descr="24a6bea112e4db984ff2a9d9243ea299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38" y="3929063"/>
            <a:ext cx="1500187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Рисунок 5" descr="24a6bea112e4db984ff2a9d9243ea299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50" y="4071938"/>
            <a:ext cx="1357313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Рисунок 6" descr="24a6bea112e4db984ff2a9d9243ea299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Рисунок 7" descr="24a6bea112e4db984ff2a9d9243ea299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45720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619672" y="980729"/>
            <a:ext cx="6696744" cy="3962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Адамның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адам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болуында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еңбек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шешуші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роль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атқарған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.  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Адамзат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еңбекті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еңбектің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құралдарын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жетілдіре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отырып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өзі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де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жетіліп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кемелдене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берген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.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Сондықтан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қоғамның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даму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тарихын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еңбек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пен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еңбек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құралдарының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өзгеру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жетілу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тарихы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деуге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де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болады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.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Тіршілік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жағдайының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қиындауы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еңбекті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күрделендірді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.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Еңбектің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арқасында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табиғат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заттарын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еңбек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құралы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етіп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отты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сөндірмей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пайдаланды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топтасып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аң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аулады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бір-біріне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көмектесті.Ф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. Энгельс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айтқандай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«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Адамды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адам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еткен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- </a:t>
            </a:r>
            <a:r>
              <a:rPr lang="ru-RU" sz="2000" b="1" i="1" dirty="0" err="1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еңбек</a:t>
            </a:r>
            <a:r>
              <a:rPr lang="ru-RU" sz="2000" b="1" i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»</a:t>
            </a:r>
            <a:endParaRPr lang="ru-RU" sz="2000" b="1" i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578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571500"/>
            <a:ext cx="8229600" cy="5214938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dirty="0" smtClean="0">
                <a:solidFill>
                  <a:srgbClr val="C00000"/>
                </a:solidFill>
              </a:rPr>
              <a:t>    </a:t>
            </a:r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қозғау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үйреніп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28675" name="Рисунок 3" descr="24a6bea112e4db984ff2a9d9243ea299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75" y="4071938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Рисунок 4" descr="24a6bea112e4db984ff2a9d9243ea299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38" y="3929063"/>
            <a:ext cx="1500187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Рисунок 5" descr="24a6bea112e4db984ff2a9d9243ea299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50" y="4071938"/>
            <a:ext cx="1357313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Рисунок 6" descr="24a6bea112e4db984ff2a9d9243ea299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Рисунок 7" descr="24a6bea112e4db984ff2a9d9243ea299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45720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259632" y="1720840"/>
            <a:ext cx="68671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-</a:t>
            </a:r>
            <a:r>
              <a:rPr lang="ru-RU" sz="2400" dirty="0">
                <a:solidFill>
                  <a:srgbClr val="7030A0"/>
                </a:solidFill>
              </a:rPr>
              <a:t> </a:t>
            </a:r>
            <a:r>
              <a:rPr lang="ru-RU" sz="2400" dirty="0" err="1">
                <a:solidFill>
                  <a:srgbClr val="7030A0"/>
                </a:solidFill>
              </a:rPr>
              <a:t>Аспанда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қалықтап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ұшқан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құсқа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қарап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ұшақты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ойлап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   </a:t>
            </a:r>
            <a:r>
              <a:rPr lang="ru-RU" sz="2400" dirty="0" err="1" smtClean="0">
                <a:solidFill>
                  <a:srgbClr val="7030A0"/>
                </a:solidFill>
              </a:rPr>
              <a:t>шығарды</a:t>
            </a:r>
            <a:r>
              <a:rPr lang="ru-RU" sz="2400" dirty="0">
                <a:solidFill>
                  <a:srgbClr val="7030A0"/>
                </a:solidFill>
              </a:rPr>
              <a:t>.</a:t>
            </a:r>
          </a:p>
          <a:p>
            <a:r>
              <a:rPr lang="ru-RU" sz="2400" dirty="0">
                <a:solidFill>
                  <a:srgbClr val="7030A0"/>
                </a:solidFill>
              </a:rPr>
              <a:t>   </a:t>
            </a:r>
            <a:r>
              <a:rPr lang="ru-RU" sz="2400" dirty="0" smtClean="0">
                <a:solidFill>
                  <a:srgbClr val="7030A0"/>
                </a:solidFill>
              </a:rPr>
              <a:t>-</a:t>
            </a:r>
            <a:r>
              <a:rPr lang="ru-RU" sz="2400" dirty="0">
                <a:solidFill>
                  <a:srgbClr val="7030A0"/>
                </a:solidFill>
              </a:rPr>
              <a:t> Бал </a:t>
            </a:r>
            <a:r>
              <a:rPr lang="ru-RU" sz="2400" dirty="0" err="1">
                <a:solidFill>
                  <a:srgbClr val="7030A0"/>
                </a:solidFill>
              </a:rPr>
              <a:t>арасының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ұясын</a:t>
            </a:r>
            <a:r>
              <a:rPr lang="ru-RU" sz="2400" dirty="0">
                <a:solidFill>
                  <a:srgbClr val="7030A0"/>
                </a:solidFill>
              </a:rPr>
              <a:t>, </a:t>
            </a:r>
            <a:r>
              <a:rPr lang="ru-RU" sz="2400" dirty="0" err="1">
                <a:solidFill>
                  <a:srgbClr val="7030A0"/>
                </a:solidFill>
              </a:rPr>
              <a:t>ағаш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жапырақтарының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діңі</a:t>
            </a:r>
            <a:r>
              <a:rPr lang="ru-RU" sz="2400" dirty="0">
                <a:solidFill>
                  <a:srgbClr val="7030A0"/>
                </a:solidFill>
              </a:rPr>
              <a:t>, </a:t>
            </a:r>
            <a:r>
              <a:rPr lang="ru-RU" sz="2400" dirty="0" err="1">
                <a:solidFill>
                  <a:srgbClr val="7030A0"/>
                </a:solidFill>
              </a:rPr>
              <a:t>бұтақтарының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орналасуын</a:t>
            </a:r>
            <a:r>
              <a:rPr lang="ru-RU" sz="2400" dirty="0">
                <a:solidFill>
                  <a:srgbClr val="7030A0"/>
                </a:solidFill>
              </a:rPr>
              <a:t>, </a:t>
            </a:r>
            <a:r>
              <a:rPr lang="ru-RU" sz="2400" dirty="0" err="1">
                <a:solidFill>
                  <a:srgbClr val="7030A0"/>
                </a:solidFill>
              </a:rPr>
              <a:t>құрылымын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т.б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зерделеп</a:t>
            </a:r>
            <a:r>
              <a:rPr lang="ru-RU" sz="2400" dirty="0">
                <a:solidFill>
                  <a:srgbClr val="7030A0"/>
                </a:solidFill>
              </a:rPr>
              <a:t>, </a:t>
            </a:r>
            <a:r>
              <a:rPr lang="ru-RU" sz="2400" dirty="0" err="1">
                <a:solidFill>
                  <a:srgbClr val="7030A0"/>
                </a:solidFill>
              </a:rPr>
              <a:t>алуан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түрлі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ғимараттар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салды</a:t>
            </a:r>
            <a:r>
              <a:rPr lang="ru-RU" sz="2400" dirty="0">
                <a:solidFill>
                  <a:srgbClr val="7030A0"/>
                </a:solidFill>
              </a:rPr>
              <a:t>.</a:t>
            </a:r>
          </a:p>
          <a:p>
            <a:r>
              <a:rPr lang="ru-RU" sz="2400" dirty="0">
                <a:solidFill>
                  <a:srgbClr val="7030A0"/>
                </a:solidFill>
              </a:rPr>
              <a:t>   </a:t>
            </a:r>
            <a:r>
              <a:rPr lang="ru-RU" sz="2400" dirty="0" smtClean="0">
                <a:solidFill>
                  <a:srgbClr val="7030A0"/>
                </a:solidFill>
              </a:rPr>
              <a:t>-</a:t>
            </a:r>
            <a:r>
              <a:rPr lang="ru-RU" sz="2400" dirty="0">
                <a:solidFill>
                  <a:srgbClr val="7030A0"/>
                </a:solidFill>
              </a:rPr>
              <a:t> </a:t>
            </a:r>
            <a:r>
              <a:rPr lang="ru-RU" sz="2400" dirty="0" err="1">
                <a:solidFill>
                  <a:srgbClr val="7030A0"/>
                </a:solidFill>
              </a:rPr>
              <a:t>Құмырсқа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илеуіне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негізделген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қалалар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тұрғызды</a:t>
            </a:r>
            <a:r>
              <a:rPr lang="ru-RU" sz="2400" dirty="0">
                <a:solidFill>
                  <a:srgbClr val="7030A0"/>
                </a:solidFill>
              </a:rPr>
              <a:t>.</a:t>
            </a:r>
          </a:p>
          <a:p>
            <a:r>
              <a:rPr lang="ru-RU" sz="2400" dirty="0">
                <a:solidFill>
                  <a:srgbClr val="7030A0"/>
                </a:solidFill>
              </a:rPr>
              <a:t>   </a:t>
            </a:r>
            <a:r>
              <a:rPr lang="ru-RU" sz="2400" dirty="0" smtClean="0">
                <a:solidFill>
                  <a:srgbClr val="7030A0"/>
                </a:solidFill>
              </a:rPr>
              <a:t>-</a:t>
            </a:r>
            <a:r>
              <a:rPr lang="ru-RU" sz="2400" dirty="0">
                <a:solidFill>
                  <a:srgbClr val="7030A0"/>
                </a:solidFill>
              </a:rPr>
              <a:t> </a:t>
            </a:r>
            <a:r>
              <a:rPr lang="ru-RU" sz="2400" dirty="0" err="1">
                <a:solidFill>
                  <a:srgbClr val="7030A0"/>
                </a:solidFill>
              </a:rPr>
              <a:t>Балықтың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жүзуіне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қарай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отырып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кемелер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жасалды</a:t>
            </a:r>
            <a:r>
              <a:rPr lang="ru-RU" sz="2400" dirty="0">
                <a:solidFill>
                  <a:srgbClr val="7030A0"/>
                </a:solidFill>
              </a:rPr>
              <a:t>.</a:t>
            </a:r>
          </a:p>
          <a:p>
            <a:r>
              <a:rPr lang="ru-RU" sz="2400" dirty="0">
                <a:solidFill>
                  <a:srgbClr val="7030A0"/>
                </a:solidFill>
              </a:rPr>
              <a:t> </a:t>
            </a:r>
            <a:r>
              <a:rPr lang="ru-RU" sz="2400" dirty="0" smtClean="0">
                <a:solidFill>
                  <a:srgbClr val="7030A0"/>
                </a:solidFill>
              </a:rPr>
              <a:t>-</a:t>
            </a:r>
            <a:r>
              <a:rPr lang="ru-RU" sz="2400" dirty="0">
                <a:solidFill>
                  <a:srgbClr val="7030A0"/>
                </a:solidFill>
              </a:rPr>
              <a:t> </a:t>
            </a:r>
            <a:r>
              <a:rPr lang="ru-RU" sz="2400" dirty="0" err="1">
                <a:solidFill>
                  <a:srgbClr val="7030A0"/>
                </a:solidFill>
              </a:rPr>
              <a:t>Табиғаттағы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инелікке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қарай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отырып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тікұшақ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err="1">
                <a:solidFill>
                  <a:srgbClr val="7030A0"/>
                </a:solidFill>
              </a:rPr>
              <a:t>жасады</a:t>
            </a:r>
            <a:r>
              <a:rPr lang="ru-RU" sz="2400" dirty="0">
                <a:solidFill>
                  <a:srgbClr val="7030A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47578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3366FF"/>
            </a:gs>
            <a:gs pos="25000">
              <a:srgbClr val="01A78F"/>
            </a:gs>
            <a:gs pos="50000">
              <a:srgbClr val="FFFF00"/>
            </a:gs>
            <a:gs pos="75000">
              <a:srgbClr val="FF6633"/>
            </a:gs>
            <a:gs pos="100000">
              <a:srgbClr val="FF3399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3203575" y="2205038"/>
            <a:ext cx="2520950" cy="2087562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k-KZ" altLang="ru-RU" sz="4000" b="1" dirty="0" smtClean="0">
                <a:solidFill>
                  <a:srgbClr val="0000FF"/>
                </a:solidFill>
                <a:latin typeface="Times New Roman" pitchFamily="18" charset="0"/>
              </a:rPr>
              <a:t>Еңбек </a:t>
            </a:r>
            <a:endParaRPr lang="ru-RU" altLang="ru-RU" sz="4000" b="1" dirty="0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5580063" y="908050"/>
            <a:ext cx="2016125" cy="865188"/>
          </a:xfrm>
          <a:prstGeom prst="wedgeRoundRectCallout">
            <a:avLst>
              <a:gd name="adj1" fmla="val -54801"/>
              <a:gd name="adj2" fmla="val 89634"/>
              <a:gd name="adj3" fmla="val 1666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k-KZ" altLang="ru-RU" sz="2400" b="1" dirty="0" smtClean="0">
                <a:solidFill>
                  <a:srgbClr val="FF0000"/>
                </a:solidFill>
                <a:latin typeface="Georgia" pitchFamily="18" charset="0"/>
              </a:rPr>
              <a:t>Өмір сүруге </a:t>
            </a:r>
            <a:endParaRPr lang="ru-RU" altLang="ru-RU" sz="2400" b="1" dirty="0" smtClean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1258888" y="836613"/>
            <a:ext cx="1944687" cy="865187"/>
          </a:xfrm>
          <a:prstGeom prst="wedgeRoundRectCallout">
            <a:avLst>
              <a:gd name="adj1" fmla="val 58491"/>
              <a:gd name="adj2" fmla="val 98806"/>
              <a:gd name="adj3" fmla="val 1666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k-KZ" altLang="ru-RU" sz="2400" b="1" dirty="0" smtClean="0">
                <a:solidFill>
                  <a:srgbClr val="FF0000"/>
                </a:solidFill>
                <a:latin typeface="Georgia" pitchFamily="18" charset="0"/>
              </a:rPr>
              <a:t>Жарқын болашақ</a:t>
            </a:r>
            <a:endParaRPr lang="ru-RU" altLang="ru-RU" sz="2400" b="1" dirty="0" smtClean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27655" name="AutoShape 7"/>
          <p:cNvSpPr>
            <a:spLocks noChangeArrowheads="1"/>
          </p:cNvSpPr>
          <p:nvPr/>
        </p:nvSpPr>
        <p:spPr bwMode="auto">
          <a:xfrm>
            <a:off x="6084888" y="4365625"/>
            <a:ext cx="2016125" cy="1150938"/>
          </a:xfrm>
          <a:prstGeom prst="wedgeRoundRectCallout">
            <a:avLst>
              <a:gd name="adj1" fmla="val -57403"/>
              <a:gd name="adj2" fmla="val -96069"/>
              <a:gd name="adj3" fmla="val 1666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k-KZ" altLang="ru-RU" sz="2000" b="1" dirty="0" smtClean="0">
                <a:solidFill>
                  <a:srgbClr val="FF0000"/>
                </a:solidFill>
                <a:latin typeface="Times New Roman" pitchFamily="18" charset="0"/>
              </a:rPr>
              <a:t>тәрбиелейді</a:t>
            </a:r>
            <a:endParaRPr lang="ru-RU" altLang="ru-RU" sz="2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7656" name="AutoShape 8"/>
          <p:cNvSpPr>
            <a:spLocks noChangeArrowheads="1"/>
          </p:cNvSpPr>
          <p:nvPr/>
        </p:nvSpPr>
        <p:spPr bwMode="auto">
          <a:xfrm>
            <a:off x="3203575" y="5300663"/>
            <a:ext cx="2016125" cy="865187"/>
          </a:xfrm>
          <a:prstGeom prst="wedgeRoundRectCallout">
            <a:avLst>
              <a:gd name="adj1" fmla="val 2597"/>
              <a:gd name="adj2" fmla="val -138806"/>
              <a:gd name="adj3" fmla="val 1666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k-KZ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Денсаулық нығайтады </a:t>
            </a:r>
            <a:endParaRPr lang="ru-RU" altLang="ru-RU" sz="24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7657" name="AutoShape 9"/>
          <p:cNvSpPr>
            <a:spLocks noChangeArrowheads="1"/>
          </p:cNvSpPr>
          <p:nvPr/>
        </p:nvSpPr>
        <p:spPr bwMode="auto">
          <a:xfrm>
            <a:off x="539750" y="4221163"/>
            <a:ext cx="2016125" cy="865187"/>
          </a:xfrm>
          <a:prstGeom prst="wedgeRoundRectCallout">
            <a:avLst>
              <a:gd name="adj1" fmla="val 59449"/>
              <a:gd name="adj2" fmla="val -109815"/>
              <a:gd name="adj3" fmla="val 1666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k-KZ" alt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Ақша табу</a:t>
            </a:r>
            <a:endParaRPr lang="ru-RU" altLang="ru-RU" sz="24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309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1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nimBg="1"/>
      <p:bldP spid="27653" grpId="0" animBg="1"/>
      <p:bldP spid="27654" grpId="0" animBg="1"/>
      <p:bldP spid="27655" grpId="0" animBg="1"/>
      <p:bldP spid="27656" grpId="0" animBg="1"/>
      <p:bldP spid="276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571500"/>
            <a:ext cx="8229600" cy="5214938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dirty="0" smtClean="0"/>
              <a:t>    </a:t>
            </a:r>
            <a:endParaRPr lang="ru-RU" dirty="0" smtClean="0"/>
          </a:p>
        </p:txBody>
      </p:sp>
      <p:pic>
        <p:nvPicPr>
          <p:cNvPr id="28675" name="Рисунок 3" descr="24a6bea112e4db984ff2a9d9243ea299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75" y="4071938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Рисунок 4" descr="24a6bea112e4db984ff2a9d9243ea299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38" y="3929063"/>
            <a:ext cx="1500187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Рисунок 5" descr="24a6bea112e4db984ff2a9d9243ea299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50" y="4071938"/>
            <a:ext cx="1357313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Рисунок 6" descr="24a6bea112e4db984ff2a9d9243ea299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Рисунок 7" descr="24a6bea112e4db984ff2a9d9243ea299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45720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Картинки по запросу егіншілер суреті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975" y="144621"/>
            <a:ext cx="3920350" cy="266429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 descr="Картинки по запросу егіншілер сурет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5" y="160338"/>
            <a:ext cx="4033589" cy="263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975" y="2924944"/>
            <a:ext cx="3903985" cy="208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961648"/>
            <a:ext cx="4033589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3277" y="5014577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7578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9" descr="fon_roz3yg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846" y="-4374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Вертикальный свиток 2"/>
          <p:cNvSpPr/>
          <p:nvPr/>
        </p:nvSpPr>
        <p:spPr>
          <a:xfrm>
            <a:off x="5538753" y="404664"/>
            <a:ext cx="3600400" cy="216024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000" dirty="0" err="1">
                <a:solidFill>
                  <a:srgbClr val="FF0000"/>
                </a:solidFill>
              </a:rPr>
              <a:t>Еңбек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қылмай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тапқан</a:t>
            </a:r>
            <a:r>
              <a:rPr lang="ru-RU" sz="2000" dirty="0">
                <a:solidFill>
                  <a:srgbClr val="FF0000"/>
                </a:solidFill>
              </a:rPr>
              <a:t> мал </a:t>
            </a:r>
            <a:r>
              <a:rPr lang="ru-RU" sz="2000" dirty="0" err="1">
                <a:solidFill>
                  <a:srgbClr val="FF0000"/>
                </a:solidFill>
              </a:rPr>
              <a:t>дәулет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</a:rPr>
              <a:t>болмас</a:t>
            </a:r>
            <a:r>
              <a:rPr lang="ru-RU" sz="2000" dirty="0" smtClean="0">
                <a:solidFill>
                  <a:srgbClr val="FF0000"/>
                </a:solidFill>
              </a:rPr>
              <a:t>,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     </a:t>
            </a:r>
            <a:r>
              <a:rPr lang="ru-RU" sz="2000" dirty="0" err="1" smtClean="0">
                <a:solidFill>
                  <a:srgbClr val="FF0000"/>
                </a:solidFill>
              </a:rPr>
              <a:t>Қардың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</a:rPr>
              <a:t>суы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</a:rPr>
              <a:t>секілді</a:t>
            </a:r>
            <a:r>
              <a:rPr lang="ru-RU" sz="2000" dirty="0" smtClean="0">
                <a:solidFill>
                  <a:srgbClr val="FF0000"/>
                </a:solidFill>
              </a:rPr>
              <a:t> тез </a:t>
            </a:r>
            <a:r>
              <a:rPr lang="ru-RU" sz="2000" dirty="0" err="1" smtClean="0">
                <a:solidFill>
                  <a:srgbClr val="FF0000"/>
                </a:solidFill>
              </a:rPr>
              <a:t>суалар</a:t>
            </a:r>
            <a:r>
              <a:rPr lang="ru-RU" sz="2000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(</a:t>
            </a:r>
            <a:r>
              <a:rPr lang="ru-RU" sz="2000" dirty="0">
                <a:solidFill>
                  <a:srgbClr val="FF0000"/>
                </a:solidFill>
              </a:rPr>
              <a:t>Абай)</a:t>
            </a: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1378953" y="332656"/>
            <a:ext cx="3163506" cy="2232248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rgbClr val="FF0000"/>
                </a:solidFill>
              </a:rPr>
              <a:t>Өмірде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үлкен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еңбексіз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ештеңеге</a:t>
            </a:r>
            <a:r>
              <a:rPr lang="ru-RU" sz="2000" dirty="0">
                <a:solidFill>
                  <a:srgbClr val="FF0000"/>
                </a:solidFill>
              </a:rPr>
              <a:t> де </a:t>
            </a:r>
            <a:r>
              <a:rPr lang="ru-RU" sz="2000" dirty="0" err="1">
                <a:solidFill>
                  <a:srgbClr val="FF0000"/>
                </a:solidFill>
              </a:rPr>
              <a:t>қол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жетпейді</a:t>
            </a:r>
            <a:r>
              <a:rPr lang="ru-RU" sz="2000" dirty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</a:rPr>
              <a:t>                                                                                  ( Гораций</a:t>
            </a:r>
            <a:r>
              <a:rPr lang="ru-RU" dirty="0"/>
              <a:t>)</a:t>
            </a: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1043608" y="3789040"/>
            <a:ext cx="3523546" cy="237626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rgbClr val="FF0000"/>
                </a:solidFill>
              </a:rPr>
              <a:t>Терлеп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еңбек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етпегенннің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тілегіне</a:t>
            </a:r>
            <a:r>
              <a:rPr lang="ru-RU" sz="2000" dirty="0">
                <a:solidFill>
                  <a:srgbClr val="FF0000"/>
                </a:solidFill>
              </a:rPr>
              <a:t>  </a:t>
            </a:r>
            <a:r>
              <a:rPr lang="ru-RU" sz="2000" dirty="0" err="1">
                <a:solidFill>
                  <a:srgbClr val="FF0000"/>
                </a:solidFill>
              </a:rPr>
              <a:t>жеткенін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көргенім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</a:rPr>
              <a:t>жоқ</a:t>
            </a:r>
            <a:r>
              <a:rPr lang="ru-RU" sz="2000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(</a:t>
            </a:r>
            <a:r>
              <a:rPr lang="ru-RU" sz="2000" dirty="0" err="1" smtClean="0">
                <a:solidFill>
                  <a:srgbClr val="FF0000"/>
                </a:solidFill>
              </a:rPr>
              <a:t>Бауыржан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</a:rPr>
              <a:t>Момышұлы</a:t>
            </a:r>
            <a:r>
              <a:rPr lang="ru-RU" sz="2000" dirty="0">
                <a:solidFill>
                  <a:srgbClr val="FF0000"/>
                </a:solidFill>
              </a:rPr>
              <a:t>)</a:t>
            </a: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5384086" y="3789040"/>
            <a:ext cx="3755067" cy="235950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rgbClr val="FF0000"/>
                </a:solidFill>
              </a:rPr>
              <a:t>Елге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сіңірген</a:t>
            </a:r>
            <a:r>
              <a:rPr lang="ru-RU" sz="2000" dirty="0">
                <a:solidFill>
                  <a:srgbClr val="FF0000"/>
                </a:solidFill>
              </a:rPr>
              <a:t>  </a:t>
            </a:r>
            <a:r>
              <a:rPr lang="ru-RU" sz="2000" dirty="0" err="1" smtClean="0">
                <a:solidFill>
                  <a:srgbClr val="FF0000"/>
                </a:solidFill>
              </a:rPr>
              <a:t>еңбек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</a:rPr>
              <a:t>жақсы</a:t>
            </a:r>
            <a:r>
              <a:rPr lang="ru-RU" sz="2000" dirty="0">
                <a:solidFill>
                  <a:srgbClr val="FF0000"/>
                </a:solidFill>
              </a:rPr>
              <a:t>,</a:t>
            </a:r>
          </a:p>
          <a:p>
            <a:pPr algn="ctr"/>
            <a:r>
              <a:rPr lang="ru-RU" sz="2000" dirty="0" err="1">
                <a:solidFill>
                  <a:srgbClr val="FF0000"/>
                </a:solidFill>
              </a:rPr>
              <a:t>Еңбекті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елеген</a:t>
            </a:r>
            <a:r>
              <a:rPr lang="ru-RU" sz="2000" dirty="0">
                <a:solidFill>
                  <a:srgbClr val="FF0000"/>
                </a:solidFill>
              </a:rPr>
              <a:t> ел </a:t>
            </a:r>
            <a:r>
              <a:rPr lang="ru-RU" sz="2000" dirty="0" err="1">
                <a:solidFill>
                  <a:srgbClr val="FF0000"/>
                </a:solidFill>
              </a:rPr>
              <a:t>жақсы</a:t>
            </a:r>
            <a:r>
              <a:rPr lang="ru-RU" sz="2000" dirty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</a:rPr>
              <a:t>                                             </a:t>
            </a:r>
            <a:r>
              <a:rPr lang="ru-RU" sz="2000" dirty="0" smtClean="0">
                <a:solidFill>
                  <a:srgbClr val="FF0000"/>
                </a:solidFill>
              </a:rPr>
              <a:t>(</a:t>
            </a:r>
            <a:r>
              <a:rPr lang="ru-RU" sz="2000" dirty="0" err="1" smtClean="0">
                <a:solidFill>
                  <a:srgbClr val="FF0000"/>
                </a:solidFill>
              </a:rPr>
              <a:t>Спандияр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</a:rPr>
              <a:t>Көбеев</a:t>
            </a:r>
            <a:r>
              <a:rPr lang="ru-RU" sz="2000" dirty="0" smtClean="0">
                <a:solidFill>
                  <a:srgbClr val="FF0000"/>
                </a:solidFill>
              </a:rPr>
              <a:t>)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703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Мақалдарды толықтыр!</a:t>
            </a: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643578"/>
          </a:xfrm>
        </p:spPr>
        <p:txBody>
          <a:bodyPr numCol="2" rtlCol="0">
            <a:normAutofit fontScale="62500" lnSpcReduction="200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1.Еңбектен </a:t>
            </a:r>
            <a:r>
              <a:rPr lang="ru-RU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қашпа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,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Ырысыңды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…….. (</a:t>
            </a:r>
            <a:r>
              <a:rPr lang="ru-RU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шашпа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.)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kk-KZ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2. </a:t>
            </a:r>
            <a:r>
              <a:rPr lang="kk-KZ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Еңбексіз ел кезгенің —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..............безгенің.(ар-ұяттан)</a:t>
            </a:r>
            <a:endParaRPr lang="ru-RU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kk-KZ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3. </a:t>
            </a:r>
            <a:r>
              <a:rPr lang="kk-KZ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Аттың сүріншегі,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Жігіттің </a:t>
            </a: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.........жаман.(еріншегі)</a:t>
            </a:r>
            <a:endParaRPr lang="ru-RU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kk-KZ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 4. 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Ер </a:t>
            </a:r>
            <a:r>
              <a:rPr lang="ru-RU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тынысы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 — </a:t>
            </a:r>
            <a:r>
              <a:rPr lang="ru-RU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еңбек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Ез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 </a:t>
            </a:r>
            <a:r>
              <a:rPr lang="ru-RU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тынысы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 —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 …….(</a:t>
            </a:r>
            <a:r>
              <a:rPr lang="ru-RU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ермек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.)</a:t>
            </a:r>
            <a:endParaRPr lang="ru-RU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 </a:t>
            </a:r>
            <a:endParaRPr lang="ru-RU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5. </a:t>
            </a:r>
            <a:r>
              <a:rPr lang="kk-KZ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Шапқан озар,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.........тозар.(жатқан)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kk-KZ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6. </a:t>
            </a:r>
            <a:r>
              <a:rPr lang="kk-KZ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Жұмысы </a:t>
            </a: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........—</a:t>
            </a:r>
            <a:endParaRPr lang="kk-KZ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Өмірі келісті</a:t>
            </a: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. (жемістінің)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7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. </a:t>
            </a:r>
            <a:r>
              <a:rPr lang="ru-RU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Халық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 — </a:t>
            </a:r>
            <a:r>
              <a:rPr lang="ru-RU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қазы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,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……..— </a:t>
            </a:r>
            <a:r>
              <a:rPr lang="ru-RU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таразы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. (</a:t>
            </a:r>
            <a:r>
              <a:rPr lang="ru-RU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таразы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8........— </a:t>
            </a:r>
            <a:r>
              <a:rPr lang="kk-KZ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жарты </a:t>
            </a: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кісі (жалқау)</a:t>
            </a:r>
            <a:endParaRPr lang="kk-KZ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kk-KZ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9</a:t>
            </a: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. </a:t>
            </a:r>
            <a:r>
              <a:rPr lang="ru-RU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Опасызбен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 </a:t>
            </a:r>
            <a:r>
              <a:rPr lang="ru-RU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дос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 </a:t>
            </a:r>
            <a:r>
              <a:rPr lang="ru-RU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болма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Еріншекпен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……</a:t>
            </a:r>
            <a:r>
              <a:rPr lang="ru-RU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болма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. (</a:t>
            </a:r>
            <a:r>
              <a:rPr lang="ru-RU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қос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)</a:t>
            </a:r>
            <a:endParaRPr lang="ru-RU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 </a:t>
            </a:r>
            <a:endParaRPr lang="ru-RU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10.Кедейлік </a:t>
            </a:r>
            <a:r>
              <a:rPr lang="kk-KZ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жаны тәтті </a:t>
            </a: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....үйір</a:t>
            </a:r>
            <a:r>
              <a:rPr lang="kk-KZ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,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Еңбек ете білмейтін, аңқауға үйір.</a:t>
            </a:r>
            <a:endParaRPr lang="ru-RU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 (жалқауға)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11</a:t>
            </a:r>
            <a:r>
              <a:rPr lang="kk-KZ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. Жалқаудың </a:t>
            </a:r>
            <a:r>
              <a:rPr lang="kk-KZ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..... </a:t>
            </a:r>
            <a:r>
              <a:rPr lang="kk-KZ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өнбейді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Жаяудың жүрісі өнбейді</a:t>
            </a:r>
            <a:r>
              <a:rPr lang="kk-KZ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. (жұмысы)</a:t>
            </a:r>
            <a:endParaRPr lang="kk-KZ" b="1" i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   12. Істеу қиын, </a:t>
            </a:r>
            <a:r>
              <a:rPr lang="kk-KZ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..... </a:t>
            </a:r>
            <a:r>
              <a:rPr lang="kk-KZ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оңай</a:t>
            </a:r>
            <a:r>
              <a:rPr lang="kk-KZ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. </a:t>
            </a:r>
            <a:r>
              <a:rPr lang="kk-KZ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 </a:t>
            </a:r>
            <a:r>
              <a:rPr lang="kk-KZ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(сынау)</a:t>
            </a:r>
            <a:endParaRPr lang="kk-KZ" b="1" i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kk-KZ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Z Times New Roman" pitchFamily="18" charset="0"/>
              </a:rPr>
              <a:t> </a:t>
            </a:r>
            <a:endParaRPr lang="ru-RU" b="1" i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Z 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462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150"/>
                            </p:stCondLst>
                            <p:childTnLst>
                              <p:par>
                                <p:cTn id="3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450"/>
                            </p:stCondLst>
                            <p:childTnLst>
                              <p:par>
                                <p:cTn id="4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50"/>
                            </p:stCondLst>
                            <p:childTnLst>
                              <p:par>
                                <p:cTn id="5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850"/>
                            </p:stCondLst>
                            <p:childTnLst>
                              <p:par>
                                <p:cTn id="6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300"/>
                            </p:stCondLst>
                            <p:childTnLst>
                              <p:par>
                                <p:cTn id="7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tmFilter="0,0; .5, 1; 1, 1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750"/>
                            </p:stCondLst>
                            <p:childTnLst>
                              <p:par>
                                <p:cTn id="7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 tmFilter="0,0; .5, 1; 1, 1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850"/>
                            </p:stCondLst>
                            <p:childTnLst>
                              <p:par>
                                <p:cTn id="8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 tmFilter="0,0; .5, 1; 1, 1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450"/>
                            </p:stCondLst>
                            <p:childTnLst>
                              <p:par>
                                <p:cTn id="9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 tmFilter="0,0; .5, 1; 1, 1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750"/>
                            </p:stCondLst>
                            <p:childTnLst>
                              <p:par>
                                <p:cTn id="10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 tmFilter="0,0; .5, 1; 1, 1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4450"/>
                            </p:stCondLst>
                            <p:childTnLst>
                              <p:par>
                                <p:cTn id="1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 tmFilter="0,0; .5, 1; 1, 1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550"/>
                            </p:stCondLst>
                            <p:childTnLst>
                              <p:par>
                                <p:cTn id="1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 tmFilter="0,0; .5, 1; 1, 1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2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 tmFilter="0,0; .5, 1; 1, 1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7450"/>
                            </p:stCondLst>
                            <p:childTnLst>
                              <p:par>
                                <p:cTn id="13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 tmFilter="0,0; .5, 1; 1, 1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9250"/>
                            </p:stCondLst>
                            <p:childTnLst>
                              <p:par>
                                <p:cTn id="14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 tmFilter="0,0; .5, 1; 1, 1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700"/>
                            </p:stCondLst>
                            <p:childTnLst>
                              <p:par>
                                <p:cTn id="15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 tmFilter="0,0; .5, 1; 1, 1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2300"/>
                            </p:stCondLst>
                            <p:childTnLst>
                              <p:par>
                                <p:cTn id="15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 tmFilter="0,0; .5, 1; 1, 1"/>
                                        <p:tgtEl>
                                          <p:spTgt spid="3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2750"/>
                            </p:stCondLst>
                            <p:childTnLst>
                              <p:par>
                                <p:cTn id="16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 tmFilter="0,0; .5, 1; 1, 1"/>
                                        <p:tgtEl>
                                          <p:spTgt spid="3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4650"/>
                            </p:stCondLst>
                            <p:childTnLst>
                              <p:par>
                                <p:cTn id="17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 tmFilter="0,0; .5, 1; 1, 1"/>
                                        <p:tgtEl>
                                          <p:spTgt spid="3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 tmFilter="0,0; .5, 1; 1, 1"/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950"/>
                            </p:stCondLst>
                            <p:childTnLst>
                              <p:par>
                                <p:cTn id="19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 tmFilter="0,0; .5, 1; 1, 1"/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600"/>
                            </p:stCondLst>
                            <p:childTnLst>
                              <p:par>
                                <p:cTn id="20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500" tmFilter="0,0; .5, 1; 1, 1"/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4500"/>
                            </p:stCondLst>
                            <p:childTnLst>
                              <p:par>
                                <p:cTn id="20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3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3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3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3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 tmFilter="0,0; .5, 1; 1, 1"/>
                                        <p:tgtEl>
                                          <p:spTgt spid="3">
                                            <p:txEl>
                                              <p:pRg st="33" end="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450"/>
                            </p:stCondLst>
                            <p:childTnLst>
                              <p:par>
                                <p:cTn id="2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500" tmFilter="0,0; .5, 1; 1, 1"/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6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7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2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358</Words>
  <Application>Microsoft Office PowerPoint</Application>
  <PresentationFormat>Экран (4:3)</PresentationFormat>
  <Paragraphs>100</Paragraphs>
  <Slides>16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15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32" baseType="lpstr">
      <vt:lpstr>Тема Office</vt:lpstr>
      <vt:lpstr>Тема2</vt:lpstr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1_Тема Office</vt:lpstr>
      <vt:lpstr>2_Тема Office</vt:lpstr>
      <vt:lpstr>3_Тема Office</vt:lpstr>
      <vt:lpstr>4_Тема Office</vt:lpstr>
      <vt:lpstr>5_Тема Office</vt:lpstr>
      <vt:lpstr>4_Оформление по умолчанию</vt:lpstr>
      <vt:lpstr>5_Оформление по умолчанию</vt:lpstr>
      <vt:lpstr>6_Оформление по умолчанию</vt:lpstr>
      <vt:lpstr>7_Оформление по умолчанию</vt:lpstr>
      <vt:lpstr>CorelDRAW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Мақалдарды толықтыр!</vt:lpstr>
      <vt:lpstr>Слайд 10</vt:lpstr>
      <vt:lpstr>Слайд 11</vt:lpstr>
      <vt:lpstr>Слайд 12</vt:lpstr>
      <vt:lpstr>Слайд 13</vt:lpstr>
      <vt:lpstr>Слайд 14</vt:lpstr>
      <vt:lpstr>Слайд 15</vt:lpstr>
      <vt:lpstr>Айналаңа қара!!! Өзіңе берген нығметтерге шүкір ет!!!...  Көрсеқызарлыққа үйренбе! Үнемшілдікке үйрен!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Dell</cp:lastModifiedBy>
  <cp:revision>21</cp:revision>
  <dcterms:modified xsi:type="dcterms:W3CDTF">2017-01-31T13:01:34Z</dcterms:modified>
</cp:coreProperties>
</file>