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notesMasterIdLst>
    <p:notesMasterId r:id="rId32"/>
  </p:notesMasterIdLst>
  <p:sldIdLst>
    <p:sldId id="257" r:id="rId16"/>
    <p:sldId id="258" r:id="rId17"/>
    <p:sldId id="261" r:id="rId18"/>
    <p:sldId id="262" r:id="rId19"/>
    <p:sldId id="263" r:id="rId20"/>
    <p:sldId id="259" r:id="rId21"/>
    <p:sldId id="264" r:id="rId22"/>
    <p:sldId id="260" r:id="rId23"/>
    <p:sldId id="265" r:id="rId24"/>
    <p:sldId id="267" r:id="rId25"/>
    <p:sldId id="266" r:id="rId26"/>
    <p:sldId id="256" r:id="rId27"/>
    <p:sldId id="269" r:id="rId28"/>
    <p:sldId id="270" r:id="rId29"/>
    <p:sldId id="271" r:id="rId30"/>
    <p:sldId id="27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1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7E32F-FEA5-4E1D-99EC-A13B49FA60F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BE139-07BB-4DF4-A6F6-8BF453A74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75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B8FE1-5ABC-4A3B-8352-2CDDD12060F2}" type="slidenum">
              <a:rPr lang="ru-RU" altLang="ru-RU">
                <a:solidFill>
                  <a:prstClr val="black"/>
                </a:solidFill>
              </a:rPr>
              <a:pPr/>
              <a:t>13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0C0C3-CED0-421B-864A-C5A52793D031}" type="slidenum">
              <a:rPr lang="ru-RU" altLang="ru-RU">
                <a:solidFill>
                  <a:prstClr val="black"/>
                </a:solidFill>
              </a:rPr>
              <a:pPr/>
              <a:t>14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015A0-0B55-4B33-989F-418964C34ADE}" type="slidenum">
              <a:rPr lang="ru-RU" altLang="ru-RU">
                <a:solidFill>
                  <a:prstClr val="black"/>
                </a:solidFill>
              </a:rPr>
              <a:pPr/>
              <a:t>15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C0279-C626-419F-967A-123843B98942}" type="slidenum">
              <a:rPr lang="ru-RU" altLang="ru-RU">
                <a:solidFill>
                  <a:prstClr val="black"/>
                </a:solidFill>
              </a:rPr>
              <a:pPr/>
              <a:t>16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7FE0-A409-4ECB-8AE4-DB02AEE1CE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2110-F6E9-44EC-B626-99CA25B82E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5332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492-CA98-4A30-A226-F5B8517C4D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8E84-7780-46DF-A2E7-61C6B4C4E6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4912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BD44-C966-46C9-B805-644B9B2165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8BCF1-03DA-4B76-9808-3AB130AA11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6807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2AEC-CE49-4A26-A384-9469BDE2E6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73AF-32A2-429B-AD34-785627E69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089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8B31-67AE-42C2-8CF2-5B1575F58B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C26B-7F74-421F-B972-54F0244E4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2940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1131-0FBA-4C75-B245-07F7FC860C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D7FF-C897-4EC2-B1C9-C91436A1AE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7139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8986-FBBE-42CA-BF31-2767127AF3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FF47D-7AAB-4BFE-A8EB-3487F93B8D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1810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4CEE-F712-4FF5-8412-50685D217B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170F6-E13B-4F66-8EBF-CB6F18BEAD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5757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EE05-E3D4-41D8-95AA-B1656FBC1B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7A12-0B7E-4F31-85A2-064BAA5DAB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0169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7D91-D302-4A68-8CCA-F7FC009DC7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BFD56-A3D6-4611-B57F-5C1DE6B05F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57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3B2D-B2C1-412A-8C0A-54D0F83ED5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0E79-C274-4732-813A-C6EE652D18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1383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7FE0-A409-4ECB-8AE4-DB02AEE1CE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2110-F6E9-44EC-B626-99CA25B82E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8416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492-CA98-4A30-A226-F5B8517C4D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8E84-7780-46DF-A2E7-61C6B4C4E6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1783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BD44-C966-46C9-B805-644B9B2165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8BCF1-03DA-4B76-9808-3AB130AA11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1839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2AEC-CE49-4A26-A384-9469BDE2E6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73AF-32A2-429B-AD34-785627E69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9758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8B31-67AE-42C2-8CF2-5B1575F58B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C26B-7F74-421F-B972-54F0244E4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7066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1131-0FBA-4C75-B245-07F7FC860C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D7FF-C897-4EC2-B1C9-C91436A1AE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062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8986-FBBE-42CA-BF31-2767127AF3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FF47D-7AAB-4BFE-A8EB-3487F93B8D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2408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4CEE-F712-4FF5-8412-50685D217B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170F6-E13B-4F66-8EBF-CB6F18BEAD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3070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EE05-E3D4-41D8-95AA-B1656FBC1B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7A12-0B7E-4F31-85A2-064BAA5DAB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61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01F05-7844-487B-A7BB-C20533F7F7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2489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7D91-D302-4A68-8CCA-F7FC009DC7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BFD56-A3D6-4611-B57F-5C1DE6B05F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0350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3B2D-B2C1-412A-8C0A-54D0F83ED5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0E79-C274-4732-813A-C6EE652D18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7042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140C-1045-4BC9-AA19-41240AAD2F5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5943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E4C4E-1F06-48E9-9B5D-9889CB62FCF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2545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80059-F6B2-47E6-BE9E-56E21DBB99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2720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FC74D-32ED-4C0D-A7F5-44C9A0DA10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8503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B3B78-D094-4036-B88B-C427FAC9956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9061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707CE-3910-41F4-996F-9ACF3725D1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275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5D836-00D0-45CD-A309-FEF9F3B998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0161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5A49B-AA7C-4AA1-B8E5-865EC0C77CB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04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A6A8-D97D-4C62-9439-B8064981D2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601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12E49-25A2-4A6C-A03E-C6ABCB71F7B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5319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AF70-D89E-4CE3-AF25-AEEB939EF1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2209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BD1A2-8890-46C2-A05D-EC9DBB736A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0913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140C-1045-4BC9-AA19-41240AAD2F5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3459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E4C4E-1F06-48E9-9B5D-9889CB62FCF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4021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80059-F6B2-47E6-BE9E-56E21DBB99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8582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FC74D-32ED-4C0D-A7F5-44C9A0DA10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0989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B3B78-D094-4036-B88B-C427FAC9956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0616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707CE-3910-41F4-996F-9ACF3725D1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64751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5D836-00D0-45CD-A309-FEF9F3B998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23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E8D0D-9A93-4951-8AD8-A95DA89A69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0944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5A49B-AA7C-4AA1-B8E5-865EC0C77CB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3017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12E49-25A2-4A6C-A03E-C6ABCB71F7B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39814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AF70-D89E-4CE3-AF25-AEEB939EF1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991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BD1A2-8890-46C2-A05D-EC9DBB736A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588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140C-1045-4BC9-AA19-41240AAD2F5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2624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E4C4E-1F06-48E9-9B5D-9889CB62FCF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69503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80059-F6B2-47E6-BE9E-56E21DBB99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4979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FC74D-32ED-4C0D-A7F5-44C9A0DA10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3445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B3B78-D094-4036-B88B-C427FAC9956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6670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707CE-3910-41F4-996F-9ACF3725D1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98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297FE-2444-4311-94E8-4CA7A2ACFE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3814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5D836-00D0-45CD-A309-FEF9F3B998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7190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5A49B-AA7C-4AA1-B8E5-865EC0C77CB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8284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12E49-25A2-4A6C-A03E-C6ABCB71F7B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45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AF70-D89E-4CE3-AF25-AEEB939EF1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9820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BD1A2-8890-46C2-A05D-EC9DBB736A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7981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140C-1045-4BC9-AA19-41240AAD2F5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8006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E4C4E-1F06-48E9-9B5D-9889CB62FCF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62212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80059-F6B2-47E6-BE9E-56E21DBB99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56425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FC74D-32ED-4C0D-A7F5-44C9A0DA10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565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B3B78-D094-4036-B88B-C427FAC9956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618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9CB36-DC8A-4885-BB7E-9B076A6F04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202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707CE-3910-41F4-996F-9ACF3725D1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86715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5D836-00D0-45CD-A309-FEF9F3B998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5319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5A49B-AA7C-4AA1-B8E5-865EC0C77CB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7789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12E49-25A2-4A6C-A03E-C6ABCB71F7B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71905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AF70-D89E-4CE3-AF25-AEEB939EF1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67784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BD1A2-8890-46C2-A05D-EC9DBB736A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89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62C04-7FFF-48F5-9458-603E6D29B4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336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752C-80C6-4E3A-A39C-5632A1443B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76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05C6E-8EE5-4C4E-9B9C-3EEF1F58B1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83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786D-25AA-4D5A-AB84-9E84E5FF74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116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2903A-B105-4418-AF25-0ADEDA0C37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789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B3452-688B-492A-BFAD-7A03ECA25C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524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4FF68-1310-4252-B6E8-3E7EEAE9DA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211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84182-F20D-401D-8A33-21A5174086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442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80BE-E875-41AE-B277-FA76A1CCCF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242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3C666-8BAF-489F-95E8-0B4E80378A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324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C8DDF-B81F-40FA-85E2-67CBA812B3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489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23EDD-3B6F-433A-B823-D479DFFE4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276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3F45-0995-4E04-819E-AC49D66611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17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64AD1-0B67-4AE7-A0C6-98F49E9A8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442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5CF6-62EC-49C6-A671-AB5DC02A6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391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264C8-11CB-4E36-97EF-D9C4E27978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648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F9EA-670A-4250-A933-5AE7F1619E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310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4FF68-1310-4252-B6E8-3E7EEAE9DA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588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84182-F20D-401D-8A33-21A5174086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418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80BE-E875-41AE-B277-FA76A1CCCF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579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3C666-8BAF-489F-95E8-0B4E80378A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297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C8DDF-B81F-40FA-85E2-67CBA812B3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251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23EDD-3B6F-433A-B823-D479DFFE4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41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3F45-0995-4E04-819E-AC49D66611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24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64AD1-0B67-4AE7-A0C6-98F49E9A8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13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5CF6-62EC-49C6-A671-AB5DC02A6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371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264C8-11CB-4E36-97EF-D9C4E27978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816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F9EA-670A-4250-A933-5AE7F1619E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843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4FF68-1310-4252-B6E8-3E7EEAE9DA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419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84182-F20D-401D-8A33-21A5174086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726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80BE-E875-41AE-B277-FA76A1CCCF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930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3C666-8BAF-489F-95E8-0B4E80378A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961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C8DDF-B81F-40FA-85E2-67CBA812B3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81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23EDD-3B6F-433A-B823-D479DFFE4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947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3F45-0995-4E04-819E-AC49D66611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579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64AD1-0B67-4AE7-A0C6-98F49E9A8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623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5CF6-62EC-49C6-A671-AB5DC02A6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747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264C8-11CB-4E36-97EF-D9C4E27978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873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F9EA-670A-4250-A933-5AE7F1619E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67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4FF68-1310-4252-B6E8-3E7EEAE9DA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7868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84182-F20D-401D-8A33-21A5174086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4049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80BE-E875-41AE-B277-FA76A1CCCF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001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3C666-8BAF-489F-95E8-0B4E80378A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26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C8DDF-B81F-40FA-85E2-67CBA812B3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1525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23EDD-3B6F-433A-B823-D479DFFE4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7546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3F45-0995-4E04-819E-AC49D66611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197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64AD1-0B67-4AE7-A0C6-98F49E9A8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1169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5CF6-62EC-49C6-A671-AB5DC02A6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7542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264C8-11CB-4E36-97EF-D9C4E27978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992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F9EA-670A-4250-A933-5AE7F1619E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878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7FE0-A409-4ECB-8AE4-DB02AEE1CE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2110-F6E9-44EC-B626-99CA25B82E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9506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492-CA98-4A30-A226-F5B8517C4D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8E84-7780-46DF-A2E7-61C6B4C4E6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883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BD44-C966-46C9-B805-644B9B2165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8BCF1-03DA-4B76-9808-3AB130AA11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25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2AEC-CE49-4A26-A384-9469BDE2E6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73AF-32A2-429B-AD34-785627E69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1789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8B31-67AE-42C2-8CF2-5B1575F58B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C26B-7F74-421F-B972-54F0244E4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8364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1131-0FBA-4C75-B245-07F7FC860C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D7FF-C897-4EC2-B1C9-C91436A1AE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8744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8986-FBBE-42CA-BF31-2767127AF3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FF47D-7AAB-4BFE-A8EB-3487F93B8D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7026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4CEE-F712-4FF5-8412-50685D217B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170F6-E13B-4F66-8EBF-CB6F18BEAD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4465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EE05-E3D4-41D8-95AA-B1656FBC1B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7A12-0B7E-4F31-85A2-064BAA5DAB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5635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7D91-D302-4A68-8CCA-F7FC009DC7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BFD56-A3D6-4611-B57F-5C1DE6B05F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2621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3B2D-B2C1-412A-8C0A-54D0F83ED5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0E79-C274-4732-813A-C6EE652D18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8744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7FE0-A409-4ECB-8AE4-DB02AEE1CE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2110-F6E9-44EC-B626-99CA25B82E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9506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492-CA98-4A30-A226-F5B8517C4D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8E84-7780-46DF-A2E7-61C6B4C4E6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88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BD44-C966-46C9-B805-644B9B2165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8BCF1-03DA-4B76-9808-3AB130AA11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2593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2AEC-CE49-4A26-A384-9469BDE2E6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73AF-32A2-429B-AD34-785627E69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1789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8B31-67AE-42C2-8CF2-5B1575F58B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C26B-7F74-421F-B972-54F0244E4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8364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1131-0FBA-4C75-B245-07F7FC860C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D7FF-C897-4EC2-B1C9-C91436A1AE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8744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8986-FBBE-42CA-BF31-2767127AF3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FF47D-7AAB-4BFE-A8EB-3487F93B8D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7026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4CEE-F712-4FF5-8412-50685D217B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170F6-E13B-4F66-8EBF-CB6F18BEAD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4465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EE05-E3D4-41D8-95AA-B1656FBC1B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7A12-0B7E-4F31-85A2-064BAA5DAB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5635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7D91-D302-4A68-8CCA-F7FC009DC7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BFD56-A3D6-4611-B57F-5C1DE6B05F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2621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3B2D-B2C1-412A-8C0A-54D0F83ED5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0E79-C274-4732-813A-C6EE652D18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8744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7FE0-A409-4ECB-8AE4-DB02AEE1CE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2110-F6E9-44EC-B626-99CA25B82E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95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492-CA98-4A30-A226-F5B8517C4D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8E84-7780-46DF-A2E7-61C6B4C4E6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8832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BD44-C966-46C9-B805-644B9B2165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8BCF1-03DA-4B76-9808-3AB130AA11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2593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2AEC-CE49-4A26-A384-9469BDE2E6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73AF-32A2-429B-AD34-785627E69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1789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8B31-67AE-42C2-8CF2-5B1575F58B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C26B-7F74-421F-B972-54F0244E4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8364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1131-0FBA-4C75-B245-07F7FC860C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D7FF-C897-4EC2-B1C9-C91436A1AE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8744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8986-FBBE-42CA-BF31-2767127AF3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FF47D-7AAB-4BFE-A8EB-3487F93B8D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7026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4CEE-F712-4FF5-8412-50685D217B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170F6-E13B-4F66-8EBF-CB6F18BEAD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4465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EE05-E3D4-41D8-95AA-B1656FBC1B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7A12-0B7E-4F31-85A2-064BAA5DAB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5635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7D91-D302-4A68-8CCA-F7FC009DC7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BFD56-A3D6-4611-B57F-5C1DE6B05F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2621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3B2D-B2C1-412A-8C0A-54D0F83ED5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0E79-C274-4732-813A-C6EE652D18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87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90CC87-73A8-46CE-B6A6-0D3781FED8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2FF771-2D1A-419D-A399-5F42312872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40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90CC87-73A8-46CE-B6A6-0D3781FED8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2FF771-2D1A-419D-A399-5F42312872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08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48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48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48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E618CD-B3CE-4E6A-92E8-F2B157885608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21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48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48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48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E618CD-B3CE-4E6A-92E8-F2B157885608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33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48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48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48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E618CD-B3CE-4E6A-92E8-F2B157885608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67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48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48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48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E618CD-B3CE-4E6A-92E8-F2B157885608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93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E39947-2CD5-4D3B-9AB1-FE7E222F33E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17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5C0CD-FF61-44AF-8516-2345A8CBC8B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31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5C0CD-FF61-44AF-8516-2345A8CBC8B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6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5C0CD-FF61-44AF-8516-2345A8CBC8B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52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5C0CD-FF61-44AF-8516-2345A8CBC8B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20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90CC87-73A8-46CE-B6A6-0D3781FED8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2FF771-2D1A-419D-A399-5F42312872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99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90CC87-73A8-46CE-B6A6-0D3781FED8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2FF771-2D1A-419D-A399-5F42312872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99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90CC87-73A8-46CE-B6A6-0D3781FED8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2FF771-2D1A-419D-A399-5F42312872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99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abene.ru/?do=Item&amp;id=119454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8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2062" name="Group 19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064" name="Picture 20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5" name="Picture 21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6" name="Picture 22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3" name="Picture 23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" name="Group 26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2057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059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8" name="Picture 31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313531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11863" y="188913"/>
            <a:ext cx="313213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1"/>
          <p:cNvSpPr>
            <a:spLocks noChangeArrowheads="1"/>
          </p:cNvSpPr>
          <p:nvPr/>
        </p:nvSpPr>
        <p:spPr bwMode="auto">
          <a:xfrm>
            <a:off x="428625" y="1285264"/>
            <a:ext cx="8215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RU" b="1" smtClean="0">
                <a:solidFill>
                  <a:srgbClr val="000000"/>
                </a:solidFill>
              </a:rPr>
              <a:t>            </a:t>
            </a:r>
            <a:endParaRPr lang="ru-RU" altLang="ru-RU" sz="2800" b="1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smtClean="0">
              <a:solidFill>
                <a:srgbClr val="000000"/>
              </a:solidFill>
            </a:endParaRPr>
          </a:p>
          <a:p>
            <a:pPr lvl="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RU" sz="1600" b="1" smtClean="0">
                <a:solidFill>
                  <a:srgbClr val="0000FF"/>
                </a:solidFill>
              </a:rPr>
              <a:t> </a:t>
            </a:r>
            <a:endParaRPr lang="kk-KZ" altLang="ru-RU" sz="1600" b="1" smtClean="0">
              <a:solidFill>
                <a:srgbClr val="990099"/>
              </a:solidFill>
            </a:endParaRPr>
          </a:p>
        </p:txBody>
      </p:sp>
      <p:sp>
        <p:nvSpPr>
          <p:cNvPr id="2055" name="TextBox 17"/>
          <p:cNvSpPr txBox="1">
            <a:spLocks noChangeArrowheads="1"/>
          </p:cNvSpPr>
          <p:nvPr/>
        </p:nvSpPr>
        <p:spPr bwMode="auto">
          <a:xfrm>
            <a:off x="714375" y="1500188"/>
            <a:ext cx="1916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ақырыбы: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21" y="2285992"/>
            <a:ext cx="8358246" cy="38472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Түйір нан-тамшы </a:t>
            </a:r>
            <a:r>
              <a:rPr lang="kk-KZ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k-KZ" sz="5400" b="1" dirty="0" smtClean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/>
              </a:rPr>
              <a:t>Алиева Жаңагүл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k-KZ" sz="5400" b="1" dirty="0" smtClean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59982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fon_roz3yg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737" y="0"/>
            <a:ext cx="913170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542" y="950162"/>
            <a:ext cx="2086975" cy="23766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utoShape 5" descr="Картинки по запросу жадыра таспамбетова  сур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Картинки по запросу жадыра таспамбетова  сурет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9028" y="4041068"/>
            <a:ext cx="2392009" cy="19986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086" y="4237607"/>
            <a:ext cx="4137978" cy="2035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5151" y="980728"/>
            <a:ext cx="2575321" cy="2448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6221" y="924534"/>
            <a:ext cx="2376264" cy="2448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87624" y="173658"/>
            <a:ext cx="6840760" cy="663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solidFill>
                  <a:srgbClr val="FF0000"/>
                </a:solidFill>
              </a:rPr>
              <a:t>Шиелі шынарлары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10087" y="3681028"/>
            <a:ext cx="18002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Ы.Жақаев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59874" y="3681028"/>
            <a:ext cx="23042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002060"/>
                </a:solidFill>
              </a:rPr>
              <a:t>Ұ.Алтайбаева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8224" y="3501442"/>
            <a:ext cx="223224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002060"/>
                </a:solidFill>
              </a:rPr>
              <a:t>Ш.Қазанбаева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9597" y="6273317"/>
            <a:ext cx="2370873" cy="324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002060"/>
                </a:solidFill>
              </a:rPr>
              <a:t>Ж.Таспамбетов</a:t>
            </a:r>
            <a:r>
              <a:rPr lang="kk-KZ" dirty="0" smtClean="0">
                <a:solidFill>
                  <a:srgbClr val="002060"/>
                </a:solidFill>
              </a:rPr>
              <a:t>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313" y="1357313"/>
            <a:ext cx="6215062" cy="45259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dirty="0" smtClean="0"/>
              <a:t>    </a:t>
            </a: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9058" y="5286388"/>
            <a:ext cx="1428730" cy="11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5143512"/>
            <a:ext cx="1384765" cy="135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79974" y="2094229"/>
            <a:ext cx="1123950" cy="1428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2" name="Рисунок 6" descr="1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357188"/>
            <a:ext cx="20431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3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739899" y="4941784"/>
            <a:ext cx="1404101" cy="1357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33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57158" y="2786058"/>
            <a:ext cx="1417144" cy="1714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Documents and Settings\Lanos\Рабочий стол\7 А\20151215_17551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1"/>
            <a:ext cx="1838263" cy="252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275" y="2187090"/>
            <a:ext cx="2247624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C:\Documents and Settings\Lanos\Рабочий стол\7 А\20151215_180158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19481"/>
            <a:ext cx="3062714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Documents and Settings\Lanos\Рабочий стол\7 А\20151215_180217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6579" y="560704"/>
            <a:ext cx="3276922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Documents and Settings\Lanos\Рабочий стол\7 А\20151215_175816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2338" y="1458293"/>
            <a:ext cx="16954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Documents and Settings\Lanos\Рабочий стол\7 А\20151215_180207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6237" y="2348881"/>
            <a:ext cx="2205931" cy="227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Documents and Settings\Lanos\Рабочий стол\7 А\20151215_180058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57031"/>
            <a:ext cx="2831669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169" y="3567785"/>
            <a:ext cx="1874570" cy="2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14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" y="0"/>
            <a:ext cx="9144185" cy="685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624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1" name="Picture 3" descr="Porquelasdiferencias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95650" cy="3933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2372" name="Picture 4" descr="Porquelasdiferencias3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19475" y="2814638"/>
            <a:ext cx="5724525" cy="40433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3635375" y="836613"/>
            <a:ext cx="4679950" cy="1470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4000" b="1" dirty="0" smtClean="0">
                <a:solidFill>
                  <a:srgbClr val="FF3300"/>
                </a:solidFill>
              </a:rPr>
              <a:t>Мына тамақтың қайсысын жеймін дейсің?</a:t>
            </a:r>
            <a:endParaRPr lang="es-ES" altLang="ru-RU" sz="4000" b="1" dirty="0" smtClean="0">
              <a:solidFill>
                <a:srgbClr val="FF3300"/>
              </a:solidFill>
            </a:endParaRPr>
          </a:p>
        </p:txBody>
      </p:sp>
      <p:sp>
        <p:nvSpPr>
          <p:cNvPr id="442374" name="Rectangle 6"/>
          <p:cNvSpPr>
            <a:spLocks noChangeArrowheads="1"/>
          </p:cNvSpPr>
          <p:nvPr/>
        </p:nvSpPr>
        <p:spPr bwMode="auto">
          <a:xfrm>
            <a:off x="0" y="4581525"/>
            <a:ext cx="3419475" cy="16557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4000" b="1" smtClean="0">
                <a:solidFill>
                  <a:srgbClr val="FF3300"/>
                </a:solidFill>
              </a:rPr>
              <a:t>Олар аштықтың азабын шегуде...</a:t>
            </a:r>
            <a:endParaRPr lang="es-ES" altLang="ru-RU" sz="4000" b="1" smtClean="0">
              <a:solidFill>
                <a:srgbClr val="FF3300"/>
              </a:solidFill>
            </a:endParaRPr>
          </a:p>
        </p:txBody>
      </p:sp>
      <p:pic>
        <p:nvPicPr>
          <p:cNvPr id="8" name="Picture 3" descr="Porquelasdiferencias3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15416"/>
            <a:ext cx="3295650" cy="440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1371372"/>
      </p:ext>
    </p:extLst>
  </p:cSld>
  <p:clrMapOvr>
    <a:masterClrMapping/>
  </p:clrMapOvr>
  <p:transition advTm="157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4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3" grpId="0"/>
      <p:bldP spid="4423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2" name="Picture 2" descr="adidas-superstar-db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2565400"/>
            <a:ext cx="3333750" cy="33337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5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76825" y="2133600"/>
            <a:ext cx="3810000" cy="44005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0" y="590550"/>
            <a:ext cx="4500563" cy="1470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ru-RU" sz="4000" b="1" smtClean="0">
                <a:solidFill>
                  <a:srgbClr val="FF3300"/>
                </a:solidFill>
              </a:rPr>
              <a:t> Adidas</a:t>
            </a:r>
            <a:r>
              <a:rPr lang="kk-KZ" altLang="ru-RU" sz="4000" b="1" smtClean="0">
                <a:solidFill>
                  <a:srgbClr val="FF3300"/>
                </a:solidFill>
              </a:rPr>
              <a:t>-ты қаладың</a:t>
            </a:r>
            <a:r>
              <a:rPr lang="ru-RU" altLang="ru-RU" sz="4000" b="1" smtClean="0">
                <a:solidFill>
                  <a:srgbClr val="FF3300"/>
                </a:solidFill>
              </a:rPr>
              <a:t>, бірақ саған</a:t>
            </a:r>
            <a:r>
              <a:rPr lang="es-MX" altLang="ru-RU" sz="4000" b="1" smtClean="0">
                <a:solidFill>
                  <a:srgbClr val="FF3300"/>
                </a:solidFill>
              </a:rPr>
              <a:t> Nike</a:t>
            </a:r>
            <a:r>
              <a:rPr lang="kk-KZ" altLang="ru-RU" sz="4000" b="1" smtClean="0">
                <a:solidFill>
                  <a:srgbClr val="FF3300"/>
                </a:solidFill>
              </a:rPr>
              <a:t> алып берді</a:t>
            </a:r>
            <a:r>
              <a:rPr lang="es-MX" altLang="ru-RU" sz="4000" b="1" smtClean="0">
                <a:solidFill>
                  <a:srgbClr val="FF3300"/>
                </a:solidFill>
              </a:rPr>
              <a:t>…?</a:t>
            </a:r>
            <a:endParaRPr lang="es-ES" altLang="ru-RU" sz="4000" b="1" smtClean="0">
              <a:solidFill>
                <a:srgbClr val="FF3300"/>
              </a:solidFill>
            </a:endParaRPr>
          </a:p>
        </p:txBody>
      </p:sp>
      <p:sp>
        <p:nvSpPr>
          <p:cNvPr id="450565" name="Rectangle 5"/>
          <p:cNvSpPr>
            <a:spLocks noChangeArrowheads="1"/>
          </p:cNvSpPr>
          <p:nvPr/>
        </p:nvSpPr>
        <p:spPr bwMode="auto">
          <a:xfrm>
            <a:off x="5038725" y="333375"/>
            <a:ext cx="4105275" cy="1470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smtClean="0">
                <a:solidFill>
                  <a:srgbClr val="FF3300"/>
                </a:solidFill>
              </a:rPr>
              <a:t>Оларда тек бір-ақ үлгі </a:t>
            </a:r>
            <a:r>
              <a:rPr lang="es-MX" altLang="ru-RU" sz="4000" b="1" smtClean="0">
                <a:solidFill>
                  <a:srgbClr val="FF3300"/>
                </a:solidFill>
              </a:rPr>
              <a:t>!!!</a:t>
            </a:r>
            <a:endParaRPr lang="es-ES" altLang="ru-RU" sz="4000" b="1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437950"/>
      </p:ext>
    </p:extLst>
  </p:cSld>
  <p:clrMapOvr>
    <a:masterClrMapping/>
  </p:clrMapOvr>
  <p:transition advTm="18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5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/>
      <p:bldP spid="4505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9" name="Picture 3" descr="Porquelasdiferencias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260350"/>
            <a:ext cx="4208463" cy="63087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4420" name="Picture 4" descr="Porquelasdiferencias5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260350"/>
            <a:ext cx="4208463" cy="63087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4421" name="Rectangle 5"/>
          <p:cNvSpPr>
            <a:spLocks noChangeArrowheads="1"/>
          </p:cNvSpPr>
          <p:nvPr/>
        </p:nvSpPr>
        <p:spPr bwMode="auto">
          <a:xfrm>
            <a:off x="539750" y="5229225"/>
            <a:ext cx="3959225" cy="1368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4000" b="1" smtClean="0">
                <a:solidFill>
                  <a:srgbClr val="FF3300"/>
                </a:solidFill>
              </a:rPr>
              <a:t>Диета сақтап жүрсің бе?</a:t>
            </a:r>
            <a:endParaRPr lang="es-ES" altLang="ru-RU" sz="4000" b="1" smtClean="0">
              <a:solidFill>
                <a:srgbClr val="FF3300"/>
              </a:solidFill>
            </a:endParaRPr>
          </a:p>
        </p:txBody>
      </p:sp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5111750" y="5157788"/>
            <a:ext cx="4032250" cy="13668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4000" b="1" smtClean="0">
                <a:solidFill>
                  <a:srgbClr val="FF3300"/>
                </a:solidFill>
              </a:rPr>
              <a:t>Олар диетадан өлуде!!!</a:t>
            </a:r>
            <a:endParaRPr lang="es-ES" altLang="ru-RU" sz="4000" b="1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511648"/>
      </p:ext>
    </p:extLst>
  </p:cSld>
  <p:clrMapOvr>
    <a:masterClrMapping/>
  </p:clrMapOvr>
  <p:transition advTm="16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4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1" grpId="0"/>
      <p:bldP spid="4444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1557338"/>
            <a:ext cx="6192837" cy="302418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kk-KZ" altLang="ru-RU" sz="4000" b="1" dirty="0">
                <a:solidFill>
                  <a:schemeClr val="bg1"/>
                </a:solidFill>
              </a:rPr>
              <a:t>Айналаңа қара!!!</a:t>
            </a:r>
            <a:br>
              <a:rPr lang="kk-KZ" altLang="ru-RU" sz="4000" b="1" dirty="0">
                <a:solidFill>
                  <a:schemeClr val="bg1"/>
                </a:solidFill>
              </a:rPr>
            </a:br>
            <a:r>
              <a:rPr lang="kk-KZ" altLang="ru-RU" sz="4000" b="1" dirty="0">
                <a:solidFill>
                  <a:schemeClr val="bg1"/>
                </a:solidFill>
              </a:rPr>
              <a:t>Өзіңе берген нығметтерге шүкір ет!!!</a:t>
            </a:r>
            <a:r>
              <a:rPr lang="es-MX" altLang="ru-RU" sz="4000" b="1" dirty="0">
                <a:solidFill>
                  <a:schemeClr val="bg1"/>
                </a:solidFill>
              </a:rPr>
              <a:t>... </a:t>
            </a:r>
            <a:r>
              <a:rPr lang="kk-KZ" altLang="ru-RU" sz="4000" b="1" dirty="0" smtClean="0">
                <a:solidFill>
                  <a:schemeClr val="bg1"/>
                </a:solidFill>
              </a:rPr>
              <a:t/>
            </a:r>
            <a:br>
              <a:rPr lang="kk-KZ" altLang="ru-RU" sz="4000" b="1" dirty="0" smtClean="0">
                <a:solidFill>
                  <a:schemeClr val="bg1"/>
                </a:solidFill>
              </a:rPr>
            </a:br>
            <a:r>
              <a:rPr lang="kk-KZ" altLang="ru-RU" sz="4000" b="1" dirty="0" smtClean="0">
                <a:solidFill>
                  <a:schemeClr val="bg1"/>
                </a:solidFill>
              </a:rPr>
              <a:t>Көрсеқызарлыққа үйренбе!</a:t>
            </a:r>
            <a:br>
              <a:rPr lang="kk-KZ" altLang="ru-RU" sz="4000" b="1" dirty="0" smtClean="0">
                <a:solidFill>
                  <a:schemeClr val="bg1"/>
                </a:solidFill>
              </a:rPr>
            </a:br>
            <a:r>
              <a:rPr lang="kk-KZ" altLang="ru-RU" sz="4000" b="1" dirty="0" smtClean="0">
                <a:solidFill>
                  <a:schemeClr val="bg1"/>
                </a:solidFill>
              </a:rPr>
              <a:t>Үнемшілдікке үйрен!</a:t>
            </a:r>
            <a:endParaRPr lang="es-ES" alt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712782"/>
      </p:ext>
    </p:extLst>
  </p:cSld>
  <p:clrMapOvr>
    <a:masterClrMapping/>
  </p:clrMapOvr>
  <p:transition advTm="10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5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 - загрузить обо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0"/>
            <a:ext cx="3384550" cy="2449513"/>
            <a:chOff x="1610" y="799"/>
            <a:chExt cx="1020" cy="1020"/>
          </a:xfrm>
        </p:grpSpPr>
        <p:sp>
          <p:nvSpPr>
            <p:cNvPr id="3090" name="Oval 23"/>
            <p:cNvSpPr>
              <a:spLocks noChangeArrowheads="1"/>
            </p:cNvSpPr>
            <p:nvPr/>
          </p:nvSpPr>
          <p:spPr bwMode="auto">
            <a:xfrm>
              <a:off x="1610" y="799"/>
              <a:ext cx="1020" cy="1020"/>
            </a:xfrm>
            <a:prstGeom prst="ellipse">
              <a:avLst/>
            </a:prstGeom>
            <a:gradFill rotWithShape="1">
              <a:gsLst>
                <a:gs pos="0">
                  <a:srgbClr val="A78F01"/>
                </a:gs>
                <a:gs pos="100000">
                  <a:srgbClr val="CCCC00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091" name="Oval 24"/>
            <p:cNvSpPr>
              <a:spLocks noChangeArrowheads="1"/>
            </p:cNvSpPr>
            <p:nvPr/>
          </p:nvSpPr>
          <p:spPr bwMode="auto">
            <a:xfrm>
              <a:off x="1610" y="799"/>
              <a:ext cx="1020" cy="1020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CC66">
                    <a:alpha val="2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3092" name="Oval 25"/>
            <p:cNvSpPr>
              <a:spLocks noChangeArrowheads="1"/>
            </p:cNvSpPr>
            <p:nvPr/>
          </p:nvSpPr>
          <p:spPr bwMode="auto">
            <a:xfrm>
              <a:off x="1725" y="828"/>
              <a:ext cx="732" cy="733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6000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714500" y="333375"/>
            <a:ext cx="5214938" cy="952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508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Мақсаты: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555875" y="1916113"/>
            <a:ext cx="3960813" cy="3529012"/>
            <a:chOff x="1610" y="799"/>
            <a:chExt cx="1020" cy="1020"/>
          </a:xfrm>
        </p:grpSpPr>
        <p:sp>
          <p:nvSpPr>
            <p:cNvPr id="3087" name="Oval 12"/>
            <p:cNvSpPr>
              <a:spLocks noChangeArrowheads="1"/>
            </p:cNvSpPr>
            <p:nvPr/>
          </p:nvSpPr>
          <p:spPr bwMode="auto">
            <a:xfrm>
              <a:off x="1610" y="799"/>
              <a:ext cx="1020" cy="1020"/>
            </a:xfrm>
            <a:prstGeom prst="ellipse">
              <a:avLst/>
            </a:prstGeom>
            <a:gradFill rotWithShape="1">
              <a:gsLst>
                <a:gs pos="0">
                  <a:srgbClr val="A78F01"/>
                </a:gs>
                <a:gs pos="100000">
                  <a:srgbClr val="CCCC00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088" name="Oval 13"/>
            <p:cNvSpPr>
              <a:spLocks noChangeArrowheads="1"/>
            </p:cNvSpPr>
            <p:nvPr/>
          </p:nvSpPr>
          <p:spPr bwMode="auto">
            <a:xfrm>
              <a:off x="1610" y="799"/>
              <a:ext cx="1020" cy="1020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CC66">
                    <a:alpha val="2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3089" name="Oval 14"/>
            <p:cNvSpPr>
              <a:spLocks noChangeArrowheads="1"/>
            </p:cNvSpPr>
            <p:nvPr/>
          </p:nvSpPr>
          <p:spPr bwMode="auto">
            <a:xfrm>
              <a:off x="1725" y="828"/>
              <a:ext cx="732" cy="733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6000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300788" y="333375"/>
            <a:ext cx="2555875" cy="2233613"/>
            <a:chOff x="1610" y="799"/>
            <a:chExt cx="1020" cy="1020"/>
          </a:xfrm>
        </p:grpSpPr>
        <p:sp>
          <p:nvSpPr>
            <p:cNvPr id="3084" name="Oval 19"/>
            <p:cNvSpPr>
              <a:spLocks noChangeArrowheads="1"/>
            </p:cNvSpPr>
            <p:nvPr/>
          </p:nvSpPr>
          <p:spPr bwMode="auto">
            <a:xfrm>
              <a:off x="1610" y="799"/>
              <a:ext cx="1020" cy="1020"/>
            </a:xfrm>
            <a:prstGeom prst="ellipse">
              <a:avLst/>
            </a:prstGeom>
            <a:gradFill rotWithShape="1">
              <a:gsLst>
                <a:gs pos="0">
                  <a:srgbClr val="A78F01"/>
                </a:gs>
                <a:gs pos="100000">
                  <a:srgbClr val="CCCC00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085" name="Oval 20"/>
            <p:cNvSpPr>
              <a:spLocks noChangeArrowheads="1"/>
            </p:cNvSpPr>
            <p:nvPr/>
          </p:nvSpPr>
          <p:spPr bwMode="auto">
            <a:xfrm>
              <a:off x="1610" y="799"/>
              <a:ext cx="1020" cy="1020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CC66">
                    <a:alpha val="2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3086" name="Oval 21"/>
            <p:cNvSpPr>
              <a:spLocks noChangeArrowheads="1"/>
            </p:cNvSpPr>
            <p:nvPr/>
          </p:nvSpPr>
          <p:spPr bwMode="auto">
            <a:xfrm>
              <a:off x="1725" y="828"/>
              <a:ext cx="732" cy="733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6000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516688" y="4508500"/>
            <a:ext cx="2159000" cy="2089150"/>
            <a:chOff x="1610" y="799"/>
            <a:chExt cx="1020" cy="1020"/>
          </a:xfrm>
        </p:grpSpPr>
        <p:sp>
          <p:nvSpPr>
            <p:cNvPr id="3081" name="Oval 27"/>
            <p:cNvSpPr>
              <a:spLocks noChangeArrowheads="1"/>
            </p:cNvSpPr>
            <p:nvPr/>
          </p:nvSpPr>
          <p:spPr bwMode="auto">
            <a:xfrm>
              <a:off x="1610" y="799"/>
              <a:ext cx="1020" cy="1020"/>
            </a:xfrm>
            <a:prstGeom prst="ellipse">
              <a:avLst/>
            </a:prstGeom>
            <a:gradFill rotWithShape="1">
              <a:gsLst>
                <a:gs pos="0">
                  <a:srgbClr val="A78F01"/>
                </a:gs>
                <a:gs pos="100000">
                  <a:srgbClr val="CCCC00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082" name="Oval 28"/>
            <p:cNvSpPr>
              <a:spLocks noChangeArrowheads="1"/>
            </p:cNvSpPr>
            <p:nvPr/>
          </p:nvSpPr>
          <p:spPr bwMode="auto">
            <a:xfrm>
              <a:off x="1610" y="799"/>
              <a:ext cx="1020" cy="1020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CC66">
                    <a:alpha val="2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3083" name="Oval 29"/>
            <p:cNvSpPr>
              <a:spLocks noChangeArrowheads="1"/>
            </p:cNvSpPr>
            <p:nvPr/>
          </p:nvSpPr>
          <p:spPr bwMode="auto">
            <a:xfrm>
              <a:off x="1725" y="828"/>
              <a:ext cx="732" cy="733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6000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971550" y="2349500"/>
            <a:ext cx="7488238" cy="41549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Оқушыларға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тек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еңбек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арқылы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барлық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жетістікке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жетуге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болатындығын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түсіндіру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.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Оқушыларды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адал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еңбекке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баулу ,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кәсіптік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білім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беру.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Адам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еңбегін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бағалай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білуге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еңбек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адамдарын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сыйлай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0066"/>
                </a:solidFill>
                <a:latin typeface="Times New Roman" pitchFamily="18" charset="0"/>
              </a:rPr>
              <a:t>білуге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тәрбиелеу,ысырапшалдық</a:t>
            </a:r>
            <a:r>
              <a:rPr lang="ru-RU" alt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жасамауға,үнемшілдікке</a:t>
            </a:r>
            <a:r>
              <a:rPr lang="ru-RU" alt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тәрбиелеу,бір</a:t>
            </a:r>
            <a:r>
              <a:rPr lang="ru-RU" alt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түйір</a:t>
            </a:r>
            <a:r>
              <a:rPr lang="ru-RU" alt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нанның</a:t>
            </a:r>
            <a:r>
              <a:rPr lang="ru-RU" alt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 </a:t>
            </a:r>
            <a:r>
              <a:rPr lang="ru-RU" alt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қандай</a:t>
            </a:r>
            <a:r>
              <a:rPr lang="ru-RU" alt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еңбекпен</a:t>
            </a:r>
            <a:r>
              <a:rPr lang="ru-RU" alt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келетінін</a:t>
            </a:r>
            <a:r>
              <a:rPr lang="ru-RU" alt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ұғындыру.Бәсекеге</a:t>
            </a:r>
            <a:r>
              <a:rPr lang="ru-RU" alt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қабілетті</a:t>
            </a:r>
            <a:r>
              <a:rPr lang="ru-RU" alt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түлға</a:t>
            </a:r>
            <a:r>
              <a:rPr lang="ru-RU" alt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тәрбиелеу</a:t>
            </a:r>
            <a:endParaRPr lang="ru-RU" altLang="ru-RU" sz="24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ru-RU" altLang="ru-RU" sz="24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ru-RU" altLang="ru-RU" sz="24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72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6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60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92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96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Пергамент"/>
          <p:cNvSpPr>
            <a:spLocks noChangeArrowheads="1"/>
          </p:cNvSpPr>
          <p:nvPr/>
        </p:nvSpPr>
        <p:spPr bwMode="auto">
          <a:xfrm>
            <a:off x="0" y="15875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k-KZ" altLang="ru-RU" sz="1800" smtClean="0">
              <a:solidFill>
                <a:srgbClr val="000000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9561230"/>
              </p:ext>
            </p:extLst>
          </p:nvPr>
        </p:nvGraphicFramePr>
        <p:xfrm>
          <a:off x="0" y="468296"/>
          <a:ext cx="9144000" cy="6858000"/>
        </p:xfrm>
        <a:graphic>
          <a:graphicData uri="http://schemas.openxmlformats.org/presentationml/2006/ole">
            <p:oleObj spid="_x0000_s4130" name="CorelDRAW" r:id="rId3" imgW="7419975" imgH="9858375" progId="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0" y="0"/>
          <a:ext cx="9144000" cy="433388"/>
        </p:xfrm>
        <a:graphic>
          <a:graphicData uri="http://schemas.openxmlformats.org/presentationml/2006/ole">
            <p:oleObj spid="_x0000_s4131" name="CorelDRAW" r:id="rId4" imgW="18468975" imgH="914400" progId="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0" y="6424613"/>
          <a:ext cx="9144000" cy="433387"/>
        </p:xfrm>
        <a:graphic>
          <a:graphicData uri="http://schemas.openxmlformats.org/presentationml/2006/ole">
            <p:oleObj spid="_x0000_s4132" name="CorelDRAW" r:id="rId5" imgW="18468975" imgH="914400" progId="">
              <p:embed/>
            </p:oleObj>
          </a:graphicData>
        </a:graphic>
      </p:graphicFrame>
      <p:sp>
        <p:nvSpPr>
          <p:cNvPr id="4102" name="Rectangle 8" descr="Пергамент"/>
          <p:cNvSpPr>
            <a:spLocks noChangeArrowheads="1"/>
          </p:cNvSpPr>
          <p:nvPr/>
        </p:nvSpPr>
        <p:spPr bwMode="auto">
          <a:xfrm>
            <a:off x="0" y="620713"/>
            <a:ext cx="914400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k-KZ" altLang="ru-RU" sz="18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250825" y="476250"/>
            <a:ext cx="4249738" cy="1223963"/>
          </a:xfrm>
          <a:prstGeom prst="rightArrow">
            <a:avLst>
              <a:gd name="adj1" fmla="val 60278"/>
              <a:gd name="adj2" fmla="val 79200"/>
            </a:avLst>
          </a:prstGeom>
          <a:gradFill rotWithShape="1">
            <a:gsLst>
              <a:gs pos="0">
                <a:srgbClr val="990000"/>
              </a:gs>
              <a:gs pos="50000">
                <a:schemeClr val="bg1"/>
              </a:gs>
              <a:gs pos="100000">
                <a:srgbClr val="990000"/>
              </a:gs>
            </a:gsLst>
            <a:lin ang="5400000" scaled="1"/>
          </a:gradFill>
          <a:ln w="571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800" b="1">
                <a:solidFill>
                  <a:srgbClr val="0000FF"/>
                </a:solidFill>
                <a:latin typeface="Georgia" pitchFamily="18" charset="0"/>
              </a:rPr>
              <a:t>Жоспары:</a:t>
            </a:r>
            <a:endParaRPr lang="ru-RU" sz="4800" b="1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6648" name="WordArt 24"/>
          <p:cNvSpPr>
            <a:spLocks noChangeArrowheads="1" noChangeShapeType="1" noTextEdit="1"/>
          </p:cNvSpPr>
          <p:nvPr/>
        </p:nvSpPr>
        <p:spPr bwMode="auto">
          <a:xfrm>
            <a:off x="827088" y="1989138"/>
            <a:ext cx="7058025" cy="314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1.Кіріспе</a:t>
            </a:r>
          </a:p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2. Ой </a:t>
            </a:r>
            <a:r>
              <a:rPr lang="ru-RU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қозғау</a:t>
            </a:r>
            <a:endParaRPr lang="ru-RU" sz="36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3. </a:t>
            </a:r>
            <a:r>
              <a:rPr lang="ru-RU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Суретке</a:t>
            </a:r>
            <a:r>
              <a:rPr lang="ru-RU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қарап</a:t>
            </a:r>
            <a:r>
              <a:rPr lang="ru-RU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әңгіме</a:t>
            </a:r>
            <a:r>
              <a:rPr lang="ru-RU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құрау</a:t>
            </a:r>
            <a:endParaRPr lang="ru-RU" sz="36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kk-K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4.Мақалдың жалғасын тап</a:t>
            </a:r>
          </a:p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kk-K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5.Ауданымыздың ерен еңбекті тұлғалары жайлы мәлімет</a:t>
            </a:r>
          </a:p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kk-KZ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6.Топтық жұмыс </a:t>
            </a:r>
            <a:endParaRPr lang="ru-RU" sz="36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2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/>
      <p:bldP spid="266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71500"/>
            <a:ext cx="8229600" cy="52149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dirty="0" smtClean="0">
                <a:solidFill>
                  <a:srgbClr val="002060"/>
                </a:solidFill>
              </a:rPr>
              <a:t>    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28675" name="Рисунок 3" descr="24a6bea112e4db984ff2a9d9243ea29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407193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 descr="24a6bea112e4db984ff2a9d9243ea29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3929063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5" descr="24a6bea112e4db984ff2a9d9243ea29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407193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6" descr="24a6bea112e4db984ff2a9d9243ea29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7" descr="24a6bea112e4db984ff2a9d9243ea29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19672" y="980729"/>
            <a:ext cx="6696744" cy="3962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Адамның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адам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болуында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еңбек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шешуші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роль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атқарған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 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Адамзат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еңбекті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еңбектің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құралдарын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жетілдіре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отырып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өзі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де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жетіліп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кемелдене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берген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Сондықтан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қоғамның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даму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тарихын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еңбек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пен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еңбек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құралдарының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өзгеру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жетілу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тарихы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деуге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де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болады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Тіршілік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жағдайының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қиындауы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еңбекті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күрделендірді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Еңбектің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арқасында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табиғат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заттарын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еңбек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құралы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етіп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отты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сөндірмей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пайдаланды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топтасып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аң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аулады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бір-біріне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көмектесті.Ф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Энгельс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айтқандай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«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Адамды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адам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еткен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- </a:t>
            </a:r>
            <a:r>
              <a:rPr lang="ru-RU" sz="2000" b="1" i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еңбек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»</a:t>
            </a:r>
            <a:endParaRPr lang="ru-RU" sz="2000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7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71500"/>
            <a:ext cx="8229600" cy="52149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dirty="0" smtClean="0">
                <a:solidFill>
                  <a:srgbClr val="C00000"/>
                </a:solidFill>
              </a:rPr>
              <a:t>    </a:t>
            </a: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қозғау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үйреніп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тапқан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8675" name="Рисунок 3" descr="24a6bea112e4db984ff2a9d9243ea29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407193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 descr="24a6bea112e4db984ff2a9d9243ea29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3929063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5" descr="24a6bea112e4db984ff2a9d9243ea29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407193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6" descr="24a6bea112e4db984ff2a9d9243ea29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7" descr="24a6bea112e4db984ff2a9d9243ea29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1720840"/>
            <a:ext cx="68671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</a:t>
            </a:r>
            <a:r>
              <a:rPr lang="ru-RU" sz="2400" dirty="0">
                <a:solidFill>
                  <a:srgbClr val="7030A0"/>
                </a:solidFill>
              </a:rPr>
              <a:t> </a:t>
            </a:r>
            <a:r>
              <a:rPr lang="ru-RU" sz="2400" dirty="0" err="1">
                <a:solidFill>
                  <a:srgbClr val="7030A0"/>
                </a:solidFill>
              </a:rPr>
              <a:t>Аспанда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қалықтап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ұшқан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құсқа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қарап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ұшақты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ойлап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   </a:t>
            </a:r>
            <a:r>
              <a:rPr lang="ru-RU" sz="2400" dirty="0" err="1" smtClean="0">
                <a:solidFill>
                  <a:srgbClr val="7030A0"/>
                </a:solidFill>
              </a:rPr>
              <a:t>шығарды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   </a:t>
            </a:r>
            <a:r>
              <a:rPr lang="ru-RU" sz="2400" dirty="0" smtClean="0">
                <a:solidFill>
                  <a:srgbClr val="7030A0"/>
                </a:solidFill>
              </a:rPr>
              <a:t>-</a:t>
            </a:r>
            <a:r>
              <a:rPr lang="ru-RU" sz="2400" dirty="0">
                <a:solidFill>
                  <a:srgbClr val="7030A0"/>
                </a:solidFill>
              </a:rPr>
              <a:t> Бал </a:t>
            </a:r>
            <a:r>
              <a:rPr lang="ru-RU" sz="2400" dirty="0" err="1">
                <a:solidFill>
                  <a:srgbClr val="7030A0"/>
                </a:solidFill>
              </a:rPr>
              <a:t>арасының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ұясын</a:t>
            </a:r>
            <a:r>
              <a:rPr lang="ru-RU" sz="2400" dirty="0">
                <a:solidFill>
                  <a:srgbClr val="7030A0"/>
                </a:solidFill>
              </a:rPr>
              <a:t>, </a:t>
            </a:r>
            <a:r>
              <a:rPr lang="ru-RU" sz="2400" dirty="0" err="1">
                <a:solidFill>
                  <a:srgbClr val="7030A0"/>
                </a:solidFill>
              </a:rPr>
              <a:t>ағаш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жапырақтарының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діңі</a:t>
            </a:r>
            <a:r>
              <a:rPr lang="ru-RU" sz="2400" dirty="0">
                <a:solidFill>
                  <a:srgbClr val="7030A0"/>
                </a:solidFill>
              </a:rPr>
              <a:t>, </a:t>
            </a:r>
            <a:r>
              <a:rPr lang="ru-RU" sz="2400" dirty="0" err="1">
                <a:solidFill>
                  <a:srgbClr val="7030A0"/>
                </a:solidFill>
              </a:rPr>
              <a:t>бұтақтарының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орналасуын</a:t>
            </a:r>
            <a:r>
              <a:rPr lang="ru-RU" sz="2400" dirty="0">
                <a:solidFill>
                  <a:srgbClr val="7030A0"/>
                </a:solidFill>
              </a:rPr>
              <a:t>, </a:t>
            </a:r>
            <a:r>
              <a:rPr lang="ru-RU" sz="2400" dirty="0" err="1">
                <a:solidFill>
                  <a:srgbClr val="7030A0"/>
                </a:solidFill>
              </a:rPr>
              <a:t>құрылымын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т.б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зерделеп</a:t>
            </a:r>
            <a:r>
              <a:rPr lang="ru-RU" sz="2400" dirty="0">
                <a:solidFill>
                  <a:srgbClr val="7030A0"/>
                </a:solidFill>
              </a:rPr>
              <a:t>, </a:t>
            </a:r>
            <a:r>
              <a:rPr lang="ru-RU" sz="2400" dirty="0" err="1">
                <a:solidFill>
                  <a:srgbClr val="7030A0"/>
                </a:solidFill>
              </a:rPr>
              <a:t>алуан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түрлі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ғимараттар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салды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   </a:t>
            </a:r>
            <a:r>
              <a:rPr lang="ru-RU" sz="2400" dirty="0" smtClean="0">
                <a:solidFill>
                  <a:srgbClr val="7030A0"/>
                </a:solidFill>
              </a:rPr>
              <a:t>-</a:t>
            </a:r>
            <a:r>
              <a:rPr lang="ru-RU" sz="2400" dirty="0">
                <a:solidFill>
                  <a:srgbClr val="7030A0"/>
                </a:solidFill>
              </a:rPr>
              <a:t> </a:t>
            </a:r>
            <a:r>
              <a:rPr lang="ru-RU" sz="2400" dirty="0" err="1">
                <a:solidFill>
                  <a:srgbClr val="7030A0"/>
                </a:solidFill>
              </a:rPr>
              <a:t>Құмырсқа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илеуіне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негізделген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қалалар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тұрғызды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   </a:t>
            </a:r>
            <a:r>
              <a:rPr lang="ru-RU" sz="2400" dirty="0" smtClean="0">
                <a:solidFill>
                  <a:srgbClr val="7030A0"/>
                </a:solidFill>
              </a:rPr>
              <a:t>-</a:t>
            </a:r>
            <a:r>
              <a:rPr lang="ru-RU" sz="2400" dirty="0">
                <a:solidFill>
                  <a:srgbClr val="7030A0"/>
                </a:solidFill>
              </a:rPr>
              <a:t> </a:t>
            </a:r>
            <a:r>
              <a:rPr lang="ru-RU" sz="2400" dirty="0" err="1">
                <a:solidFill>
                  <a:srgbClr val="7030A0"/>
                </a:solidFill>
              </a:rPr>
              <a:t>Балықтың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жүзуіне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қарай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отырып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кемелер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жасалды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 </a:t>
            </a:r>
            <a:r>
              <a:rPr lang="ru-RU" sz="2400" dirty="0" smtClean="0">
                <a:solidFill>
                  <a:srgbClr val="7030A0"/>
                </a:solidFill>
              </a:rPr>
              <a:t>-</a:t>
            </a:r>
            <a:r>
              <a:rPr lang="ru-RU" sz="2400" dirty="0">
                <a:solidFill>
                  <a:srgbClr val="7030A0"/>
                </a:solidFill>
              </a:rPr>
              <a:t> </a:t>
            </a:r>
            <a:r>
              <a:rPr lang="ru-RU" sz="2400" dirty="0" err="1">
                <a:solidFill>
                  <a:srgbClr val="7030A0"/>
                </a:solidFill>
              </a:rPr>
              <a:t>Табиғаттағы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инелікке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қарай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отырып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тікұшақ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жасады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757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66FF"/>
            </a:gs>
            <a:gs pos="25000">
              <a:srgbClr val="01A78F"/>
            </a:gs>
            <a:gs pos="50000">
              <a:srgbClr val="FFFF00"/>
            </a:gs>
            <a:gs pos="75000">
              <a:srgbClr val="FF6633"/>
            </a:gs>
            <a:gs pos="100000">
              <a:srgbClr val="FF33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3203575" y="2205038"/>
            <a:ext cx="2520950" cy="20875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Еңбек </a:t>
            </a:r>
            <a:endParaRPr lang="ru-RU" altLang="ru-RU" sz="40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580063" y="908050"/>
            <a:ext cx="2016125" cy="865188"/>
          </a:xfrm>
          <a:prstGeom prst="wedgeRoundRectCallout">
            <a:avLst>
              <a:gd name="adj1" fmla="val -54801"/>
              <a:gd name="adj2" fmla="val 89634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sz="2400" b="1" dirty="0" smtClean="0">
                <a:solidFill>
                  <a:srgbClr val="FF0000"/>
                </a:solidFill>
                <a:latin typeface="Georgia" pitchFamily="18" charset="0"/>
              </a:rPr>
              <a:t>Өмір сүруге </a:t>
            </a:r>
            <a:endParaRPr lang="ru-RU" altLang="ru-RU" sz="24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1258888" y="836613"/>
            <a:ext cx="1944687" cy="865187"/>
          </a:xfrm>
          <a:prstGeom prst="wedgeRoundRectCallout">
            <a:avLst>
              <a:gd name="adj1" fmla="val 58491"/>
              <a:gd name="adj2" fmla="val 98806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sz="2400" b="1" dirty="0" smtClean="0">
                <a:solidFill>
                  <a:srgbClr val="FF0000"/>
                </a:solidFill>
                <a:latin typeface="Georgia" pitchFamily="18" charset="0"/>
              </a:rPr>
              <a:t>Жарқын болашақ</a:t>
            </a:r>
            <a:endParaRPr lang="ru-RU" altLang="ru-RU" sz="24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6084888" y="4365625"/>
            <a:ext cx="2016125" cy="1150938"/>
          </a:xfrm>
          <a:prstGeom prst="wedgeRoundRectCallout">
            <a:avLst>
              <a:gd name="adj1" fmla="val -57403"/>
              <a:gd name="adj2" fmla="val -96069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тәрбиелейді</a:t>
            </a:r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3203575" y="5300663"/>
            <a:ext cx="2016125" cy="865187"/>
          </a:xfrm>
          <a:prstGeom prst="wedgeRoundRectCallout">
            <a:avLst>
              <a:gd name="adj1" fmla="val 2597"/>
              <a:gd name="adj2" fmla="val -138806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Денсаулық нығайтады </a:t>
            </a:r>
            <a:endParaRPr lang="ru-RU" alt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539750" y="4221163"/>
            <a:ext cx="2016125" cy="865187"/>
          </a:xfrm>
          <a:prstGeom prst="wedgeRoundRectCallout">
            <a:avLst>
              <a:gd name="adj1" fmla="val 59449"/>
              <a:gd name="adj2" fmla="val -109815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Ақша табу</a:t>
            </a:r>
            <a:endParaRPr lang="ru-RU" alt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09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4" grpId="0" animBg="1"/>
      <p:bldP spid="27655" grpId="0" animBg="1"/>
      <p:bldP spid="27656" grpId="0" animBg="1"/>
      <p:bldP spid="276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71500"/>
            <a:ext cx="8229600" cy="52149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dirty="0" smtClean="0"/>
              <a:t>    </a:t>
            </a:r>
            <a:endParaRPr lang="ru-RU" dirty="0" smtClean="0"/>
          </a:p>
        </p:txBody>
      </p:sp>
      <p:pic>
        <p:nvPicPr>
          <p:cNvPr id="28675" name="Рисунок 3" descr="24a6bea112e4db984ff2a9d9243ea29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407193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 descr="24a6bea112e4db984ff2a9d9243ea29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3929063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5" descr="24a6bea112e4db984ff2a9d9243ea29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407193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6" descr="24a6bea112e4db984ff2a9d9243ea29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7" descr="24a6bea112e4db984ff2a9d9243ea29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егіншілер суреті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4621"/>
            <a:ext cx="3920350" cy="26642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Картинки по запросу егіншілер сур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60338"/>
            <a:ext cx="4033589" cy="263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24944"/>
            <a:ext cx="3903985" cy="208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961648"/>
            <a:ext cx="403358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277" y="501457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57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fon_roz3yg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46" y="-437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5538753" y="404664"/>
            <a:ext cx="3600400" cy="21602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dirty="0" err="1">
                <a:solidFill>
                  <a:srgbClr val="FF0000"/>
                </a:solidFill>
              </a:rPr>
              <a:t>Еңбек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қылмай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тапқан</a:t>
            </a:r>
            <a:r>
              <a:rPr lang="ru-RU" sz="2000" dirty="0">
                <a:solidFill>
                  <a:srgbClr val="FF0000"/>
                </a:solidFill>
              </a:rPr>
              <a:t> мал </a:t>
            </a:r>
            <a:r>
              <a:rPr lang="ru-RU" sz="2000" dirty="0" err="1">
                <a:solidFill>
                  <a:srgbClr val="FF0000"/>
                </a:solidFill>
              </a:rPr>
              <a:t>дәулет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болмас</a:t>
            </a:r>
            <a:r>
              <a:rPr lang="ru-RU" sz="2000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    </a:t>
            </a:r>
            <a:r>
              <a:rPr lang="ru-RU" sz="2000" dirty="0" err="1" smtClean="0">
                <a:solidFill>
                  <a:srgbClr val="FF0000"/>
                </a:solidFill>
              </a:rPr>
              <a:t>Қардың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суы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секілді</a:t>
            </a:r>
            <a:r>
              <a:rPr lang="ru-RU" sz="2000" dirty="0" smtClean="0">
                <a:solidFill>
                  <a:srgbClr val="FF0000"/>
                </a:solidFill>
              </a:rPr>
              <a:t> тез </a:t>
            </a:r>
            <a:r>
              <a:rPr lang="ru-RU" sz="2000" dirty="0" err="1" smtClean="0">
                <a:solidFill>
                  <a:srgbClr val="FF0000"/>
                </a:solidFill>
              </a:rPr>
              <a:t>суалар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(</a:t>
            </a:r>
            <a:r>
              <a:rPr lang="ru-RU" sz="2000" dirty="0">
                <a:solidFill>
                  <a:srgbClr val="FF0000"/>
                </a:solidFill>
              </a:rPr>
              <a:t>Абай)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378953" y="332656"/>
            <a:ext cx="3163506" cy="223224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FF0000"/>
                </a:solidFill>
              </a:rPr>
              <a:t>Өмірде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үлкен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еңбексіз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ештеңеге</a:t>
            </a:r>
            <a:r>
              <a:rPr lang="ru-RU" sz="2000" dirty="0">
                <a:solidFill>
                  <a:srgbClr val="FF0000"/>
                </a:solidFill>
              </a:rPr>
              <a:t> де </a:t>
            </a:r>
            <a:r>
              <a:rPr lang="ru-RU" sz="2000" dirty="0" err="1">
                <a:solidFill>
                  <a:srgbClr val="FF0000"/>
                </a:solidFill>
              </a:rPr>
              <a:t>қол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жетпейді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                                                                                  ( Гораций</a:t>
            </a:r>
            <a:r>
              <a:rPr lang="ru-RU" dirty="0"/>
              <a:t>)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043608" y="3789040"/>
            <a:ext cx="3523546" cy="23762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FF0000"/>
                </a:solidFill>
              </a:rPr>
              <a:t>Терлеп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еңбек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етпегенннің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тілегіне</a:t>
            </a:r>
            <a:r>
              <a:rPr lang="ru-RU" sz="2000" dirty="0">
                <a:solidFill>
                  <a:srgbClr val="FF0000"/>
                </a:solidFill>
              </a:rPr>
              <a:t>  </a:t>
            </a:r>
            <a:r>
              <a:rPr lang="ru-RU" sz="2000" dirty="0" err="1">
                <a:solidFill>
                  <a:srgbClr val="FF0000"/>
                </a:solidFill>
              </a:rPr>
              <a:t>жеткенін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көргенім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жоқ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(</a:t>
            </a:r>
            <a:r>
              <a:rPr lang="ru-RU" sz="2000" dirty="0" err="1" smtClean="0">
                <a:solidFill>
                  <a:srgbClr val="FF0000"/>
                </a:solidFill>
              </a:rPr>
              <a:t>Бауыржан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Момышұлы</a:t>
            </a:r>
            <a:r>
              <a:rPr lang="ru-RU" sz="20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384086" y="3789040"/>
            <a:ext cx="3755067" cy="235950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FF0000"/>
                </a:solidFill>
              </a:rPr>
              <a:t>Елге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сіңірген</a:t>
            </a:r>
            <a:r>
              <a:rPr lang="ru-RU" sz="2000" dirty="0">
                <a:solidFill>
                  <a:srgbClr val="FF0000"/>
                </a:solidFill>
              </a:rPr>
              <a:t>  </a:t>
            </a:r>
            <a:r>
              <a:rPr lang="ru-RU" sz="2000" dirty="0" err="1" smtClean="0">
                <a:solidFill>
                  <a:srgbClr val="FF0000"/>
                </a:solidFill>
              </a:rPr>
              <a:t>еңбек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жақсы</a:t>
            </a:r>
            <a:r>
              <a:rPr lang="ru-RU" sz="2000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2000" dirty="0" err="1">
                <a:solidFill>
                  <a:srgbClr val="FF0000"/>
                </a:solidFill>
              </a:rPr>
              <a:t>Еңбекті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елеген</a:t>
            </a:r>
            <a:r>
              <a:rPr lang="ru-RU" sz="2000" dirty="0">
                <a:solidFill>
                  <a:srgbClr val="FF0000"/>
                </a:solidFill>
              </a:rPr>
              <a:t> ел </a:t>
            </a:r>
            <a:r>
              <a:rPr lang="ru-RU" sz="2000" dirty="0" err="1">
                <a:solidFill>
                  <a:srgbClr val="FF0000"/>
                </a:solidFill>
              </a:rPr>
              <a:t>жақсы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                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(</a:t>
            </a:r>
            <a:r>
              <a:rPr lang="ru-RU" sz="2000" dirty="0" err="1" smtClean="0">
                <a:solidFill>
                  <a:srgbClr val="FF0000"/>
                </a:solidFill>
              </a:rPr>
              <a:t>Спандияр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Көбеев</a:t>
            </a:r>
            <a:r>
              <a:rPr lang="ru-RU" sz="2000" dirty="0" smtClean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0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Мақалдарды толықтыр!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 numCol="2" rtlCol="0">
            <a:normAutofit fontScale="6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1.Еңбектен 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қашпа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,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Ырысыңды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…….. (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шашпа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.)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k-KZ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2. </a:t>
            </a:r>
            <a:r>
              <a:rPr lang="kk-KZ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Еңбексіз ел кезгенің —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..............безгенің.(ар-ұяттан)</a:t>
            </a:r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k-KZ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3. </a:t>
            </a:r>
            <a:r>
              <a:rPr lang="kk-KZ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Аттың сүріншегі,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Жігіттің </a:t>
            </a:r>
            <a:r>
              <a:rPr lang="kk-KZ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.........жаман.(еріншегі)</a:t>
            </a:r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k-KZ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 4.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Ер 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тынысы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 — 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еңбек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Ез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тынысы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 —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 …….(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ермек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.)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 </a:t>
            </a:r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5. </a:t>
            </a:r>
            <a:r>
              <a:rPr lang="kk-KZ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Шапқан озар,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.........тозар.(жатқан)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k-KZ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6. </a:t>
            </a:r>
            <a:r>
              <a:rPr lang="kk-KZ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Жұмысы </a:t>
            </a:r>
            <a:r>
              <a:rPr lang="kk-KZ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........—</a:t>
            </a:r>
            <a:endParaRPr lang="kk-KZ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Өмірі келісті</a:t>
            </a:r>
            <a:r>
              <a:rPr lang="kk-KZ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. (жемістінің)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7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. 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Халық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 — 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қазы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,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……..— 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таразы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. (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таразы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8........— </a:t>
            </a:r>
            <a:r>
              <a:rPr lang="kk-KZ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жарты </a:t>
            </a:r>
            <a:r>
              <a:rPr lang="kk-KZ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кісі (жалқау)</a:t>
            </a:r>
            <a:endParaRPr lang="kk-KZ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k-KZ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9</a:t>
            </a:r>
            <a:r>
              <a:rPr lang="kk-KZ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. 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Опасызбен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дос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болма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Еріншекпен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……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болма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. (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қос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)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 </a:t>
            </a:r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10.Кедейлік </a:t>
            </a:r>
            <a:r>
              <a:rPr lang="kk-KZ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жаны тәтті </a:t>
            </a:r>
            <a:r>
              <a:rPr lang="kk-KZ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....үйір</a:t>
            </a:r>
            <a:r>
              <a:rPr lang="kk-KZ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Еңбек ете білмейтін, аңқауға үйір.</a:t>
            </a:r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 (жалқауға)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11</a:t>
            </a:r>
            <a:r>
              <a:rPr lang="kk-KZ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. Жалқаудың </a:t>
            </a:r>
            <a:r>
              <a:rPr lang="kk-KZ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..... </a:t>
            </a:r>
            <a:r>
              <a:rPr lang="kk-KZ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өнбейді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Жаяудың жүрісі өнбейді</a:t>
            </a:r>
            <a:r>
              <a:rPr lang="kk-KZ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. (жұмысы)</a:t>
            </a:r>
            <a:endParaRPr lang="kk-KZ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   12. Істеу қиын, </a:t>
            </a:r>
            <a:r>
              <a:rPr lang="kk-KZ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..... </a:t>
            </a:r>
            <a:r>
              <a:rPr lang="kk-KZ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оңай</a:t>
            </a:r>
            <a:r>
              <a:rPr lang="kk-KZ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. </a:t>
            </a:r>
            <a:r>
              <a:rPr lang="kk-KZ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 </a:t>
            </a:r>
            <a:r>
              <a:rPr lang="kk-KZ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(сынау)</a:t>
            </a:r>
            <a:endParaRPr lang="kk-KZ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 </a:t>
            </a:r>
            <a:endParaRPr lang="ru-RU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6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5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85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3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75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850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45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450"/>
                            </p:stCondLst>
                            <p:childTnLst>
                              <p:par>
                                <p:cTn id="1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550"/>
                            </p:stCondLst>
                            <p:childTnLst>
                              <p:par>
                                <p:cTn id="1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250"/>
                            </p:stCondLst>
                            <p:childTnLst>
                              <p:par>
                                <p:cTn id="1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 tmFilter="0,0; .5, 1; 1, 1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700"/>
                            </p:stCondLst>
                            <p:childTnLst>
                              <p:par>
                                <p:cTn id="1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 tmFilter="0,0; .5, 1; 1, 1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300"/>
                            </p:stCondLst>
                            <p:childTnLst>
                              <p:par>
                                <p:cTn id="1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 tmFilter="0,0; .5, 1; 1, 1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2750"/>
                            </p:stCondLst>
                            <p:childTnLst>
                              <p:par>
                                <p:cTn id="1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 tmFilter="0,0; .5, 1; 1, 1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4650"/>
                            </p:stCondLst>
                            <p:childTnLst>
                              <p:par>
                                <p:cTn id="1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 tmFilter="0,0; .5, 1; 1, 1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50"/>
                            </p:stCondLst>
                            <p:childTnLst>
                              <p:par>
                                <p:cTn id="1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 tmFilter="0,0; .5, 1; 1, 1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 tmFilter="0,0; .5, 1; 1, 1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500"/>
                            </p:stCondLst>
                            <p:childTnLst>
                              <p:par>
                                <p:cTn id="2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 tmFilter="0,0; .5, 1; 1, 1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450"/>
                            </p:stCondLst>
                            <p:childTnLst>
                              <p:par>
                                <p:cTn id="2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 tmFilter="0,0; .5, 1; 1, 1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358</Words>
  <Application>Microsoft Office PowerPoint</Application>
  <PresentationFormat>Экран (4:3)</PresentationFormat>
  <Paragraphs>100</Paragraphs>
  <Slides>16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Тема Office</vt:lpstr>
      <vt:lpstr>Тема2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1_Тема Office</vt:lpstr>
      <vt:lpstr>2_Тема Office</vt:lpstr>
      <vt:lpstr>3_Тема Office</vt:lpstr>
      <vt:lpstr>4_Тема Office</vt:lpstr>
      <vt:lpstr>5_Тема Office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Мақалдарды толықтыр!</vt:lpstr>
      <vt:lpstr>Слайд 10</vt:lpstr>
      <vt:lpstr>Слайд 11</vt:lpstr>
      <vt:lpstr>Слайд 12</vt:lpstr>
      <vt:lpstr>Слайд 13</vt:lpstr>
      <vt:lpstr>Слайд 14</vt:lpstr>
      <vt:lpstr>Слайд 15</vt:lpstr>
      <vt:lpstr>Айналаңа қара!!! Өзіңе берген нығметтерге шүкір ет!!!...  Көрсеқызарлыққа үйренбе! Үнемшілдікке үйрен!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Dell</cp:lastModifiedBy>
  <cp:revision>21</cp:revision>
  <dcterms:modified xsi:type="dcterms:W3CDTF">2017-01-31T13:01:34Z</dcterms:modified>
</cp:coreProperties>
</file>