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6" r:id="rId2"/>
    <p:sldId id="317" r:id="rId3"/>
    <p:sldId id="318" r:id="rId4"/>
    <p:sldId id="307" r:id="rId5"/>
    <p:sldId id="320" r:id="rId6"/>
    <p:sldId id="321" r:id="rId7"/>
    <p:sldId id="314" r:id="rId8"/>
    <p:sldId id="319" r:id="rId9"/>
    <p:sldId id="316" r:id="rId10"/>
    <p:sldId id="313" r:id="rId11"/>
    <p:sldId id="32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29" autoAdjust="0"/>
    <p:restoredTop sz="86355" autoAdjust="0"/>
  </p:normalViewPr>
  <p:slideViewPr>
    <p:cSldViewPr>
      <p:cViewPr varScale="1">
        <p:scale>
          <a:sx n="64" d="100"/>
          <a:sy n="64" d="100"/>
        </p:scale>
        <p:origin x="-134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136CFE-5D64-4133-ACB7-5A5526BC16BB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FE0E96-D860-4B8C-B9B1-0DB490772F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8779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E0E96-D860-4B8C-B9B1-0DB490772F18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763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E0E96-D860-4B8C-B9B1-0DB490772F18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212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E0E96-D860-4B8C-B9B1-0DB490772F18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632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83568" y="1628800"/>
            <a:ext cx="806489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kk-KZ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Математика – қызық пән,</a:t>
            </a:r>
            <a:br>
              <a:rPr lang="kk-KZ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Бәріміз оны білеміз.</a:t>
            </a:r>
            <a:br>
              <a:rPr lang="kk-KZ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Қызықты есеп шығарып,</a:t>
            </a:r>
            <a:br>
              <a:rPr lang="kk-KZ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Тез жауабын береміз. </a:t>
            </a:r>
            <a:endParaRPr lang="ru-RU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83568" y="2552129"/>
            <a:ext cx="806489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k-KZ" sz="4000" b="1" i="1" dirty="0" smtClean="0">
                <a:solidFill>
                  <a:prstClr val="white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Үйге тапсырма: №9  есеп 123-бет</a:t>
            </a:r>
            <a:endParaRPr lang="kk-KZ" sz="5400" b="1" i="1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11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47280" y="27201"/>
            <a:ext cx="669307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kk-KZ" sz="3200" b="1" i="1" dirty="0" smtClean="0">
              <a:solidFill>
                <a:prstClr val="white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kk-KZ" sz="3200" b="1" i="1" dirty="0">
              <a:solidFill>
                <a:prstClr val="white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k-KZ" sz="3200" b="1" i="1" dirty="0" smtClean="0">
                <a:solidFill>
                  <a:srgbClr val="FFC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</a:t>
            </a:r>
            <a:r>
              <a:rPr lang="kk-KZ" sz="3200" b="1" i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Рефлексия «Білім шыңы»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kk-KZ" sz="3200" b="1" i="1" dirty="0">
              <a:solidFill>
                <a:prstClr val="white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k-KZ" sz="3200" b="1" i="1" dirty="0">
                <a:solidFill>
                  <a:prstClr val="white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kk-KZ" sz="3200" b="1" i="1" dirty="0" smtClean="0">
              <a:solidFill>
                <a:prstClr val="white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72817"/>
            <a:ext cx="8136903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842" y="1700808"/>
            <a:ext cx="8136903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32" y="1628799"/>
            <a:ext cx="8136903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107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6227"/>
            <a:ext cx="9144000" cy="6858000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83568" y="1321023"/>
            <a:ext cx="8064896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kk-KZ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Сабақтың тақырыбы:</a:t>
            </a:r>
          </a:p>
          <a:p>
            <a:pPr algn="ctr"/>
            <a:r>
              <a:rPr lang="kk-KZ" sz="40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Өткенді</a:t>
            </a:r>
            <a:r>
              <a:rPr lang="kk-KZ" sz="4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	қайталау	және </a:t>
            </a:r>
            <a:r>
              <a:rPr lang="kk-KZ" sz="40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қорытындылау</a:t>
            </a:r>
          </a:p>
          <a:p>
            <a:pPr algn="ctr"/>
            <a:r>
              <a:rPr lang="kk-KZ" sz="40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Еңбек </a:t>
            </a:r>
            <a:r>
              <a:rPr lang="kk-KZ" sz="4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және оның адам</a:t>
            </a:r>
          </a:p>
          <a:p>
            <a:pPr algn="ctr"/>
            <a:r>
              <a:rPr lang="kk-KZ" sz="4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үшін маңызы.</a:t>
            </a:r>
          </a:p>
        </p:txBody>
      </p:sp>
    </p:spTree>
    <p:extLst>
      <p:ext uri="{BB962C8B-B14F-4D97-AF65-F5344CB8AC3E}">
        <p14:creationId xmlns:p14="http://schemas.microsoft.com/office/powerpoint/2010/main" val="3092582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6227"/>
            <a:ext cx="9144000" cy="6858000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83568" y="1136358"/>
            <a:ext cx="806489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kk-KZ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Оқу мақсаттары:</a:t>
            </a:r>
          </a:p>
          <a:p>
            <a:r>
              <a:rPr lang="kk-KZ" sz="28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4.5.1.2 </a:t>
            </a:r>
            <a:r>
              <a:rPr lang="kk-KZ" sz="2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- есептерді шығару барысында жылдамдық, уақыт, арақашықтық шамаларының өзара тәуелділігін </a:t>
            </a:r>
            <a:r>
              <a:rPr lang="kk-KZ" sz="28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пайдалану;</a:t>
            </a:r>
          </a:p>
          <a:p>
            <a:r>
              <a:rPr lang="kk-KZ" sz="28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4.4.1.3 </a:t>
            </a:r>
            <a:r>
              <a:rPr lang="kk-KZ" sz="2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- есептерді, теңдеулер мен теңсіздіктерді шешу барысында жиындардың қиылысуы мен бірігуінің ауыстырымдылық және терімділік қасиеттерін қолдану</a:t>
            </a:r>
            <a:endParaRPr lang="kk-KZ" sz="2800" b="1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55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08" y="-14647"/>
            <a:ext cx="9144000" cy="6858000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11560" y="183876"/>
            <a:ext cx="7920880" cy="215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40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Топқа бөлу</a:t>
            </a:r>
            <a:r>
              <a:rPr kumimoji="0" lang="kk-KZ" sz="4000" b="1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</a:t>
            </a:r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Суреттер сыры</a:t>
            </a:r>
            <a:r>
              <a:rPr kumimoji="0" lang="kk-KZ" sz="4000" b="1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kumimoji="0" lang="kk-KZ" sz="4000" b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5400" b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556792"/>
            <a:ext cx="792087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1-топ – «Денсаулық»     </a:t>
            </a: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2-топ- </a:t>
            </a:r>
            <a:r>
              <a:rPr lang="kk-KZ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«Спорт» </a:t>
            </a:r>
            <a:endParaRPr lang="kk-KZ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kk-KZ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</a:p>
          <a:p>
            <a:endParaRPr lang="kk-KZ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3-топ </a:t>
            </a: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«Еңбек»    </a:t>
            </a: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4-топ- </a:t>
            </a: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«Қамқорлық»</a:t>
            </a:r>
          </a:p>
          <a:p>
            <a:endParaRPr lang="kk-KZ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</a:t>
            </a:r>
          </a:p>
          <a:p>
            <a:endParaRPr lang="kk-KZ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kk-KZ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Related imag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253" y="2060847"/>
            <a:ext cx="2030635" cy="20043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Рисунок 9" descr="F:\Без названия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2060848"/>
            <a:ext cx="2061170" cy="20043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Рисунок 10" descr="Image result for еңбек туралы суреттер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2426" y="4369648"/>
            <a:ext cx="2592288" cy="15841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Рисунок 11" descr="Related image"/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-2866" r="50310" b="46651"/>
          <a:stretch/>
        </p:blipFill>
        <p:spPr bwMode="auto">
          <a:xfrm>
            <a:off x="5391150" y="4311392"/>
            <a:ext cx="2205186" cy="158417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81190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Рисунок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0" y="-165870"/>
            <a:ext cx="9144000" cy="702386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755576" y="232767"/>
            <a:ext cx="7848872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Топтық </a:t>
            </a:r>
            <a:r>
              <a:rPr lang="kk-KZ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жұмыс«Ойлан!Топтас!Талқыла!»</a:t>
            </a:r>
            <a:endParaRPr lang="kk-KZ" sz="24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kk-KZ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1-топ:</a:t>
            </a:r>
          </a:p>
          <a:p>
            <a:r>
              <a:rPr lang="kk-KZ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 = {3,5, 0, 11, 12, 19}, В = {2,4, 8, 12, 18,0}  жиындары берілген. 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AU </a:t>
            </a:r>
            <a:r>
              <a:rPr lang="kk-KZ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жиындарының бірігуін тауып ,диаграммада бейнелеп </a:t>
            </a:r>
            <a:r>
              <a:rPr lang="kk-KZ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көрсет.</a:t>
            </a:r>
            <a:endParaRPr lang="ru-RU" sz="20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  2-топ:</a:t>
            </a:r>
          </a:p>
          <a:p>
            <a:r>
              <a:rPr lang="kk-KZ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«Спортшылар» және «Футболшылар», «Біздің сыныптың оқушылары»,және «Біздің сыныптың ұлдары» жиындарының қатынасын Эйлер дөңгелегімен бейнеле .</a:t>
            </a:r>
          </a:p>
          <a:p>
            <a:r>
              <a:rPr lang="kk-KZ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kk-KZ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3-топ:</a:t>
            </a:r>
          </a:p>
          <a:p>
            <a:r>
              <a:rPr lang="kk-KZ" sz="20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Диаграммаға төртбұрыштар жиыны мен қара фигуралар жиынын бейнеле</a:t>
            </a:r>
            <a:endParaRPr lang="kk-KZ" sz="2000" b="1" i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400" b="1" i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4-топ:</a:t>
            </a:r>
            <a:endParaRPr lang="kk-KZ" sz="2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i="1" dirty="0">
                <a:solidFill>
                  <a:srgbClr val="FF0000"/>
                </a:solidFill>
              </a:rPr>
              <a:t>      </a:t>
            </a:r>
            <a:r>
              <a:rPr lang="kk-KZ" sz="2000" b="1" i="1" dirty="0">
                <a:solidFill>
                  <a:schemeClr val="accent1"/>
                </a:solidFill>
              </a:rPr>
              <a:t>Әріптер жиынының ішкі жиынын құрайтын 5сөзді құрастыр</a:t>
            </a:r>
          </a:p>
          <a:p>
            <a:r>
              <a:rPr lang="kk-KZ" sz="2000" b="1" i="1" dirty="0" smtClean="0">
                <a:solidFill>
                  <a:schemeClr val="accent1"/>
                </a:solidFill>
              </a:rPr>
              <a:t>        </a:t>
            </a:r>
            <a:r>
              <a:rPr lang="en-US" sz="2000" b="1" i="1" dirty="0">
                <a:solidFill>
                  <a:schemeClr val="accent1"/>
                </a:solidFill>
              </a:rPr>
              <a:t>A = { </a:t>
            </a:r>
            <a:r>
              <a:rPr lang="kk-KZ" sz="2000" b="1" i="1" dirty="0">
                <a:solidFill>
                  <a:schemeClr val="accent1"/>
                </a:solidFill>
              </a:rPr>
              <a:t>Қ, Ұ, Л, Ы, Н, Ш, А, Қ }</a:t>
            </a:r>
          </a:p>
          <a:p>
            <a:r>
              <a:rPr lang="kk-KZ" sz="2000" b="1" i="1" dirty="0" smtClean="0">
                <a:solidFill>
                  <a:srgbClr val="FF0000"/>
                </a:solidFill>
              </a:rPr>
              <a:t>         </a:t>
            </a:r>
            <a:endParaRPr lang="ru-RU" sz="2000" b="1" i="1" dirty="0" smtClean="0">
              <a:solidFill>
                <a:srgbClr val="FF0000"/>
              </a:solidFill>
            </a:endParaRPr>
          </a:p>
          <a:p>
            <a:r>
              <a:rPr lang="ru-RU" sz="2000" b="1" i="1" dirty="0" smtClean="0">
                <a:solidFill>
                  <a:srgbClr val="FF0000"/>
                </a:solidFill>
              </a:rPr>
              <a:t>             </a:t>
            </a:r>
            <a:r>
              <a:rPr lang="ru-RU" sz="2000" b="1" i="1" dirty="0" err="1" smtClean="0">
                <a:solidFill>
                  <a:srgbClr val="FF0000"/>
                </a:solidFill>
              </a:rPr>
              <a:t>Топтық</a:t>
            </a:r>
            <a:r>
              <a:rPr lang="ru-RU" sz="2000" b="1" i="1" dirty="0" smtClean="0">
                <a:solidFill>
                  <a:srgbClr val="FF0000"/>
                </a:solidFill>
              </a:rPr>
              <a:t> </a:t>
            </a:r>
            <a:r>
              <a:rPr lang="ru-RU" sz="2000" b="1" i="1" dirty="0" err="1">
                <a:solidFill>
                  <a:srgbClr val="FF0000"/>
                </a:solidFill>
              </a:rPr>
              <a:t>бағалау</a:t>
            </a:r>
            <a:r>
              <a:rPr lang="ru-RU" sz="2000" b="1" i="1" dirty="0">
                <a:solidFill>
                  <a:srgbClr val="FF0000"/>
                </a:solidFill>
              </a:rPr>
              <a:t> «</a:t>
            </a:r>
            <a:r>
              <a:rPr lang="ru-RU" sz="2000" b="1" i="1" dirty="0" err="1">
                <a:solidFill>
                  <a:srgbClr val="FF0000"/>
                </a:solidFill>
              </a:rPr>
              <a:t>Тамаша!Керемет</a:t>
            </a:r>
            <a:r>
              <a:rPr lang="ru-RU" sz="2000" b="1" i="1" dirty="0">
                <a:solidFill>
                  <a:srgbClr val="FF0000"/>
                </a:solidFill>
              </a:rPr>
              <a:t>!»</a:t>
            </a:r>
          </a:p>
          <a:p>
            <a:endParaRPr lang="ru-RU" sz="2000" b="1" i="1" dirty="0" smtClean="0">
              <a:solidFill>
                <a:srgbClr val="FF0000"/>
              </a:solidFill>
            </a:endParaRPr>
          </a:p>
          <a:p>
            <a:endParaRPr lang="ru-RU" sz="2800" b="1" i="1" dirty="0">
              <a:solidFill>
                <a:srgbClr val="0070C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4"/>
          <a:srcRect r="37288"/>
          <a:stretch/>
        </p:blipFill>
        <p:spPr>
          <a:xfrm>
            <a:off x="1115616" y="3933056"/>
            <a:ext cx="5328592" cy="585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854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Рисунок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0" y="-165869"/>
            <a:ext cx="9144000" cy="685641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187624" y="232767"/>
            <a:ext cx="5832648" cy="8032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Өзіндік жұмыс  </a:t>
            </a:r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Бағдаршам</a:t>
            </a:r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 есеп</a:t>
            </a:r>
          </a:p>
          <a:p>
            <a:r>
              <a:rPr lang="kk-KZ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kk-KZ" sz="2400" b="1" i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kk-KZ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kk-KZ" sz="2400" b="1" i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4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kk-KZ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4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kk-KZ" sz="2400" b="1" i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ru-RU" sz="28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kk-KZ" sz="28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		</a:t>
            </a:r>
          </a:p>
          <a:p>
            <a:endParaRPr lang="kk-KZ" sz="28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i="1" dirty="0" smtClean="0">
                <a:solidFill>
                  <a:srgbClr val="FF0000"/>
                </a:solidFill>
              </a:rPr>
              <a:t>Жұлдызшамен бағалау     </a:t>
            </a:r>
            <a:endParaRPr lang="ru-RU" sz="2000" b="1" i="1" dirty="0" smtClean="0">
              <a:solidFill>
                <a:srgbClr val="FF0000"/>
              </a:solidFill>
            </a:endParaRPr>
          </a:p>
          <a:p>
            <a:endParaRPr lang="ru-RU" sz="2800" b="1" i="1" dirty="0" smtClean="0">
              <a:solidFill>
                <a:srgbClr val="0070C0"/>
              </a:solidFill>
            </a:endParaRPr>
          </a:p>
          <a:p>
            <a:endParaRPr lang="ru-RU" sz="2800" b="1" i="1" dirty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5527" y="5172581"/>
            <a:ext cx="841375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 descr="Related image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16" t="2" r="16000" b="-9"/>
          <a:stretch/>
        </p:blipFill>
        <p:spPr bwMode="auto">
          <a:xfrm>
            <a:off x="6010505" y="5200067"/>
            <a:ext cx="842211" cy="8704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Рисунок 6" descr="Related image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16" t="2" r="16000" b="-9"/>
          <a:stretch/>
        </p:blipFill>
        <p:spPr bwMode="auto">
          <a:xfrm>
            <a:off x="7016824" y="5156929"/>
            <a:ext cx="842211" cy="8704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691750" y="944724"/>
            <a:ext cx="293062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Ш: </a:t>
            </a:r>
            <a:r>
              <a:rPr lang="en-US" dirty="0"/>
              <a:t>S=</a:t>
            </a:r>
            <a:r>
              <a:rPr lang="en-US" dirty="0" err="1"/>
              <a:t>V·t</a:t>
            </a:r>
            <a:r>
              <a:rPr lang="en-US" dirty="0"/>
              <a:t>= 4·19=76 (</a:t>
            </a:r>
            <a:r>
              <a:rPr lang="ru-RU" dirty="0"/>
              <a:t>м)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758407" y="2305844"/>
            <a:ext cx="293062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Ш: </a:t>
            </a:r>
            <a:r>
              <a:rPr lang="en-US" dirty="0"/>
              <a:t>t=S:V=150:10=15 (</a:t>
            </a:r>
            <a:r>
              <a:rPr lang="ru-RU" dirty="0"/>
              <a:t>с)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662034" y="3825044"/>
            <a:ext cx="293062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Ш: </a:t>
            </a:r>
            <a:r>
              <a:rPr lang="en-US" dirty="0"/>
              <a:t>V=</a:t>
            </a:r>
            <a:r>
              <a:rPr lang="en-US" dirty="0" err="1"/>
              <a:t>S:t</a:t>
            </a:r>
            <a:r>
              <a:rPr lang="en-US" dirty="0"/>
              <a:t>=180:6=30 (</a:t>
            </a:r>
            <a:r>
              <a:rPr lang="ru-RU" dirty="0"/>
              <a:t>км/</a:t>
            </a:r>
            <a:r>
              <a:rPr lang="ru-RU" dirty="0" err="1"/>
              <a:t>сағ</a:t>
            </a:r>
            <a:r>
              <a:rPr lang="ru-RU" dirty="0"/>
              <a:t>)</a:t>
            </a:r>
          </a:p>
        </p:txBody>
      </p:sp>
      <p:sp>
        <p:nvSpPr>
          <p:cNvPr id="2" name="Овал 1"/>
          <p:cNvSpPr/>
          <p:nvPr/>
        </p:nvSpPr>
        <p:spPr>
          <a:xfrm>
            <a:off x="1480953" y="2513608"/>
            <a:ext cx="2875023" cy="199551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Қарға секундына 10м/с жылдамдықпен 150 м жерді ұшып өтті.Ол осы арақашықтықты қанша </a:t>
            </a:r>
            <a:r>
              <a:rPr lang="kk-KZ" sz="12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уақытта </a:t>
            </a:r>
            <a:r>
              <a:rPr lang="kk-KZ" sz="1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ұшып өтті?</a:t>
            </a:r>
            <a:endParaRPr lang="ru-RU" sz="1200" dirty="0">
              <a:solidFill>
                <a:schemeClr val="tx1"/>
              </a:solidFill>
              <a:ea typeface="Calibri"/>
              <a:cs typeface="Times New Roman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403649" y="755452"/>
            <a:ext cx="2808312" cy="173041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Егер масаның жылдамдығы секундына 4м/с болса, 19 секундта қанша арақашықтықты  ұшып өтеді?</a:t>
            </a:r>
            <a:endParaRPr lang="ru-RU" sz="1100" dirty="0">
              <a:solidFill>
                <a:schemeClr val="tx1"/>
              </a:solidFill>
              <a:ea typeface="Calibri"/>
              <a:cs typeface="Times New Roman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619672" y="4509120"/>
            <a:ext cx="2736304" cy="208823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Теплоход 6 сағатта  180 км жүрді.Теплоход  қандай жылдамдықпен жүрді?</a:t>
            </a:r>
            <a:endParaRPr lang="ru-RU" sz="1100" dirty="0">
              <a:solidFill>
                <a:schemeClr val="tx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02992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13" y="0"/>
            <a:ext cx="9144000" cy="6858000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7504" y="476672"/>
            <a:ext cx="82089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3600" b="1" i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«Сен-маған,мен-саған еңбек қыл»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3600" b="1" i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жұптық жұмыс </a:t>
            </a:r>
            <a:endParaRPr kumimoji="0" lang="kk-KZ" sz="36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6279" y="1900466"/>
            <a:ext cx="734481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               1-жұп:                                                 </a:t>
            </a:r>
          </a:p>
          <a:p>
            <a:r>
              <a:rPr lang="kk-KZ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706 271 • 2 + 16 758 • 3 =1 462 816</a:t>
            </a:r>
          </a:p>
          <a:p>
            <a:endParaRPr lang="kk-KZ" sz="24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(47 820 + 125 170) : 5 = </a:t>
            </a:r>
            <a:r>
              <a:rPr lang="kk-KZ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34 598</a:t>
            </a:r>
            <a:endParaRPr lang="kk-KZ" sz="24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               2-жұп:</a:t>
            </a:r>
          </a:p>
          <a:p>
            <a:r>
              <a:rPr lang="kk-KZ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4• (2 398 + 12 290) : 2 </a:t>
            </a:r>
            <a:r>
              <a:rPr lang="kk-KZ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=  29 376</a:t>
            </a:r>
          </a:p>
          <a:p>
            <a:endParaRPr lang="kk-KZ" sz="24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kk-KZ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• (12 468 – 9 398) + 37 852 </a:t>
            </a:r>
            <a:r>
              <a:rPr lang="kk-KZ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=56 </a:t>
            </a:r>
            <a:r>
              <a:rPr lang="kk-KZ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272</a:t>
            </a:r>
          </a:p>
          <a:p>
            <a:endParaRPr lang="kk-KZ" sz="20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Жұпта бағалау «Смайлик салу»</a:t>
            </a:r>
          </a:p>
          <a:p>
            <a:r>
              <a:rPr lang="kk-KZ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732" y="3179467"/>
            <a:ext cx="1985754" cy="2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611" y="1871267"/>
            <a:ext cx="1285493" cy="851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092" y="2722449"/>
            <a:ext cx="1285875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1261" y="3576524"/>
            <a:ext cx="1285875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5357" y="4598804"/>
            <a:ext cx="1285875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5164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C 0.181 0 0.25 0.069 0.25 0.125 L 0.25 0.25 E" pathEditMode="relative" ptsTypes="">
                                      <p:cBhvr>
                                        <p:cTn id="18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96532E-6 L 0.0691 0.00971 C 0.08351 0.01203 0.10521 0.01341 0.12778 0.01341 C 0.15347 0.01341 0.17413 0.01203 0.18854 0.00971 L 0.25781 -1.96532E-6 " pathEditMode="relative" rAng="0" ptsTypes="FffFF">
                                      <p:cBhvr>
                                        <p:cTn id="22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82" y="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38728E-6 L 0.125 -1.38728E-6 C 0.18108 -1.38728E-6 0.25 0.0689 0.25 0.12509 L 0.25 0.24994 " pathEditMode="relative" ptsTypes="FfFF">
                                      <p:cBhvr>
                                        <p:cTn id="26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0.08218 L 0.06701 0.12222 C 0.08108 0.13125 0.10208 0.13611 0.12396 0.13611 C 0.14896 0.13611 0.16892 0.13125 0.18299 0.12222 L 0.25 0.08218 " pathEditMode="relative" rAng="0" ptsTypes="FffFF">
                                      <p:cBhvr>
                                        <p:cTn id="30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28" y="-23042"/>
            <a:ext cx="9125472" cy="6881042"/>
          </a:xfrm>
          <a:prstGeom prst="rect">
            <a:avLst/>
          </a:prstGeom>
        </p:spPr>
      </p:pic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-1588" y="71969"/>
            <a:ext cx="9145588" cy="1371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Тақтамен</a:t>
            </a:r>
            <a:r>
              <a:rPr lang="ru-RU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Жылдамдықты</a:t>
            </a:r>
            <a:r>
              <a:rPr lang="ru-RU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қозғалыс</a:t>
            </a:r>
            <a:r>
              <a:rPr lang="ru-RU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  <p:sp>
        <p:nvSpPr>
          <p:cNvPr id="14340" name="Rectangle 12"/>
          <p:cNvSpPr>
            <a:spLocks noGrp="1" noChangeArrowheads="1"/>
          </p:cNvSpPr>
          <p:nvPr>
            <p:ph type="body" sz="half" idx="1"/>
          </p:nvPr>
        </p:nvSpPr>
        <p:spPr>
          <a:xfrm>
            <a:off x="603852" y="1198562"/>
            <a:ext cx="7777162" cy="5183188"/>
          </a:xfrm>
          <a:noFill/>
        </p:spPr>
        <p:txBody>
          <a:bodyPr>
            <a:normAutofit fontScale="25000" lnSpcReduction="20000"/>
          </a:bodyPr>
          <a:lstStyle/>
          <a:p>
            <a:pPr marL="0" indent="0" eaLnBrk="1" hangingPunct="1">
              <a:buNone/>
            </a:pPr>
            <a:endParaRPr lang="kk-KZ" sz="2800" b="1" dirty="0"/>
          </a:p>
          <a:p>
            <a:pPr marL="0" indent="0">
              <a:buNone/>
            </a:pPr>
            <a:r>
              <a:rPr lang="kk-KZ" sz="4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1-топ:</a:t>
            </a:r>
            <a:endParaRPr lang="ru-RU" sz="8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8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Жаяу</a:t>
            </a: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8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жүргінші</a:t>
            </a: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км/</a:t>
            </a:r>
            <a:r>
              <a:rPr lang="ru-RU" sz="8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</a:t>
            </a: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жылдамдықпен</a:t>
            </a: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8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жүрді</a:t>
            </a: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2 </a:t>
            </a:r>
            <a:r>
              <a:rPr lang="ru-RU" sz="8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сағатта</a:t>
            </a: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қанша</a:t>
            </a: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километр </a:t>
            </a:r>
            <a:r>
              <a:rPr lang="ru-RU" sz="8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жүреді</a:t>
            </a: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kk-KZ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2-топ:</a:t>
            </a:r>
          </a:p>
          <a:p>
            <a:pPr marL="0" indent="0">
              <a:buNone/>
            </a:pP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8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Велосипедші</a:t>
            </a: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15км/</a:t>
            </a:r>
            <a:r>
              <a:rPr lang="ru-RU" sz="8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</a:t>
            </a: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жылдамдықпен</a:t>
            </a: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жүрді</a:t>
            </a: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5 </a:t>
            </a:r>
            <a:r>
              <a:rPr lang="ru-RU" sz="8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қанша</a:t>
            </a: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жүреді</a:t>
            </a: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kk-KZ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3-топ:</a:t>
            </a:r>
            <a:endParaRPr lang="ru-RU" sz="8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8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спортшы</a:t>
            </a: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200м/мин </a:t>
            </a:r>
            <a:r>
              <a:rPr lang="ru-RU" sz="8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жылдамдықпен</a:t>
            </a: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5минут </a:t>
            </a:r>
            <a:r>
              <a:rPr lang="ru-RU" sz="8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жүгіретін</a:t>
            </a: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8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болса,ол</a:t>
            </a: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қанша</a:t>
            </a: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метр </a:t>
            </a:r>
            <a:r>
              <a:rPr lang="ru-RU" sz="8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жүгіріп</a:t>
            </a: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kk-KZ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4-топ:</a:t>
            </a:r>
          </a:p>
          <a:p>
            <a:pPr marL="0" indent="0">
              <a:buNone/>
            </a:pP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8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Жаяу</a:t>
            </a: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жүргіншінің</a:t>
            </a: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</a:t>
            </a: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-5км/</a:t>
            </a:r>
            <a:r>
              <a:rPr lang="ru-RU" sz="8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сағ,бұл</a:t>
            </a: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велосипедшінің</a:t>
            </a: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8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жылдамдығынан</a:t>
            </a: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8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</a:t>
            </a: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кем.</a:t>
            </a:r>
          </a:p>
          <a:p>
            <a:pPr marL="0" indent="0">
              <a:buNone/>
            </a:pPr>
            <a:r>
              <a:rPr lang="ru-RU" sz="8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Велосипедшінің</a:t>
            </a: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жылдамдығын</a:t>
            </a:r>
            <a:r>
              <a:rPr lang="ru-RU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тап</a:t>
            </a:r>
            <a:r>
              <a:rPr lang="ru-RU" sz="8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kk-KZ" sz="96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9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Топтық бағалау «Тамаша!Керемет!»</a:t>
            </a:r>
            <a:endParaRPr lang="ru-RU" sz="9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9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9600" b="1" dirty="0" smtClean="0">
              <a:solidFill>
                <a:schemeClr val="bg1"/>
              </a:solidFill>
            </a:endParaRPr>
          </a:p>
          <a:p>
            <a:pPr marL="0" lvl="0" indent="0">
              <a:buNone/>
            </a:pPr>
            <a:endParaRPr lang="ru-RU" sz="96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ru-RU" sz="9600" b="1" dirty="0" smtClean="0"/>
          </a:p>
          <a:p>
            <a:pPr eaLnBrk="1" hangingPunct="1"/>
            <a:endParaRPr lang="ru-RU" sz="2800" b="1" dirty="0" smtClean="0"/>
          </a:p>
          <a:p>
            <a:pPr marL="0" indent="0">
              <a:buNone/>
            </a:pPr>
            <a:r>
              <a:rPr lang="ru-RU" sz="2800" b="1" dirty="0" smtClean="0"/>
              <a:t>			                      </a:t>
            </a:r>
          </a:p>
          <a:p>
            <a:pPr eaLnBrk="1" hangingPunct="1"/>
            <a:endParaRPr lang="ru-RU" sz="2800" b="1" dirty="0" smtClean="0"/>
          </a:p>
          <a:p>
            <a:pPr marL="0" indent="0">
              <a:buNone/>
            </a:pPr>
            <a:r>
              <a:rPr lang="ru-RU" sz="2800" b="1" dirty="0" smtClean="0"/>
              <a:t>			                        </a:t>
            </a:r>
          </a:p>
        </p:txBody>
      </p:sp>
      <p:sp>
        <p:nvSpPr>
          <p:cNvPr id="14349" name="AutoShape 21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381750"/>
            <a:ext cx="576263" cy="476250"/>
          </a:xfrm>
          <a:prstGeom prst="actionButtonHome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1843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71600" y="620688"/>
            <a:ext cx="71287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k-KZ" sz="3200" b="1" i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«Біліміңмен  самға»Топтық жұмыс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583492"/>
            <a:ext cx="3283564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Рисунок 13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11" b="20278"/>
          <a:stretch/>
        </p:blipFill>
        <p:spPr bwMode="auto">
          <a:xfrm>
            <a:off x="971600" y="3444788"/>
            <a:ext cx="3186358" cy="205370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255164" y="1484784"/>
            <a:ext cx="438908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k-KZ" dirty="0" smtClean="0">
              <a:solidFill>
                <a:schemeClr val="bg1"/>
              </a:solidFill>
            </a:endParaRPr>
          </a:p>
          <a:p>
            <a:endParaRPr lang="kk-KZ" dirty="0" smtClean="0">
              <a:solidFill>
                <a:schemeClr val="bg1"/>
              </a:solidFill>
            </a:endParaRPr>
          </a:p>
          <a:p>
            <a:r>
              <a:rPr lang="kk-KZ" dirty="0" smtClean="0">
                <a:solidFill>
                  <a:schemeClr val="bg1"/>
                </a:solidFill>
              </a:rPr>
              <a:t>2019 </a:t>
            </a:r>
            <a:r>
              <a:rPr lang="kk-KZ" dirty="0">
                <a:solidFill>
                  <a:schemeClr val="bg1"/>
                </a:solidFill>
              </a:rPr>
              <a:t>жыл-Жастар жылы </a:t>
            </a:r>
          </a:p>
          <a:p>
            <a:r>
              <a:rPr lang="kk-KZ" dirty="0">
                <a:solidFill>
                  <a:schemeClr val="bg1"/>
                </a:solidFill>
              </a:rPr>
              <a:t>Қазақ елінің болашағы- </a:t>
            </a:r>
          </a:p>
          <a:p>
            <a:r>
              <a:rPr lang="kk-KZ" dirty="0">
                <a:solidFill>
                  <a:schemeClr val="bg1"/>
                </a:solidFill>
              </a:rPr>
              <a:t>Сіздер жас буындар!</a:t>
            </a:r>
          </a:p>
          <a:p>
            <a:endParaRPr lang="kk-KZ" dirty="0">
              <a:solidFill>
                <a:schemeClr val="bg1"/>
              </a:solidFill>
            </a:endParaRPr>
          </a:p>
          <a:p>
            <a:r>
              <a:rPr lang="kk-KZ" dirty="0" smtClean="0">
                <a:solidFill>
                  <a:schemeClr val="bg1"/>
                </a:solidFill>
              </a:rPr>
              <a:t>Әрқашанда «Ұлт болашағы-білімді,</a:t>
            </a:r>
          </a:p>
          <a:p>
            <a:r>
              <a:rPr lang="kk-KZ" dirty="0">
                <a:solidFill>
                  <a:schemeClr val="bg1"/>
                </a:solidFill>
              </a:rPr>
              <a:t>с</a:t>
            </a:r>
            <a:r>
              <a:rPr lang="kk-KZ" dirty="0" smtClean="0">
                <a:solidFill>
                  <a:schemeClr val="bg1"/>
                </a:solidFill>
              </a:rPr>
              <a:t>аналы жас ұрпақтың қолында»</a:t>
            </a:r>
          </a:p>
          <a:p>
            <a:r>
              <a:rPr lang="kk-KZ" dirty="0">
                <a:solidFill>
                  <a:schemeClr val="bg1"/>
                </a:solidFill>
              </a:rPr>
              <a:t>е</a:t>
            </a:r>
            <a:r>
              <a:rPr lang="kk-KZ" dirty="0" smtClean="0">
                <a:solidFill>
                  <a:schemeClr val="bg1"/>
                </a:solidFill>
              </a:rPr>
              <a:t>кенін ұмытпағандарыңыз жөн .</a:t>
            </a:r>
            <a:endParaRPr lang="kk-KZ" dirty="0">
              <a:solidFill>
                <a:schemeClr val="bg1"/>
              </a:solidFill>
            </a:endParaRPr>
          </a:p>
          <a:p>
            <a:r>
              <a:rPr lang="kk-KZ" dirty="0" smtClean="0">
                <a:solidFill>
                  <a:schemeClr val="bg1"/>
                </a:solidFill>
              </a:rPr>
              <a:t>Әрқашан білім жолында </a:t>
            </a:r>
          </a:p>
          <a:p>
            <a:r>
              <a:rPr lang="kk-KZ" dirty="0">
                <a:solidFill>
                  <a:schemeClr val="bg1"/>
                </a:solidFill>
              </a:rPr>
              <a:t>қ</a:t>
            </a:r>
            <a:r>
              <a:rPr lang="kk-KZ" dirty="0" smtClean="0">
                <a:solidFill>
                  <a:schemeClr val="bg1"/>
                </a:solidFill>
              </a:rPr>
              <a:t>анаттарыңыз  талмай </a:t>
            </a:r>
          </a:p>
          <a:p>
            <a:r>
              <a:rPr lang="kk-KZ" dirty="0" smtClean="0">
                <a:solidFill>
                  <a:schemeClr val="bg1"/>
                </a:solidFill>
              </a:rPr>
              <a:t> самғай беріңіздер! </a:t>
            </a:r>
            <a:r>
              <a:rPr lang="kk-KZ" dirty="0">
                <a:solidFill>
                  <a:schemeClr val="bg1"/>
                </a:solidFill>
              </a:rPr>
              <a:t>Әрдайым </a:t>
            </a:r>
            <a:endParaRPr lang="kk-KZ" dirty="0" smtClean="0">
              <a:solidFill>
                <a:schemeClr val="bg1"/>
              </a:solidFill>
            </a:endParaRPr>
          </a:p>
          <a:p>
            <a:r>
              <a:rPr lang="kk-KZ" dirty="0" smtClean="0">
                <a:solidFill>
                  <a:schemeClr val="bg1"/>
                </a:solidFill>
              </a:rPr>
              <a:t>денсаулғымызды </a:t>
            </a:r>
            <a:r>
              <a:rPr lang="kk-KZ" dirty="0">
                <a:solidFill>
                  <a:schemeClr val="bg1"/>
                </a:solidFill>
              </a:rPr>
              <a:t>спортпен шынықтырып,</a:t>
            </a:r>
          </a:p>
          <a:p>
            <a:r>
              <a:rPr lang="kk-KZ" dirty="0">
                <a:solidFill>
                  <a:schemeClr val="bg1"/>
                </a:solidFill>
              </a:rPr>
              <a:t>еңбекқор бір-бірімізге мейірімді болайық.</a:t>
            </a:r>
          </a:p>
          <a:p>
            <a:endParaRPr lang="kk-KZ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46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2803</TotalTime>
  <Words>481</Words>
  <Application>Microsoft Office PowerPoint</Application>
  <PresentationFormat>Экран (4:3)</PresentationFormat>
  <Paragraphs>121</Paragraphs>
  <Slides>11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Тақтамен жұмыс «Жылдамдықты қозғалыс»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21</dc:creator>
  <cp:lastModifiedBy>пк</cp:lastModifiedBy>
  <cp:revision>213</cp:revision>
  <dcterms:created xsi:type="dcterms:W3CDTF">2018-08-23T13:40:15Z</dcterms:created>
  <dcterms:modified xsi:type="dcterms:W3CDTF">2019-10-17T08:23:05Z</dcterms:modified>
</cp:coreProperties>
</file>