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71" r:id="rId2"/>
    <p:sldId id="258" r:id="rId3"/>
    <p:sldId id="274" r:id="rId4"/>
    <p:sldId id="256" r:id="rId5"/>
    <p:sldId id="276" r:id="rId6"/>
    <p:sldId id="277" r:id="rId7"/>
    <p:sldId id="275" r:id="rId8"/>
    <p:sldId id="260"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A66427-8C81-4120-859E-1EE18272C111}" type="datetimeFigureOut">
              <a:rPr lang="ru-RU" smtClean="0"/>
              <a:t>05.05.2020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6CD767-095F-44CB-B129-483870BAAEB2}" type="slidenum">
              <a:rPr lang="ru-RU" smtClean="0"/>
              <a:t>‹#›</a:t>
            </a:fld>
            <a:endParaRPr lang="ru-RU"/>
          </a:p>
        </p:txBody>
      </p:sp>
    </p:spTree>
    <p:extLst>
      <p:ext uri="{BB962C8B-B14F-4D97-AF65-F5344CB8AC3E}">
        <p14:creationId xmlns:p14="http://schemas.microsoft.com/office/powerpoint/2010/main" val="3140714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3DE7A216-AD38-41FE-8B19-A8A0964B9D11}" type="datetimeFigureOut">
              <a:rPr lang="ru-RU" smtClean="0"/>
              <a:t>05.05.2020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40B8A5E-CD2F-4942-9041-E8D376228D9C}"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3DE7A216-AD38-41FE-8B19-A8A0964B9D11}" type="datetimeFigureOut">
              <a:rPr lang="ru-RU" smtClean="0"/>
              <a:t>05.05.2020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40B8A5E-CD2F-4942-9041-E8D376228D9C}"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DE7A216-AD38-41FE-8B19-A8A0964B9D11}" type="datetimeFigureOut">
              <a:rPr lang="ru-RU" smtClean="0"/>
              <a:t>05.05.2020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40B8A5E-CD2F-4942-9041-E8D376228D9C}"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DE7A216-AD38-41FE-8B19-A8A0964B9D11}" type="datetimeFigureOut">
              <a:rPr lang="ru-RU" smtClean="0"/>
              <a:t>05.05.2020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40B8A5E-CD2F-4942-9041-E8D376228D9C}"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DE7A216-AD38-41FE-8B19-A8A0964B9D11}" type="datetimeFigureOut">
              <a:rPr lang="ru-RU" smtClean="0"/>
              <a:t>05.05.2020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40B8A5E-CD2F-4942-9041-E8D376228D9C}"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DE7A216-AD38-41FE-8B19-A8A0964B9D11}" type="datetimeFigureOut">
              <a:rPr lang="ru-RU" smtClean="0"/>
              <a:t>05.05.2020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40B8A5E-CD2F-4942-9041-E8D376228D9C}"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3DE7A216-AD38-41FE-8B19-A8A0964B9D11}" type="datetimeFigureOut">
              <a:rPr lang="ru-RU" smtClean="0"/>
              <a:t>05.05.2020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40B8A5E-CD2F-4942-9041-E8D376228D9C}"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3DE7A216-AD38-41FE-8B19-A8A0964B9D11}" type="datetimeFigureOut">
              <a:rPr lang="ru-RU" smtClean="0"/>
              <a:t>05.05.2020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E40B8A5E-CD2F-4942-9041-E8D376228D9C}"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E7A216-AD38-41FE-8B19-A8A0964B9D11}" type="datetimeFigureOut">
              <a:rPr lang="ru-RU" smtClean="0"/>
              <a:t>05.05.2020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E40B8A5E-CD2F-4942-9041-E8D376228D9C}"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DE7A216-AD38-41FE-8B19-A8A0964B9D11}" type="datetimeFigureOut">
              <a:rPr lang="ru-RU" smtClean="0"/>
              <a:t>05.05.2020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40B8A5E-CD2F-4942-9041-E8D376228D9C}"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DE7A216-AD38-41FE-8B19-A8A0964B9D11}" type="datetimeFigureOut">
              <a:rPr lang="ru-RU" smtClean="0"/>
              <a:t>05.05.2020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40B8A5E-CD2F-4942-9041-E8D376228D9C}"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3DE7A216-AD38-41FE-8B19-A8A0964B9D11}" type="datetimeFigureOut">
              <a:rPr lang="ru-RU" smtClean="0"/>
              <a:t>05.05.2020</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E40B8A5E-CD2F-4942-9041-E8D376228D9C}"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63688" y="2780928"/>
            <a:ext cx="6512511" cy="2592288"/>
          </a:xfrm>
        </p:spPr>
        <p:txBody>
          <a:bodyPr/>
          <a:lstStyle/>
          <a:p>
            <a:pPr marL="0" indent="0" algn="l">
              <a:buNone/>
            </a:pPr>
            <a:r>
              <a:rPr lang="kk-KZ" sz="3200" dirty="0" smtClean="0"/>
              <a:t>Фантастикалық әңгімені оқып,оны түсінесің.Әңгіменің жалғасын болжап айтуды үйренесің. </a:t>
            </a:r>
            <a:endParaRPr lang="ru-RU" sz="3200" dirty="0"/>
          </a:p>
        </p:txBody>
      </p:sp>
      <p:sp>
        <p:nvSpPr>
          <p:cNvPr id="3" name="Объект 2"/>
          <p:cNvSpPr>
            <a:spLocks noGrp="1"/>
          </p:cNvSpPr>
          <p:nvPr>
            <p:ph sz="quarter" idx="13"/>
          </p:nvPr>
        </p:nvSpPr>
        <p:spPr>
          <a:xfrm>
            <a:off x="1143000" y="731520"/>
            <a:ext cx="6813376" cy="5793824"/>
          </a:xfrm>
        </p:spPr>
        <p:txBody>
          <a:bodyPr>
            <a:normAutofit/>
          </a:bodyPr>
          <a:lstStyle/>
          <a:p>
            <a:pPr marL="45720" indent="0">
              <a:buNone/>
            </a:pPr>
            <a:r>
              <a:rPr lang="kk-KZ" sz="6000" dirty="0" smtClean="0"/>
              <a:t>Ақылды </a:t>
            </a:r>
            <a:r>
              <a:rPr lang="kk-KZ" sz="6000" dirty="0" smtClean="0"/>
              <a:t>үй, 62-бет</a:t>
            </a:r>
            <a:endParaRPr lang="ru-RU" sz="6000" dirty="0"/>
          </a:p>
        </p:txBody>
      </p:sp>
    </p:spTree>
    <p:extLst>
      <p:ext uri="{BB962C8B-B14F-4D97-AF65-F5344CB8AC3E}">
        <p14:creationId xmlns:p14="http://schemas.microsoft.com/office/powerpoint/2010/main" val="35738972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kk-KZ" smtClean="0"/>
              <a:t>Ақылды үй</a:t>
            </a:r>
            <a:endParaRPr lang="ru-RU" dirty="0"/>
          </a:p>
        </p:txBody>
      </p:sp>
      <p:sp>
        <p:nvSpPr>
          <p:cNvPr id="5" name="Объект 4"/>
          <p:cNvSpPr>
            <a:spLocks noGrp="1"/>
          </p:cNvSpPr>
          <p:nvPr>
            <p:ph sz="quarter" idx="13"/>
          </p:nvPr>
        </p:nvSpPr>
        <p:spPr/>
        <p:txBody>
          <a:bodyPr/>
          <a:lstStyle/>
          <a:p>
            <a:endParaRPr lang="ru-RU"/>
          </a:p>
        </p:txBody>
      </p:sp>
      <p:pic>
        <p:nvPicPr>
          <p:cNvPr id="3074" name="Picture 2" descr="C:\Users\Admin\Downloads\Ақылды үй – Opiq_files\19974ded-2a7a-4178-b8c3-f87765de3b2b_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39536" cy="6891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862483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0"/>
            <a:ext cx="8712968" cy="6063538"/>
          </a:xfrm>
        </p:spPr>
        <p:txBody>
          <a:bodyPr/>
          <a:lstStyle/>
          <a:p>
            <a:pPr algn="l"/>
            <a:r>
              <a:rPr lang="kk-KZ" sz="2800" dirty="0" smtClean="0"/>
              <a:t> </a:t>
            </a:r>
            <a:br>
              <a:rPr lang="kk-KZ" sz="2800" dirty="0" smtClean="0"/>
            </a:br>
            <a:r>
              <a:rPr lang="kk-KZ" sz="2800" dirty="0" smtClean="0"/>
              <a:t/>
            </a:r>
            <a:br>
              <a:rPr lang="kk-KZ" sz="2800" dirty="0" smtClean="0"/>
            </a:br>
            <a:r>
              <a:rPr lang="kk-KZ" sz="2800" dirty="0"/>
              <a:t/>
            </a:r>
            <a:br>
              <a:rPr lang="kk-KZ" sz="2800" dirty="0"/>
            </a:br>
            <a:r>
              <a:rPr lang="kk-KZ" sz="2800" dirty="0" smtClean="0"/>
              <a:t/>
            </a:r>
            <a:br>
              <a:rPr lang="kk-KZ" sz="2800" dirty="0" smtClean="0"/>
            </a:br>
            <a:r>
              <a:rPr lang="kk-KZ" sz="2800" dirty="0"/>
              <a:t/>
            </a:r>
            <a:br>
              <a:rPr lang="kk-KZ" sz="2800" dirty="0"/>
            </a:br>
            <a:r>
              <a:rPr lang="kk-KZ" sz="2800" dirty="0" smtClean="0"/>
              <a:t/>
            </a:r>
            <a:br>
              <a:rPr lang="kk-KZ" sz="2800" dirty="0" smtClean="0"/>
            </a:br>
            <a:r>
              <a:rPr lang="kk-KZ" sz="2800" dirty="0"/>
              <a:t/>
            </a:r>
            <a:br>
              <a:rPr lang="kk-KZ" sz="2800" dirty="0"/>
            </a:br>
            <a:r>
              <a:rPr lang="kk-KZ" sz="2800" dirty="0" smtClean="0"/>
              <a:t/>
            </a:r>
            <a:br>
              <a:rPr lang="kk-KZ" sz="2800" dirty="0" smtClean="0"/>
            </a:br>
            <a:r>
              <a:rPr lang="kk-KZ" sz="2800" dirty="0"/>
              <a:t/>
            </a:r>
            <a:br>
              <a:rPr lang="kk-KZ" sz="2800" dirty="0"/>
            </a:br>
            <a:r>
              <a:rPr lang="kk-KZ" sz="2800" dirty="0" smtClean="0"/>
              <a:t/>
            </a:r>
            <a:br>
              <a:rPr lang="kk-KZ" sz="2800" dirty="0" smtClean="0"/>
            </a:br>
            <a:r>
              <a:rPr lang="kk-KZ" sz="2800" dirty="0"/>
              <a:t/>
            </a:r>
            <a:br>
              <a:rPr lang="kk-KZ" sz="2800" dirty="0"/>
            </a:br>
            <a:r>
              <a:rPr lang="kk-KZ" sz="2800" dirty="0" smtClean="0"/>
              <a:t/>
            </a:r>
            <a:br>
              <a:rPr lang="kk-KZ" sz="2800" dirty="0" smtClean="0"/>
            </a:br>
            <a:r>
              <a:rPr lang="kk-KZ" sz="2800" dirty="0"/>
              <a:t/>
            </a:r>
            <a:br>
              <a:rPr lang="kk-KZ" sz="2800" dirty="0"/>
            </a:br>
            <a:r>
              <a:rPr lang="kk-KZ" sz="2800" dirty="0" smtClean="0"/>
              <a:t/>
            </a:r>
            <a:br>
              <a:rPr lang="kk-KZ" sz="2800" dirty="0" smtClean="0"/>
            </a:br>
            <a:r>
              <a:rPr lang="kk-KZ" sz="2800" dirty="0"/>
              <a:t/>
            </a:r>
            <a:br>
              <a:rPr lang="kk-KZ" sz="2800" dirty="0"/>
            </a:br>
            <a:r>
              <a:rPr lang="kk-KZ" sz="2800" dirty="0" smtClean="0"/>
              <a:t/>
            </a:r>
            <a:br>
              <a:rPr lang="kk-KZ" sz="2800" dirty="0" smtClean="0"/>
            </a:br>
            <a:r>
              <a:rPr lang="kk-KZ" sz="2800" dirty="0" smtClean="0"/>
              <a:t/>
            </a:r>
            <a:br>
              <a:rPr lang="kk-KZ" sz="2800" dirty="0" smtClean="0"/>
            </a:br>
            <a:r>
              <a:rPr lang="kk-KZ" sz="2800" dirty="0"/>
              <a:t/>
            </a:r>
            <a:br>
              <a:rPr lang="kk-KZ" sz="2800" dirty="0"/>
            </a:br>
            <a:r>
              <a:rPr lang="kk-KZ" sz="2800" dirty="0" smtClean="0"/>
              <a:t/>
            </a:r>
            <a:br>
              <a:rPr lang="kk-KZ" sz="2800" dirty="0" smtClean="0"/>
            </a:br>
            <a:r>
              <a:rPr lang="kk-KZ" sz="2400" dirty="0" smtClean="0"/>
              <a:t/>
            </a:r>
            <a:br>
              <a:rPr lang="kk-KZ" sz="2400" dirty="0" smtClean="0"/>
            </a:br>
            <a:r>
              <a:rPr lang="kk-KZ" sz="2400" dirty="0"/>
              <a:t/>
            </a:r>
            <a:br>
              <a:rPr lang="kk-KZ" sz="2400" dirty="0"/>
            </a:br>
            <a:r>
              <a:rPr lang="kk-KZ" sz="2400" dirty="0" smtClean="0"/>
              <a:t/>
            </a:r>
            <a:br>
              <a:rPr lang="kk-KZ" sz="2400" dirty="0" smtClean="0"/>
            </a:br>
            <a:r>
              <a:rPr lang="kk-KZ" sz="2400" dirty="0"/>
              <a:t/>
            </a:r>
            <a:br>
              <a:rPr lang="kk-KZ" sz="2400" dirty="0"/>
            </a:br>
            <a:r>
              <a:rPr lang="kk-KZ" sz="2400" dirty="0" smtClean="0">
                <a:solidFill>
                  <a:srgbClr val="FF0000"/>
                </a:solidFill>
              </a:rPr>
              <a:t>1. ЖАҢА СӨЗДЕРДІ  СӨЗДІК ДӘПТЕРГЕ  ЖАЗ</a:t>
            </a:r>
            <a:r>
              <a:rPr lang="kk-KZ" sz="2400" dirty="0" smtClean="0">
                <a:solidFill>
                  <a:srgbClr val="FF0000"/>
                </a:solidFill>
              </a:rPr>
              <a:t/>
            </a:r>
            <a:br>
              <a:rPr lang="kk-KZ" sz="2400" dirty="0" smtClean="0">
                <a:solidFill>
                  <a:srgbClr val="FF0000"/>
                </a:solidFill>
              </a:rPr>
            </a:br>
            <a:r>
              <a:rPr lang="kk-KZ" sz="2400" dirty="0" smtClean="0">
                <a:latin typeface="Times New Roman" pitchFamily="18" charset="0"/>
                <a:cs typeface="Times New Roman" pitchFamily="18" charset="0"/>
              </a:rPr>
              <a:t>зәулім </a:t>
            </a:r>
            <a:r>
              <a:rPr lang="kk-KZ" sz="2400" dirty="0">
                <a:latin typeface="Times New Roman" pitchFamily="18" charset="0"/>
                <a:cs typeface="Times New Roman" pitchFamily="18" charset="0"/>
              </a:rPr>
              <a:t>ғимарат – </a:t>
            </a:r>
            <a:r>
              <a:rPr lang="kk-KZ" sz="2400" dirty="0" smtClean="0">
                <a:latin typeface="Times New Roman" pitchFamily="18" charset="0"/>
                <a:cs typeface="Times New Roman" pitchFamily="18" charset="0"/>
              </a:rPr>
              <a:t>престижный дом</a:t>
            </a:r>
            <a:br>
              <a:rPr lang="kk-KZ" sz="2400" dirty="0" smtClean="0">
                <a:latin typeface="Times New Roman" pitchFamily="18" charset="0"/>
                <a:cs typeface="Times New Roman" pitchFamily="18" charset="0"/>
              </a:rPr>
            </a:br>
            <a:r>
              <a:rPr lang="kk-KZ" sz="2400" dirty="0" smtClean="0">
                <a:latin typeface="Times New Roman" pitchFamily="18" charset="0"/>
                <a:cs typeface="Times New Roman" pitchFamily="18" charset="0"/>
              </a:rPr>
              <a:t>тұрғын үй- жилой дом</a:t>
            </a:r>
            <a:br>
              <a:rPr lang="kk-KZ" sz="2400" dirty="0" smtClean="0">
                <a:latin typeface="Times New Roman" pitchFamily="18" charset="0"/>
                <a:cs typeface="Times New Roman" pitchFamily="18" charset="0"/>
              </a:rPr>
            </a:br>
            <a:r>
              <a:rPr lang="kk-KZ" sz="2400" dirty="0" smtClean="0">
                <a:latin typeface="Times New Roman" pitchFamily="18" charset="0"/>
                <a:cs typeface="Times New Roman" pitchFamily="18" charset="0"/>
              </a:rPr>
              <a:t>айырмашылығы –отличие</a:t>
            </a:r>
            <a:br>
              <a:rPr lang="kk-KZ" sz="2400" dirty="0" smtClean="0">
                <a:latin typeface="Times New Roman" pitchFamily="18" charset="0"/>
                <a:cs typeface="Times New Roman" pitchFamily="18" charset="0"/>
              </a:rPr>
            </a:br>
            <a:r>
              <a:rPr lang="kk-KZ" sz="2400" dirty="0" smtClean="0">
                <a:latin typeface="Times New Roman" pitchFamily="18" charset="0"/>
                <a:cs typeface="Times New Roman" pitchFamily="18" charset="0"/>
              </a:rPr>
              <a:t>қабат –этаж</a:t>
            </a:r>
            <a:br>
              <a:rPr lang="kk-KZ" sz="2400" dirty="0" smtClean="0">
                <a:latin typeface="Times New Roman" pitchFamily="18" charset="0"/>
                <a:cs typeface="Times New Roman" pitchFamily="18" charset="0"/>
              </a:rPr>
            </a:br>
            <a:r>
              <a:rPr lang="kk-KZ" sz="2400" dirty="0" smtClean="0">
                <a:latin typeface="Times New Roman" pitchFamily="18" charset="0"/>
                <a:cs typeface="Times New Roman" pitchFamily="18" charset="0"/>
              </a:rPr>
              <a:t>көлік –транспорт</a:t>
            </a:r>
            <a:br>
              <a:rPr lang="kk-KZ" sz="2400" dirty="0" smtClean="0">
                <a:latin typeface="Times New Roman" pitchFamily="18" charset="0"/>
                <a:cs typeface="Times New Roman" pitchFamily="18" charset="0"/>
              </a:rPr>
            </a:br>
            <a:r>
              <a:rPr lang="kk-KZ" sz="2400" dirty="0" smtClean="0">
                <a:latin typeface="Times New Roman" pitchFamily="18" charset="0"/>
                <a:cs typeface="Times New Roman" pitchFamily="18" charset="0"/>
              </a:rPr>
              <a:t>қоқыс-мусор</a:t>
            </a:r>
            <a:br>
              <a:rPr lang="kk-KZ" sz="2400" dirty="0" smtClean="0">
                <a:latin typeface="Times New Roman" pitchFamily="18" charset="0"/>
                <a:cs typeface="Times New Roman" pitchFamily="18" charset="0"/>
              </a:rPr>
            </a:br>
            <a:r>
              <a:rPr lang="kk-KZ" sz="2400" dirty="0" smtClean="0">
                <a:latin typeface="Times New Roman" pitchFamily="18" charset="0"/>
                <a:cs typeface="Times New Roman" pitchFamily="18" charset="0"/>
              </a:rPr>
              <a:t>жәшік- ящик</a:t>
            </a:r>
            <a:br>
              <a:rPr lang="kk-KZ" sz="2400" dirty="0" smtClean="0">
                <a:latin typeface="Times New Roman" pitchFamily="18" charset="0"/>
                <a:cs typeface="Times New Roman" pitchFamily="18" charset="0"/>
              </a:rPr>
            </a:br>
            <a:r>
              <a:rPr lang="kk-KZ" sz="2400" dirty="0" smtClean="0">
                <a:latin typeface="Times New Roman" pitchFamily="18" charset="0"/>
                <a:cs typeface="Times New Roman" pitchFamily="18" charset="0"/>
              </a:rPr>
              <a:t>ақылды-умный</a:t>
            </a:r>
            <a:br>
              <a:rPr lang="kk-KZ" sz="2400" dirty="0" smtClean="0">
                <a:latin typeface="Times New Roman" pitchFamily="18" charset="0"/>
                <a:cs typeface="Times New Roman" pitchFamily="18" charset="0"/>
              </a:rPr>
            </a:br>
            <a:r>
              <a:rPr lang="kk-KZ" sz="2400" dirty="0" smtClean="0">
                <a:latin typeface="Times New Roman" pitchFamily="18" charset="0"/>
                <a:cs typeface="Times New Roman" pitchFamily="18" charset="0"/>
              </a:rPr>
              <a:t>қабырға-стена</a:t>
            </a:r>
            <a:br>
              <a:rPr lang="kk-KZ" sz="2400" dirty="0" smtClean="0">
                <a:latin typeface="Times New Roman" pitchFamily="18" charset="0"/>
                <a:cs typeface="Times New Roman" pitchFamily="18" charset="0"/>
              </a:rPr>
            </a:br>
            <a:r>
              <a:rPr lang="kk-KZ" sz="2400" dirty="0" smtClean="0">
                <a:latin typeface="Times New Roman" pitchFamily="18" charset="0"/>
                <a:cs typeface="Times New Roman" pitchFamily="18" charset="0"/>
              </a:rPr>
              <a:t>қуат- энергия, заряд</a:t>
            </a:r>
            <a:br>
              <a:rPr lang="kk-KZ" sz="2400" dirty="0" smtClean="0">
                <a:latin typeface="Times New Roman" pitchFamily="18" charset="0"/>
                <a:cs typeface="Times New Roman" pitchFamily="18" charset="0"/>
              </a:rPr>
            </a:br>
            <a:r>
              <a:rPr lang="kk-KZ" sz="2400" dirty="0" smtClean="0">
                <a:latin typeface="Times New Roman" pitchFamily="18" charset="0"/>
                <a:cs typeface="Times New Roman" pitchFamily="18" charset="0"/>
              </a:rPr>
              <a:t>төбесі – крыша </a:t>
            </a:r>
            <a:br>
              <a:rPr lang="kk-KZ" sz="2400" dirty="0" smtClean="0">
                <a:latin typeface="Times New Roman" pitchFamily="18" charset="0"/>
                <a:cs typeface="Times New Roman" pitchFamily="18" charset="0"/>
              </a:rPr>
            </a:br>
            <a:r>
              <a:rPr lang="kk-KZ" sz="2400" dirty="0" smtClean="0">
                <a:latin typeface="Times New Roman" pitchFamily="18" charset="0"/>
                <a:cs typeface="Times New Roman" pitchFamily="18" charset="0"/>
              </a:rPr>
              <a:t>құбыр – трубопровод</a:t>
            </a:r>
            <a:br>
              <a:rPr lang="kk-KZ" sz="2400" dirty="0" smtClean="0">
                <a:latin typeface="Times New Roman" pitchFamily="18" charset="0"/>
                <a:cs typeface="Times New Roman" pitchFamily="18" charset="0"/>
              </a:rPr>
            </a:br>
            <a:r>
              <a:rPr lang="kk-KZ" sz="2400" dirty="0" smtClean="0">
                <a:latin typeface="Times New Roman" pitchFamily="18" charset="0"/>
                <a:cs typeface="Times New Roman" pitchFamily="18" charset="0"/>
              </a:rPr>
              <a:t>су қоймасы – водохранилище</a:t>
            </a:r>
            <a:br>
              <a:rPr lang="kk-KZ" sz="2400" dirty="0" smtClean="0">
                <a:latin typeface="Times New Roman" pitchFamily="18" charset="0"/>
                <a:cs typeface="Times New Roman" pitchFamily="18" charset="0"/>
              </a:rPr>
            </a:br>
            <a:r>
              <a:rPr lang="kk-KZ" sz="2400" dirty="0" smtClean="0">
                <a:latin typeface="Times New Roman" pitchFamily="18" charset="0"/>
                <a:cs typeface="Times New Roman" pitchFamily="18" charset="0"/>
              </a:rPr>
              <a:t/>
            </a:r>
            <a:br>
              <a:rPr lang="kk-KZ" sz="2400" dirty="0" smtClean="0">
                <a:latin typeface="Times New Roman" pitchFamily="18" charset="0"/>
                <a:cs typeface="Times New Roman" pitchFamily="18" charset="0"/>
              </a:rPr>
            </a:br>
            <a:r>
              <a:rPr lang="kk-KZ" sz="900" dirty="0">
                <a:latin typeface="Times New Roman" pitchFamily="18" charset="0"/>
                <a:cs typeface="Times New Roman" pitchFamily="18" charset="0"/>
              </a:rPr>
              <a:t/>
            </a:r>
            <a:br>
              <a:rPr lang="kk-KZ" sz="900" dirty="0">
                <a:latin typeface="Times New Roman" pitchFamily="18" charset="0"/>
                <a:cs typeface="Times New Roman" pitchFamily="18" charset="0"/>
              </a:rPr>
            </a:br>
            <a:r>
              <a:rPr lang="kk-KZ" sz="900" dirty="0" smtClean="0"/>
              <a:t/>
            </a:r>
            <a:br>
              <a:rPr lang="kk-KZ" sz="900" dirty="0" smtClean="0"/>
            </a:br>
            <a:endParaRPr lang="ru-RU" sz="900" dirty="0"/>
          </a:p>
        </p:txBody>
      </p:sp>
    </p:spTree>
    <p:extLst>
      <p:ext uri="{BB962C8B-B14F-4D97-AF65-F5344CB8AC3E}">
        <p14:creationId xmlns:p14="http://schemas.microsoft.com/office/powerpoint/2010/main" val="190860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noAutofit/>
          </a:bodyPr>
          <a:lstStyle/>
          <a:p>
            <a:r>
              <a:rPr lang="kk-KZ" sz="2800" dirty="0" smtClean="0"/>
              <a:t>Суретке қара.Болашақтың көпқабатты тұрғын үйі туралы не айта аласың?</a:t>
            </a:r>
            <a:endParaRPr lang="ru-RU" sz="2800" dirty="0"/>
          </a:p>
        </p:txBody>
      </p:sp>
      <p:sp>
        <p:nvSpPr>
          <p:cNvPr id="2" name="Заголовок 1"/>
          <p:cNvSpPr>
            <a:spLocks noGrp="1"/>
          </p:cNvSpPr>
          <p:nvPr>
            <p:ph type="ctrTitle"/>
          </p:nvPr>
        </p:nvSpPr>
        <p:spPr>
          <a:xfrm>
            <a:off x="683568" y="2130425"/>
            <a:ext cx="7774632" cy="1470025"/>
          </a:xfrm>
        </p:spPr>
        <p:txBody>
          <a:bodyPr/>
          <a:lstStyle/>
          <a:p>
            <a:endParaRPr lang="ru-RU"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0621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одзаголовок 1"/>
          <p:cNvSpPr>
            <a:spLocks noGrp="1"/>
          </p:cNvSpPr>
          <p:nvPr>
            <p:ph type="subTitle" idx="1"/>
          </p:nvPr>
        </p:nvSpPr>
        <p:spPr>
          <a:xfrm>
            <a:off x="323528" y="1052736"/>
            <a:ext cx="8496944" cy="5256584"/>
          </a:xfrm>
        </p:spPr>
        <p:txBody>
          <a:bodyPr>
            <a:normAutofit lnSpcReduction="10000"/>
          </a:bodyPr>
          <a:lstStyle/>
          <a:p>
            <a:r>
              <a:rPr lang="kk-KZ" sz="2400" b="1" dirty="0" smtClean="0">
                <a:solidFill>
                  <a:srgbClr val="FF0000"/>
                </a:solidFill>
                <a:latin typeface="Times New Roman" pitchFamily="18" charset="0"/>
                <a:cs typeface="Times New Roman" pitchFamily="18" charset="0"/>
              </a:rPr>
              <a:t>2.  Мәтінді оқы- читай текст</a:t>
            </a:r>
          </a:p>
          <a:p>
            <a:r>
              <a:rPr lang="kk-KZ" sz="2400" dirty="0">
                <a:latin typeface="Times New Roman" pitchFamily="18" charset="0"/>
                <a:cs typeface="Times New Roman" pitchFamily="18" charset="0"/>
              </a:rPr>
              <a:t> </a:t>
            </a:r>
            <a:r>
              <a:rPr lang="kk-KZ" sz="2400" dirty="0" smtClean="0">
                <a:latin typeface="Times New Roman" pitchFamily="18" charset="0"/>
                <a:cs typeface="Times New Roman" pitchFamily="18" charset="0"/>
              </a:rPr>
              <a:t>            Мына зәулім ғимарат – қаладаға көп тұрғын үйдің бірі.Бұл үйде Сұңғат тұрады.  Біздің үйімізден айырмашылығы өте көп. Мұнда көп нәрсе өзгеше екен. Әр </a:t>
            </a:r>
            <a:r>
              <a:rPr lang="kk-KZ" sz="2400" dirty="0">
                <a:latin typeface="Times New Roman" pitchFamily="18" charset="0"/>
                <a:cs typeface="Times New Roman" pitchFamily="18" charset="0"/>
              </a:rPr>
              <a:t>қабаттағы балконға </a:t>
            </a:r>
            <a:r>
              <a:rPr lang="kk-KZ" sz="2400" dirty="0" smtClean="0">
                <a:latin typeface="Times New Roman" pitchFamily="18" charset="0"/>
                <a:cs typeface="Times New Roman" pitchFamily="18" charset="0"/>
              </a:rPr>
              <a:t>ұшатын көліктер  </a:t>
            </a:r>
            <a:r>
              <a:rPr lang="kk-KZ" sz="2400" dirty="0">
                <a:latin typeface="Times New Roman" pitchFamily="18" charset="0"/>
                <a:cs typeface="Times New Roman" pitchFamily="18" charset="0"/>
              </a:rPr>
              <a:t>келіп </a:t>
            </a:r>
            <a:r>
              <a:rPr lang="kk-KZ" sz="2400" dirty="0" smtClean="0">
                <a:latin typeface="Times New Roman" pitchFamily="18" charset="0"/>
                <a:cs typeface="Times New Roman" pitchFamily="18" charset="0"/>
              </a:rPr>
              <a:t>қонады. Тіпті  қоқыс </a:t>
            </a:r>
            <a:r>
              <a:rPr lang="kk-KZ" sz="2400" dirty="0">
                <a:latin typeface="Times New Roman" pitchFamily="18" charset="0"/>
                <a:cs typeface="Times New Roman" pitchFamily="18" charset="0"/>
              </a:rPr>
              <a:t>салатын жәшіктер </a:t>
            </a:r>
            <a:r>
              <a:rPr lang="kk-KZ" sz="2400" dirty="0" smtClean="0">
                <a:latin typeface="Times New Roman" pitchFamily="18" charset="0"/>
                <a:cs typeface="Times New Roman" pitchFamily="18" charset="0"/>
              </a:rPr>
              <a:t> де ақылды. Қоқыстарды өздері-ақ түр-түрге бөле алады. Келесі таңғалғаным,  үйдің </a:t>
            </a:r>
            <a:r>
              <a:rPr lang="kk-KZ" sz="2400" dirty="0">
                <a:latin typeface="Times New Roman" pitchFamily="18" charset="0"/>
                <a:cs typeface="Times New Roman" pitchFamily="18" charset="0"/>
              </a:rPr>
              <a:t>қабырғаларында </a:t>
            </a:r>
            <a:r>
              <a:rPr lang="kk-KZ" sz="2400" dirty="0" smtClean="0">
                <a:latin typeface="Times New Roman" pitchFamily="18" charset="0"/>
                <a:cs typeface="Times New Roman" pitchFamily="18" charset="0"/>
              </a:rPr>
              <a:t>күннен қуат алатын  </a:t>
            </a:r>
            <a:r>
              <a:rPr lang="kk-KZ" sz="2400" dirty="0">
                <a:latin typeface="Times New Roman" pitchFamily="18" charset="0"/>
                <a:cs typeface="Times New Roman" pitchFamily="18" charset="0"/>
              </a:rPr>
              <a:t>батарея </a:t>
            </a:r>
            <a:r>
              <a:rPr lang="kk-KZ" sz="2400" dirty="0" smtClean="0">
                <a:latin typeface="Times New Roman" pitchFamily="18" charset="0"/>
                <a:cs typeface="Times New Roman" pitchFamily="18" charset="0"/>
              </a:rPr>
              <a:t>бар.  Ал үйдің </a:t>
            </a:r>
            <a:r>
              <a:rPr lang="kk-KZ" sz="2400" dirty="0">
                <a:latin typeface="Times New Roman" pitchFamily="18" charset="0"/>
                <a:cs typeface="Times New Roman" pitchFamily="18" charset="0"/>
              </a:rPr>
              <a:t>төбесінде </a:t>
            </a:r>
            <a:r>
              <a:rPr lang="kk-KZ" sz="2400" dirty="0" smtClean="0">
                <a:latin typeface="Times New Roman" pitchFamily="18" charset="0"/>
                <a:cs typeface="Times New Roman" pitchFamily="18" charset="0"/>
              </a:rPr>
              <a:t>жаңбыр суын жинайтын арнайы  </a:t>
            </a:r>
            <a:r>
              <a:rPr lang="kk-KZ" sz="2400" dirty="0">
                <a:latin typeface="Times New Roman" pitchFamily="18" charset="0"/>
                <a:cs typeface="Times New Roman" pitchFamily="18" charset="0"/>
              </a:rPr>
              <a:t>құбыр </a:t>
            </a:r>
            <a:r>
              <a:rPr lang="kk-KZ" sz="2400" dirty="0" smtClean="0">
                <a:latin typeface="Times New Roman" pitchFamily="18" charset="0"/>
                <a:cs typeface="Times New Roman" pitchFamily="18" charset="0"/>
              </a:rPr>
              <a:t>орналасқан.Ол құбырмен жаңбыр суы үйдің астында орналасқан су қоймасына жиналады. Ол суды  тұрғындар  киім, ыдыс, көлік жууға, айналадағы  ағаш пен жасыл алаңдарды  суаруға  пайдаланады. Бұл үй, расында да, ақылды. Айтпақшы, осы биік үйдің төбесінде  саябақ бар дегенге сенесің бе?</a:t>
            </a:r>
            <a:endParaRPr lang="kk-KZ" sz="2400" dirty="0">
              <a:latin typeface="Times New Roman" pitchFamily="18" charset="0"/>
              <a:cs typeface="Times New Roman" pitchFamily="18" charset="0"/>
            </a:endParaRPr>
          </a:p>
          <a:p>
            <a:endParaRPr lang="ru-RU" dirty="0"/>
          </a:p>
        </p:txBody>
      </p:sp>
      <p:sp>
        <p:nvSpPr>
          <p:cNvPr id="3" name="Заголовок 2"/>
          <p:cNvSpPr>
            <a:spLocks noGrp="1"/>
          </p:cNvSpPr>
          <p:nvPr>
            <p:ph type="ctrTitle"/>
          </p:nvPr>
        </p:nvSpPr>
        <p:spPr>
          <a:xfrm>
            <a:off x="251520" y="188641"/>
            <a:ext cx="7175351" cy="720080"/>
          </a:xfrm>
        </p:spPr>
        <p:txBody>
          <a:bodyPr/>
          <a:lstStyle/>
          <a:p>
            <a:pPr algn="ctr"/>
            <a:r>
              <a:rPr lang="kk-KZ" sz="3200" dirty="0" smtClean="0"/>
              <a:t>АҚЫЛДЫ ҮЙ</a:t>
            </a:r>
            <a:endParaRPr lang="ru-RU" sz="3200" dirty="0"/>
          </a:p>
        </p:txBody>
      </p:sp>
    </p:spTree>
    <p:extLst>
      <p:ext uri="{BB962C8B-B14F-4D97-AF65-F5344CB8AC3E}">
        <p14:creationId xmlns:p14="http://schemas.microsoft.com/office/powerpoint/2010/main" val="3311176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251520" y="731520"/>
            <a:ext cx="8712968" cy="5865832"/>
          </a:xfrm>
        </p:spPr>
        <p:txBody>
          <a:bodyPr>
            <a:normAutofit fontScale="85000" lnSpcReduction="20000"/>
          </a:bodyPr>
          <a:lstStyle/>
          <a:p>
            <a:pPr marL="45720" indent="0">
              <a:buNone/>
            </a:pPr>
            <a:r>
              <a:rPr lang="ru-RU" sz="3100" b="1" dirty="0" smtClean="0">
                <a:solidFill>
                  <a:srgbClr val="FF0000"/>
                </a:solidFill>
              </a:rPr>
              <a:t>3. ПЕРЕВЕДИ НА РУССКИЙ ЯЗЫК</a:t>
            </a:r>
          </a:p>
          <a:p>
            <a:pPr marL="45720" indent="0">
              <a:buNone/>
            </a:pPr>
            <a:r>
              <a:rPr lang="ru-RU" sz="3100" dirty="0" smtClean="0"/>
              <a:t>Этот престижное  здание- одно </a:t>
            </a:r>
            <a:r>
              <a:rPr lang="ru-RU" sz="3100" dirty="0"/>
              <a:t>из самых многочисленных жилых </a:t>
            </a:r>
            <a:r>
              <a:rPr lang="ru-RU" sz="3100" dirty="0" smtClean="0"/>
              <a:t>домов   в городе.  Сунгат </a:t>
            </a:r>
            <a:r>
              <a:rPr lang="ru-RU" sz="3100" dirty="0"/>
              <a:t>проживает в этом доме. </a:t>
            </a:r>
            <a:r>
              <a:rPr lang="ru-RU" sz="3100" dirty="0" smtClean="0"/>
              <a:t>Этот дом отличается от </a:t>
            </a:r>
            <a:r>
              <a:rPr lang="ru-RU" sz="3100" dirty="0"/>
              <a:t>нашего </a:t>
            </a:r>
            <a:r>
              <a:rPr lang="ru-RU" sz="3100" dirty="0" smtClean="0"/>
              <a:t>дома. На </a:t>
            </a:r>
            <a:r>
              <a:rPr lang="ru-RU" sz="3100" dirty="0"/>
              <a:t>каждом этаже на балкон приезжают летающие машины. Даже мусорные ящики тоже умны. Они могут самостоятельно разделить мусор на вид. </a:t>
            </a:r>
            <a:r>
              <a:rPr lang="ru-RU" sz="3100" dirty="0" smtClean="0"/>
              <a:t>Удивительно, </a:t>
            </a:r>
            <a:r>
              <a:rPr lang="ru-RU" sz="3100" dirty="0"/>
              <a:t>что в стенах дома есть батарея, которая получает заряд энергии от солнца. А на крыше дома находится специальный трубопровод для сбора дождевой воды</a:t>
            </a:r>
            <a:r>
              <a:rPr lang="ru-RU" sz="3100" dirty="0" smtClean="0"/>
              <a:t>. Вода  собирается </a:t>
            </a:r>
            <a:r>
              <a:rPr lang="ru-RU" sz="3100" dirty="0"/>
              <a:t>в водохранилище, расположенном под домом. </a:t>
            </a:r>
            <a:r>
              <a:rPr lang="ru-RU" sz="3100" dirty="0" smtClean="0"/>
              <a:t>Вода  используется для </a:t>
            </a:r>
            <a:r>
              <a:rPr lang="ru-RU" sz="3100" dirty="0"/>
              <a:t>мытья одежды, посуды, транспорта, полива зеленых </a:t>
            </a:r>
            <a:r>
              <a:rPr lang="ru-RU" sz="3100" dirty="0" smtClean="0"/>
              <a:t>насаждений</a:t>
            </a:r>
            <a:r>
              <a:rPr lang="ru-RU" sz="3100" dirty="0"/>
              <a:t>. Этот дом, действительно, умный. Кстати, вы верите, что на крыше этого высотного дома находится </a:t>
            </a:r>
            <a:r>
              <a:rPr lang="ru-RU" sz="3100" dirty="0" smtClean="0"/>
              <a:t>парк. </a:t>
            </a:r>
            <a:endParaRPr lang="ru-RU" dirty="0"/>
          </a:p>
        </p:txBody>
      </p:sp>
    </p:spTree>
    <p:extLst>
      <p:ext uri="{BB962C8B-B14F-4D97-AF65-F5344CB8AC3E}">
        <p14:creationId xmlns:p14="http://schemas.microsoft.com/office/powerpoint/2010/main" val="1054781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одзаголовок 1"/>
          <p:cNvSpPr>
            <a:spLocks noGrp="1"/>
          </p:cNvSpPr>
          <p:nvPr>
            <p:ph type="subTitle" idx="1"/>
          </p:nvPr>
        </p:nvSpPr>
        <p:spPr>
          <a:xfrm>
            <a:off x="467544" y="1412776"/>
            <a:ext cx="8280920" cy="4824536"/>
          </a:xfrm>
        </p:spPr>
        <p:txBody>
          <a:bodyPr/>
          <a:lstStyle/>
          <a:p>
            <a:r>
              <a:rPr lang="kk-KZ" sz="3200" dirty="0" smtClean="0">
                <a:latin typeface="Times New Roman" pitchFamily="18" charset="0"/>
                <a:cs typeface="Times New Roman" pitchFamily="18" charset="0"/>
              </a:rPr>
              <a:t>1)Зәулім үйде </a:t>
            </a:r>
            <a:r>
              <a:rPr lang="kk-KZ" sz="3200" dirty="0" smtClean="0">
                <a:solidFill>
                  <a:srgbClr val="FF0000"/>
                </a:solidFill>
                <a:latin typeface="Times New Roman" pitchFamily="18" charset="0"/>
                <a:cs typeface="Times New Roman" pitchFamily="18" charset="0"/>
              </a:rPr>
              <a:t>кім</a:t>
            </a:r>
            <a:r>
              <a:rPr lang="kk-KZ" sz="3200" dirty="0" smtClean="0">
                <a:latin typeface="Times New Roman" pitchFamily="18" charset="0"/>
                <a:cs typeface="Times New Roman" pitchFamily="18" charset="0"/>
              </a:rPr>
              <a:t> тұрады?</a:t>
            </a:r>
          </a:p>
          <a:p>
            <a:r>
              <a:rPr lang="kk-KZ" sz="3200" dirty="0" smtClean="0">
                <a:latin typeface="Times New Roman" pitchFamily="18" charset="0"/>
                <a:cs typeface="Times New Roman" pitchFamily="18" charset="0"/>
              </a:rPr>
              <a:t>2)Әр қабаттағы балконға </a:t>
            </a:r>
            <a:r>
              <a:rPr lang="kk-KZ" sz="3200" dirty="0" smtClean="0">
                <a:solidFill>
                  <a:srgbClr val="FF0000"/>
                </a:solidFill>
                <a:latin typeface="Times New Roman" pitchFamily="18" charset="0"/>
                <a:cs typeface="Times New Roman" pitchFamily="18" charset="0"/>
              </a:rPr>
              <a:t>нелер</a:t>
            </a:r>
            <a:r>
              <a:rPr lang="kk-KZ" sz="3200" dirty="0" smtClean="0">
                <a:latin typeface="Times New Roman" pitchFamily="18" charset="0"/>
                <a:cs typeface="Times New Roman" pitchFamily="18" charset="0"/>
              </a:rPr>
              <a:t> келіп қонады?</a:t>
            </a:r>
          </a:p>
          <a:p>
            <a:r>
              <a:rPr lang="kk-KZ" sz="3200" dirty="0" smtClean="0">
                <a:latin typeface="Times New Roman" pitchFamily="18" charset="0"/>
                <a:cs typeface="Times New Roman" pitchFamily="18" charset="0"/>
              </a:rPr>
              <a:t>3)Қоқыс салатын жәшіктер </a:t>
            </a:r>
            <a:r>
              <a:rPr lang="kk-KZ" sz="3200" dirty="0" smtClean="0">
                <a:solidFill>
                  <a:srgbClr val="FF0000"/>
                </a:solidFill>
                <a:latin typeface="Times New Roman" pitchFamily="18" charset="0"/>
                <a:cs typeface="Times New Roman" pitchFamily="18" charset="0"/>
              </a:rPr>
              <a:t>не істей алады</a:t>
            </a:r>
            <a:r>
              <a:rPr lang="kk-KZ" sz="3200" dirty="0" smtClean="0">
                <a:latin typeface="Times New Roman" pitchFamily="18" charset="0"/>
                <a:cs typeface="Times New Roman" pitchFamily="18" charset="0"/>
              </a:rPr>
              <a:t>?</a:t>
            </a:r>
          </a:p>
          <a:p>
            <a:r>
              <a:rPr lang="kk-KZ" sz="3200" dirty="0" smtClean="0">
                <a:latin typeface="Times New Roman" pitchFamily="18" charset="0"/>
                <a:cs typeface="Times New Roman" pitchFamily="18" charset="0"/>
              </a:rPr>
              <a:t>4)Үйдің қабырғаларында </a:t>
            </a:r>
            <a:r>
              <a:rPr lang="kk-KZ" sz="3200" dirty="0" smtClean="0">
                <a:solidFill>
                  <a:srgbClr val="FF0000"/>
                </a:solidFill>
                <a:latin typeface="Times New Roman" pitchFamily="18" charset="0"/>
                <a:cs typeface="Times New Roman" pitchFamily="18" charset="0"/>
              </a:rPr>
              <a:t>қандай</a:t>
            </a:r>
            <a:r>
              <a:rPr lang="kk-KZ" sz="3200" dirty="0" smtClean="0">
                <a:latin typeface="Times New Roman" pitchFamily="18" charset="0"/>
                <a:cs typeface="Times New Roman" pitchFamily="18" charset="0"/>
              </a:rPr>
              <a:t> </a:t>
            </a:r>
            <a:r>
              <a:rPr lang="kk-KZ" sz="3200" dirty="0" smtClean="0">
                <a:solidFill>
                  <a:srgbClr val="FF0000"/>
                </a:solidFill>
                <a:latin typeface="Times New Roman" pitchFamily="18" charset="0"/>
                <a:cs typeface="Times New Roman" pitchFamily="18" charset="0"/>
              </a:rPr>
              <a:t>батарея</a:t>
            </a:r>
            <a:r>
              <a:rPr lang="kk-KZ" sz="3200" dirty="0" smtClean="0">
                <a:latin typeface="Times New Roman" pitchFamily="18" charset="0"/>
                <a:cs typeface="Times New Roman" pitchFamily="18" charset="0"/>
              </a:rPr>
              <a:t> бар?</a:t>
            </a:r>
          </a:p>
          <a:p>
            <a:r>
              <a:rPr lang="kk-KZ" sz="3200" dirty="0" smtClean="0">
                <a:latin typeface="Times New Roman" pitchFamily="18" charset="0"/>
                <a:cs typeface="Times New Roman" pitchFamily="18" charset="0"/>
              </a:rPr>
              <a:t>5)Үйдің төбесінде </a:t>
            </a:r>
            <a:r>
              <a:rPr lang="kk-KZ" sz="3200" dirty="0" smtClean="0">
                <a:solidFill>
                  <a:srgbClr val="FF0000"/>
                </a:solidFill>
                <a:latin typeface="Times New Roman" pitchFamily="18" charset="0"/>
                <a:cs typeface="Times New Roman" pitchFamily="18" charset="0"/>
              </a:rPr>
              <a:t>қандай құбыр </a:t>
            </a:r>
            <a:r>
              <a:rPr lang="kk-KZ" sz="3200" dirty="0" smtClean="0">
                <a:latin typeface="Times New Roman" pitchFamily="18" charset="0"/>
                <a:cs typeface="Times New Roman" pitchFamily="18" charset="0"/>
              </a:rPr>
              <a:t>орналасқан?</a:t>
            </a:r>
          </a:p>
          <a:p>
            <a:r>
              <a:rPr lang="kk-KZ" sz="3200" dirty="0" smtClean="0">
                <a:latin typeface="Times New Roman" pitchFamily="18" charset="0"/>
                <a:cs typeface="Times New Roman" pitchFamily="18" charset="0"/>
              </a:rPr>
              <a:t>6)Тұрғындар жаңбыр суын </a:t>
            </a:r>
            <a:r>
              <a:rPr lang="kk-KZ" sz="3200" dirty="0" smtClean="0">
                <a:solidFill>
                  <a:srgbClr val="FF0000"/>
                </a:solidFill>
                <a:latin typeface="Times New Roman" pitchFamily="18" charset="0"/>
                <a:cs typeface="Times New Roman" pitchFamily="18" charset="0"/>
              </a:rPr>
              <a:t>қандай мақсата </a:t>
            </a:r>
            <a:r>
              <a:rPr lang="kk-KZ" sz="3200" dirty="0" smtClean="0">
                <a:latin typeface="Times New Roman" pitchFamily="18" charset="0"/>
                <a:cs typeface="Times New Roman" pitchFamily="18" charset="0"/>
              </a:rPr>
              <a:t>пайдалана алады?</a:t>
            </a:r>
          </a:p>
          <a:p>
            <a:endParaRPr lang="ru-RU" dirty="0"/>
          </a:p>
        </p:txBody>
      </p:sp>
      <p:sp>
        <p:nvSpPr>
          <p:cNvPr id="3" name="Заголовок 2"/>
          <p:cNvSpPr>
            <a:spLocks noGrp="1"/>
          </p:cNvSpPr>
          <p:nvPr>
            <p:ph type="ctrTitle"/>
          </p:nvPr>
        </p:nvSpPr>
        <p:spPr>
          <a:xfrm>
            <a:off x="323528" y="332656"/>
            <a:ext cx="8496944" cy="792088"/>
          </a:xfrm>
        </p:spPr>
        <p:txBody>
          <a:bodyPr/>
          <a:lstStyle/>
          <a:p>
            <a:r>
              <a:rPr lang="kk-KZ" sz="2400" dirty="0" smtClean="0">
                <a:solidFill>
                  <a:srgbClr val="FF0000"/>
                </a:solidFill>
              </a:rPr>
              <a:t>ТАПСЫРМА:Сұрақтарға жазбаша жауап бер- ответьте на вопросы(письменно)</a:t>
            </a:r>
            <a:endParaRPr lang="ru-RU" sz="2400" dirty="0">
              <a:solidFill>
                <a:srgbClr val="FF0000"/>
              </a:solidFill>
            </a:endParaRPr>
          </a:p>
        </p:txBody>
      </p:sp>
    </p:spTree>
    <p:extLst>
      <p:ext uri="{BB962C8B-B14F-4D97-AF65-F5344CB8AC3E}">
        <p14:creationId xmlns:p14="http://schemas.microsoft.com/office/powerpoint/2010/main" val="4503810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dmin\Downloads\ақылды үй.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18"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9155553"/>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319</TotalTime>
  <Words>322</Words>
  <Application>Microsoft Office PowerPoint</Application>
  <PresentationFormat>Экран (4:3)</PresentationFormat>
  <Paragraphs>17</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Воздушный поток</vt:lpstr>
      <vt:lpstr>Фантастикалық әңгімені оқып,оны түсінесің.Әңгіменің жалғасын болжап айтуды үйренесің. </vt:lpstr>
      <vt:lpstr>Ақылды үй</vt:lpstr>
      <vt:lpstr>                        1. ЖАҢА СӨЗДЕРДІ  СӨЗДІК ДӘПТЕРГЕ  ЖАЗ зәулім ғимарат – престижный дом тұрғын үй- жилой дом айырмашылығы –отличие қабат –этаж көлік –транспорт қоқыс-мусор жәшік- ящик ақылды-умный қабырға-стена қуат- энергия, заряд төбесі – крыша  құбыр – трубопровод су қоймасы – водохранилище    </vt:lpstr>
      <vt:lpstr>Презентация PowerPoint</vt:lpstr>
      <vt:lpstr>АҚЫЛДЫ ҮЙ</vt:lpstr>
      <vt:lpstr>Презентация PowerPoint</vt:lpstr>
      <vt:lpstr>ТАПСЫРМА:Сұрақтарға жазбаша жауап бер- ответьте на вопросы(письменно)</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Жумагулова</cp:lastModifiedBy>
  <cp:revision>30</cp:revision>
  <dcterms:created xsi:type="dcterms:W3CDTF">2020-03-25T17:38:02Z</dcterms:created>
  <dcterms:modified xsi:type="dcterms:W3CDTF">2020-05-05T18:01:13Z</dcterms:modified>
</cp:coreProperties>
</file>