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62" r:id="rId3"/>
    <p:sldId id="261" r:id="rId4"/>
    <p:sldId id="263" r:id="rId5"/>
    <p:sldId id="258" r:id="rId6"/>
    <p:sldId id="259" r:id="rId7"/>
    <p:sldId id="256" r:id="rId8"/>
    <p:sldId id="260" r:id="rId9"/>
    <p:sldId id="257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90844-95A3-4201-9F5C-0FC43FAD11B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DE03B-DABA-4CF4-AE30-1114AA89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61;&#1080;&#1084;&#1080;&#1103;%20&#8212;%20&#1050;&#1091;&#1088;&#1089;&#1090;&#1072;&#1088;-9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71546"/>
            <a:ext cx="750519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 облысы, Ескелді ауданы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“Ескелді ауданы әкімдігінің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Ж.Жақыпбаев атындағы орта мектебі</a:t>
            </a:r>
            <a:r>
              <a:rPr lang="kk-KZ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lang="ru-RU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мемлекеттік коммуналдық мекемесі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Химия және биология пәні мұғалімі: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Баясхан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Лиза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1000108"/>
            <a:ext cx="4522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file"/>
              </a:rPr>
              <a:t>Бейне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file"/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file"/>
              </a:rPr>
              <a:t>жазба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214554"/>
            <a:ext cx="65008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150 </a:t>
            </a:r>
            <a:r>
              <a:rPr lang="kk-KZ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беттегі </a:t>
            </a:r>
          </a:p>
          <a:p>
            <a:r>
              <a:rPr lang="kk-KZ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№2, 4, 5 тапсырмалар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785786" y="1357298"/>
          <a:ext cx="7715304" cy="3071834"/>
        </p:xfrm>
        <a:graphic>
          <a:graphicData uri="http://schemas.openxmlformats.org/presentationml/2006/ole">
            <p:oleObj spid="_x0000_s18433" name="Точечный рисунок" r:id="rId3" imgW="4486901" imgH="19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928670"/>
            <a:ext cx="6620082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Пәні: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Химия</a:t>
            </a:r>
          </a:p>
          <a:p>
            <a:r>
              <a:rPr lang="ru-RU" sz="4400" b="1" cap="none" spc="0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Сынып</a:t>
            </a:r>
            <a:r>
              <a:rPr lang="ru-RU" sz="4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«Ә»</a:t>
            </a:r>
          </a:p>
          <a:p>
            <a:r>
              <a:rPr lang="ru-RU" sz="44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Тақырыбы</a:t>
            </a:r>
            <a:r>
              <a:rPr lang="ru-RU" sz="44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Оксидтер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642918"/>
            <a:ext cx="7858180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kk-KZ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Сабақтың мақсаты: </a:t>
            </a:r>
          </a:p>
          <a:p>
            <a:pPr algn="ctr"/>
            <a:endParaRPr lang="kk-KZ" sz="36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kk-KZ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оксидтердің жіктелуін </a:t>
            </a:r>
          </a:p>
          <a:p>
            <a:pPr algn="ctr"/>
            <a:r>
              <a:rPr lang="kk-KZ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және қасиеттерін білу,</a:t>
            </a:r>
          </a:p>
          <a:p>
            <a:pPr algn="ctr"/>
            <a:r>
              <a:rPr lang="kk-KZ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олардың химиялық</a:t>
            </a:r>
          </a:p>
          <a:p>
            <a:pPr algn="ctr"/>
            <a:r>
              <a:rPr lang="kk-KZ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қасиеттерін сипаттайтын </a:t>
            </a:r>
          </a:p>
          <a:p>
            <a:pPr algn="ctr"/>
            <a:r>
              <a:rPr lang="kk-KZ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реакция теңдеулерін </a:t>
            </a:r>
          </a:p>
          <a:p>
            <a:pPr algn="ctr"/>
            <a:r>
              <a:rPr lang="kk-KZ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құрастыру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00042"/>
            <a:ext cx="7768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Бағалау критерийлері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42918"/>
            <a:ext cx="785818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kk-KZ" sz="36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Оксидтермен танысады;</a:t>
            </a:r>
          </a:p>
          <a:p>
            <a:pPr>
              <a:buFontTx/>
              <a:buChar char="-"/>
            </a:pPr>
            <a:endParaRPr lang="kk-KZ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Оксидтердің жіктелуі мен аталуын біледі;</a:t>
            </a:r>
            <a:endParaRPr lang="kk-KZ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endParaRPr lang="kk-KZ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олардың химиялық қасиеттерін  сипаттайтын реакция теңдеулерін құрастырады.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14348" y="642918"/>
            <a:ext cx="7715304" cy="5357849"/>
            <a:chOff x="1214438" y="642938"/>
            <a:chExt cx="6429375" cy="4071937"/>
          </a:xfrm>
        </p:grpSpPr>
        <p:sp>
          <p:nvSpPr>
            <p:cNvPr id="5" name="Загнутый угол 4"/>
            <p:cNvSpPr/>
            <p:nvPr/>
          </p:nvSpPr>
          <p:spPr>
            <a:xfrm>
              <a:off x="1214438" y="2500313"/>
              <a:ext cx="2214562" cy="2214562"/>
            </a:xfrm>
            <a:prstGeom prst="foldedCorner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k-KZ" sz="2400" b="1" dirty="0">
                  <a:latin typeface="Times New Roman" pitchFamily="18" charset="0"/>
                  <a:cs typeface="Times New Roman" pitchFamily="18" charset="0"/>
                </a:rPr>
                <a:t>Тұз түзбейтіндер: </a:t>
              </a:r>
            </a:p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NO, CO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786063" y="642938"/>
              <a:ext cx="4857750" cy="4071937"/>
              <a:chOff x="2786063" y="642938"/>
              <a:chExt cx="4857750" cy="4071937"/>
            </a:xfrm>
          </p:grpSpPr>
          <p:sp>
            <p:nvSpPr>
              <p:cNvPr id="7" name="Табличка 6"/>
              <p:cNvSpPr/>
              <p:nvPr/>
            </p:nvSpPr>
            <p:spPr>
              <a:xfrm>
                <a:off x="2786063" y="642938"/>
                <a:ext cx="3429000" cy="714375"/>
              </a:xfrm>
              <a:prstGeom prst="plaqu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kk-KZ" sz="24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Оксидтердің жіктелуі</a:t>
                </a:r>
                <a:endParaRPr lang="ru-RU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Загнутый угол 7"/>
              <p:cNvSpPr/>
              <p:nvPr/>
            </p:nvSpPr>
            <p:spPr>
              <a:xfrm>
                <a:off x="5429250" y="2500313"/>
                <a:ext cx="2214563" cy="2214562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kk-KZ" sz="2400" b="1" dirty="0">
                    <a:latin typeface="Times New Roman" pitchFamily="18" charset="0"/>
                    <a:cs typeface="Times New Roman" pitchFamily="18" charset="0"/>
                  </a:rPr>
                  <a:t>Тұз түзетіндер:</a:t>
                </a:r>
              </a:p>
              <a:p>
                <a:pPr algn="ctr">
                  <a:defRPr/>
                </a:pP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CuO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ZnO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</a:t>
                </a:r>
                <a:r>
                  <a:rPr lang="kk-KZ" sz="24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kk-KZ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kk-KZ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Нашивка 8"/>
              <p:cNvSpPr/>
              <p:nvPr/>
            </p:nvSpPr>
            <p:spPr>
              <a:xfrm rot="7055844">
                <a:off x="2385219" y="1848644"/>
                <a:ext cx="1090613" cy="238125"/>
              </a:xfrm>
              <a:prstGeom prst="chevro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Нашивка 9"/>
              <p:cNvSpPr/>
              <p:nvPr/>
            </p:nvSpPr>
            <p:spPr>
              <a:xfrm rot="3903877">
                <a:off x="5293519" y="1854994"/>
                <a:ext cx="1090613" cy="238125"/>
              </a:xfrm>
              <a:prstGeom prst="chevro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0001" y="285728"/>
            <a:ext cx="8643998" cy="5929354"/>
            <a:chOff x="285720" y="214290"/>
            <a:chExt cx="8643998" cy="478634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00166" y="214290"/>
              <a:ext cx="5691943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k-KZ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Оксидтер құрылымына </a:t>
              </a:r>
            </a:p>
            <a:p>
              <a:pPr algn="ctr">
                <a:defRPr/>
              </a:pPr>
              <a:r>
                <a:rPr lang="kk-KZ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қарай</a:t>
              </a:r>
              <a:endPara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01759" y="2214554"/>
              <a:ext cx="284154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k-KZ" sz="2800" b="1" i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Беймолекулалық</a:t>
              </a:r>
              <a:endParaRPr lang="kk-KZ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429256" y="2214554"/>
              <a:ext cx="2323521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k-KZ" sz="2800" b="1" i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Молекулалық</a:t>
              </a:r>
            </a:p>
          </p:txBody>
        </p:sp>
        <p:sp>
          <p:nvSpPr>
            <p:cNvPr id="8" name="Прямоугольник с двумя вырезанными противолежащими углами 7"/>
            <p:cNvSpPr/>
            <p:nvPr/>
          </p:nvSpPr>
          <p:spPr>
            <a:xfrm>
              <a:off x="285720" y="3429000"/>
              <a:ext cx="3643338" cy="1571636"/>
            </a:xfrm>
            <a:prstGeom prst="snip2DiagRect">
              <a:avLst/>
            </a:prstGeom>
            <a:gradFill>
              <a:gsLst>
                <a:gs pos="0">
                  <a:schemeClr val="bg1"/>
                </a:gs>
                <a:gs pos="30000">
                  <a:schemeClr val="accent3">
                    <a:shade val="58000"/>
                    <a:satMod val="165000"/>
                  </a:schemeClr>
                </a:gs>
                <a:gs pos="75000">
                  <a:schemeClr val="accent3">
                    <a:shade val="30000"/>
                    <a:satMod val="175000"/>
                  </a:schemeClr>
                </a:gs>
                <a:gs pos="100000">
                  <a:schemeClr val="accent3">
                    <a:shade val="15000"/>
                    <a:satMod val="17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kk-KZ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Беймолекулалық құрылымды оксидтер қатты күйде болады. Мысалы,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CuO</a:t>
              </a:r>
              <a:r>
                <a:rPr lang="kk-KZ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kk-KZ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Fe</a:t>
              </a:r>
              <a:r>
                <a:rPr lang="en-US" sz="2000" b="1" baseline="-30000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</a:t>
              </a:r>
              <a:r>
                <a:rPr lang="en-US" sz="2000" b="1" baseline="-30000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kk-KZ" sz="2000" b="1" baseline="-30000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>
              <a:off x="5286380" y="3429000"/>
              <a:ext cx="3643338" cy="1571636"/>
            </a:xfrm>
            <a:prstGeom prst="snip2Diag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kk-KZ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Молекулалық құрылымды оксидтер сұйық немесе газ күйінде болады. Олар: </a:t>
              </a:r>
              <a:r>
                <a:rPr lang="kk-KZ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kk-KZ" sz="2000" b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2, 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kk-KZ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</a:t>
              </a:r>
              <a:r>
                <a:rPr lang="kk-KZ" sz="2000" b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  <a:r>
                <a:rPr lang="kk-KZ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kk-KZ" sz="2000" b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трелка углом вверх 9"/>
            <p:cNvSpPr/>
            <p:nvPr/>
          </p:nvSpPr>
          <p:spPr>
            <a:xfrm flipV="1">
              <a:off x="5143504" y="1142984"/>
              <a:ext cx="1071570" cy="1071570"/>
            </a:xfrm>
            <a:prstGeom prst="bent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1" name="Стрелка углом вверх 10"/>
            <p:cNvSpPr/>
            <p:nvPr/>
          </p:nvSpPr>
          <p:spPr>
            <a:xfrm flipH="1" flipV="1">
              <a:off x="2428860" y="1142984"/>
              <a:ext cx="1143008" cy="1071570"/>
            </a:xfrm>
            <a:prstGeom prst="bent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821637" y="2821777"/>
              <a:ext cx="571504" cy="500066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6750859" y="2821777"/>
              <a:ext cx="571504" cy="500066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28600" y="551656"/>
            <a:ext cx="8686802" cy="5754688"/>
            <a:chOff x="228600" y="533400"/>
            <a:chExt cx="8534400" cy="5754945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228600" y="3505200"/>
              <a:ext cx="2651125" cy="2438400"/>
            </a:xfrm>
            <a:prstGeom prst="wedgeRectCallout">
              <a:avLst>
                <a:gd name="adj1" fmla="val -5449"/>
                <a:gd name="adj2" fmla="val -36069"/>
              </a:avLst>
            </a:prstGeom>
            <a:solidFill>
              <a:srgbClr val="FFFFFF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280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3048446" y="533400"/>
              <a:ext cx="3123978" cy="955718"/>
            </a:xfrm>
            <a:prstGeom prst="wedgeRectCallout">
              <a:avLst>
                <a:gd name="adj1" fmla="val -25102"/>
                <a:gd name="adj2" fmla="val 25417"/>
              </a:avLst>
            </a:prstGeom>
            <a:solidFill>
              <a:srgbClr val="66FF33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ОКСИДТЕР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4800" y="2057400"/>
              <a:ext cx="2667000" cy="630238"/>
            </a:xfrm>
            <a:prstGeom prst="wedgeRectCallout">
              <a:avLst>
                <a:gd name="adj1" fmla="val -12264"/>
                <a:gd name="adj2" fmla="val 3903"/>
              </a:avLst>
            </a:prstGeom>
            <a:solidFill>
              <a:srgbClr val="FFFFFF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Қышқылдық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581400" y="2057400"/>
              <a:ext cx="1943100" cy="685800"/>
            </a:xfrm>
            <a:prstGeom prst="wedgeRectCallout">
              <a:avLst>
                <a:gd name="adj1" fmla="val -25653"/>
                <a:gd name="adj2" fmla="val -463"/>
              </a:avLst>
            </a:prstGeom>
            <a:solidFill>
              <a:srgbClr val="FFFFFF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Екідайлы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6553200" y="2133600"/>
              <a:ext cx="1943100" cy="630238"/>
            </a:xfrm>
            <a:prstGeom prst="wedgeRectCallout">
              <a:avLst>
                <a:gd name="adj1" fmla="val -25653"/>
                <a:gd name="adj2" fmla="val 15995"/>
              </a:avLst>
            </a:prstGeom>
            <a:solidFill>
              <a:srgbClr val="FFFFFF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Негіздік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1828800" y="1600200"/>
              <a:ext cx="2286000" cy="22860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105400" y="1600200"/>
              <a:ext cx="2057400" cy="22860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200400" y="3505200"/>
              <a:ext cx="2743200" cy="2438400"/>
            </a:xfrm>
            <a:prstGeom prst="wedgeRectCallout">
              <a:avLst>
                <a:gd name="adj1" fmla="val 1389"/>
                <a:gd name="adj2" fmla="val -36069"/>
              </a:avLst>
            </a:prstGeom>
            <a:solidFill>
              <a:srgbClr val="FFFFFF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2800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6400800" y="3505200"/>
              <a:ext cx="2362200" cy="2438400"/>
            </a:xfrm>
            <a:prstGeom prst="wedgeRectCallout">
              <a:avLst>
                <a:gd name="adj1" fmla="val 3898"/>
                <a:gd name="adj2" fmla="val -36069"/>
              </a:avLst>
            </a:prstGeom>
            <a:solidFill>
              <a:srgbClr val="FFFFFF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280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1447800" y="2819400"/>
              <a:ext cx="0" cy="53340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4572000" y="2819400"/>
              <a:ext cx="0" cy="53340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7543800" y="2819400"/>
              <a:ext cx="0" cy="53340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85800" y="3886200"/>
              <a:ext cx="1828800" cy="2062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kk-KZ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kk-KZ" sz="32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kk-KZ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</a:t>
              </a:r>
              <a:r>
                <a:rPr lang="kk-KZ" sz="32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kk-KZ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kk-KZ" sz="32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kk-KZ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SO</a:t>
              </a:r>
              <a:r>
                <a:rPr lang="en-US" sz="32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657600" y="3733800"/>
              <a:ext cx="1828800" cy="2554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kk-KZ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kk-KZ" sz="32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kk-KZ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kk-KZ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ZnO, Cr</a:t>
              </a:r>
              <a:r>
                <a:rPr lang="en-US" sz="32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2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PbO</a:t>
              </a:r>
              <a:endPara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705600" y="3733800"/>
              <a:ext cx="1828800" cy="2554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kk-KZ" sz="32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kk-KZ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MgO  CaO   K</a:t>
              </a:r>
              <a:r>
                <a:rPr lang="kk-KZ" sz="32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kk-KZ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 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142984"/>
            <a:ext cx="836863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Оксидтердің алынуы</a:t>
            </a:r>
            <a:r>
              <a:rPr kumimoji="0" lang="ru-RU" sz="3200" b="1" i="0" u="none" strike="noStrike" cap="none" spc="0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</a:t>
            </a: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spc="0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заттардың оттекпен</a:t>
            </a: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spc="0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тікелей</a:t>
            </a: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spc="0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әрекеттесуінен:</a:t>
            </a: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1" i="0" u="none" strike="noStrike" cap="none" spc="0" normalizeH="0" baseline="-3000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ru-RU" sz="3200" b="1" i="0" u="none" strike="noStrike" cap="none" spc="0" normalizeH="0" baseline="-3000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u="none" strike="noStrike" cap="none" spc="0" normalizeH="0" baseline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kumimoji="0" lang="ru-RU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1" i="0" u="none" strike="noStrike" cap="none" spc="0" normalizeH="0" baseline="-3000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</a:t>
            </a:r>
            <a:r>
              <a:rPr kumimoji="0" lang="en-US" sz="3200" b="1" i="0" u="none" strike="noStrike" cap="none" spc="0" normalizeH="0" baseline="0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CuO</a:t>
            </a:r>
            <a:endParaRPr kumimoji="0" lang="ru-RU" sz="3200" b="1" i="0" u="none" strike="noStrike" cap="none" spc="0" normalizeH="0" baseline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Күрделі заттар</a:t>
            </a: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spc="0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жанғанда оксидтер</a:t>
            </a: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spc="0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түзіледі:</a:t>
            </a: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kk-KZ" sz="3200" b="1" i="0" u="none" strike="noStrike" cap="none" spc="0" normalizeH="0" baseline="-3000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</a:t>
            </a:r>
            <a:r>
              <a:rPr kumimoji="0" lang="kk-KZ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+ 2O</a:t>
            </a:r>
            <a:r>
              <a:rPr kumimoji="0" lang="kk-KZ" sz="3200" b="1" i="0" u="none" strike="noStrike" cap="none" spc="0" normalizeH="0" baseline="-3000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kk-KZ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CO</a:t>
            </a:r>
            <a:r>
              <a:rPr kumimoji="0" lang="kk-KZ" sz="3200" b="1" i="0" u="none" strike="noStrike" cap="none" spc="0" normalizeH="0" baseline="-3000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kk-KZ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+ 2H</a:t>
            </a:r>
            <a:r>
              <a:rPr kumimoji="0" lang="kk-KZ" sz="3200" b="1" i="0" u="none" strike="noStrike" cap="none" spc="0" normalizeH="0" baseline="-3000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kk-KZ" sz="3200" b="1" i="0" u="none" strike="noStrike" cap="none" spc="0" normalizeH="0" baseline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</a:t>
            </a:r>
            <a:endParaRPr lang="ru-RU" sz="32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80194" y="293687"/>
            <a:ext cx="8583612" cy="6270626"/>
            <a:chOff x="280506" y="214313"/>
            <a:chExt cx="8583716" cy="627026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288866" y="948917"/>
              <a:ext cx="2641102" cy="2532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FF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280506" y="3852501"/>
              <a:ext cx="2562759" cy="2577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FF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6155893" y="3996775"/>
              <a:ext cx="2635405" cy="2487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FF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/>
            <a:srcRect b="48886"/>
            <a:stretch>
              <a:fillRect/>
            </a:stretch>
          </p:blipFill>
          <p:spPr bwMode="auto">
            <a:xfrm>
              <a:off x="3124200" y="2286000"/>
              <a:ext cx="28194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6156747" y="1022852"/>
              <a:ext cx="2707475" cy="25884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FF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571750" y="214313"/>
              <a:ext cx="4429125" cy="749300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3600" b="1" kern="1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Оксидтер</a:t>
              </a:r>
              <a:endPara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</TotalTime>
  <Words>211</Words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Эркер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2020-03-25T02:19:01Z</dcterms:created>
  <dcterms:modified xsi:type="dcterms:W3CDTF">2020-05-18T08:03:54Z</dcterms:modified>
</cp:coreProperties>
</file>