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2"/>
  </p:notesMasterIdLst>
  <p:sldIdLst>
    <p:sldId id="256" r:id="rId13"/>
    <p:sldId id="257" r:id="rId14"/>
    <p:sldId id="272" r:id="rId15"/>
    <p:sldId id="266" r:id="rId16"/>
    <p:sldId id="280" r:id="rId17"/>
    <p:sldId id="261" r:id="rId18"/>
    <p:sldId id="264" r:id="rId19"/>
    <p:sldId id="268" r:id="rId20"/>
    <p:sldId id="265" r:id="rId21"/>
    <p:sldId id="258" r:id="rId22"/>
    <p:sldId id="270" r:id="rId23"/>
    <p:sldId id="271" r:id="rId24"/>
    <p:sldId id="276" r:id="rId25"/>
    <p:sldId id="278" r:id="rId26"/>
    <p:sldId id="279" r:id="rId27"/>
    <p:sldId id="282" r:id="rId28"/>
    <p:sldId id="281" r:id="rId29"/>
    <p:sldId id="274" r:id="rId30"/>
    <p:sldId id="26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D6726-BE03-45F0-B01F-5328719843DC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E9094-0C47-47F2-96E9-F537BDBDE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7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762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D4D1-2C32-435A-B08A-884C236F349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8E99-4F12-4F87-B707-2D72C5A22B5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0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1B22-0686-4EC1-8496-7D49739737A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35CB-1DC1-4007-8F9B-3F4608464FC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04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899F-F265-41CD-9A2C-F4A9F3A1948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931E-B3B2-41D3-ACF0-3561F51082A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82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0585-FD49-44DB-9DDA-FD44F6361F5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F896-0C00-427D-89DF-7D32D090587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84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4948-7DB0-48EA-9786-359804862E9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A495-D164-4A34-9C1A-515B6D2AFEB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2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2463-6467-432D-9245-1FE1485631C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F29E-20F3-4276-AD4E-068DFE86C44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5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EBEC-F042-4C67-B9A2-D179E2AD12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926C-1457-447A-8D05-0933B7950AE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7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8B27-A59A-4C0E-B0D1-CC5141A5ACC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4D53-92F4-4AC0-B923-409A77BCE9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60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47B52-655E-47AF-89BA-9038721BFD95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143B-DE0C-4B07-A86A-D82C2B4C97D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98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8FD9-65A5-4711-B372-5CDBDAF0956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DAEA-288B-4865-9CD5-31A9FCE6844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2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494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C1F8-2279-4D84-81D3-A116425E960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8EEB-276F-435C-9E3E-09D6B27F31E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40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405F-E92C-44C0-A258-3D0F2F7C0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4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29B3E-AAE2-48E4-BA0A-3AF3F9480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899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F287-9E28-4DB9-A2D2-747023CAD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08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4207-0056-4D47-94F1-AC12FFBE2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026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54E4-660C-4CC4-8B7A-C2A36EAD4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82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7277C-E322-4562-BA06-7D3E111BF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461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41CB-3734-4BF3-84E6-1DBE031F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023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732F-0966-4ECF-B7DC-A8985AA04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230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8804-3A23-4750-9C84-A5816622C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096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CE889-38EA-4753-9CF5-F9B9BC598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938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5453-1B2F-4687-B13E-6A1E1E2FE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693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7989-25BE-451E-BD1D-7420B651A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784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505C-389D-49F4-98D7-5BA7EEC50A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7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BB5A-3AA9-4178-AD5A-88DD5FF49B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997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A2C25-15DF-4142-95F7-3B149F27CE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182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62A08-DE7D-4157-9629-7F2B1814F6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639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43EA-F59C-4140-81EB-BFACFEE843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1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EEDC-8226-4409-A117-711C8C1F27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82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5368-2C09-4454-BF29-0BEB399251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2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34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82F2-EBD2-4DED-9EF8-F297861ECC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57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E349-44F8-4A29-AA8C-6EF698548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635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E02E-01CB-41E3-AC1B-7FBFB83AC2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2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178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1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4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7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40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99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93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3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0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8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9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2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38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7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3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57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5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3C79-274E-44F7-B74D-73109AE103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11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EF33-1E8E-41D3-9F94-577DAC7A1F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6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2C60-71C7-45F1-9ADF-109E14868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99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6F59-70BB-4886-B616-BB16941200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7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9374-B8C1-40CF-A2AC-0C2EE0421A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37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D91A-F347-41FD-8DDD-4B26E991C3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7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85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E60-93AD-4945-A7AA-DD616B624D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4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CC74-92C9-456A-A44C-2BE9679BA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3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68D6-E08F-4840-B3E0-3D9BF15179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10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181F-9804-4A1C-BFFF-F989485925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14BA-022D-4613-AAFC-A74D0EADD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5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3C79-274E-44F7-B74D-73109AE103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154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EEF33-1E8E-41D3-9F94-577DAC7A1F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36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2C60-71C7-45F1-9ADF-109E14868B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1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6F59-70BB-4886-B616-BB16941200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7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9374-B8C1-40CF-A2AC-0C2EE0421A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8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44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3D91A-F347-41FD-8DDD-4B26E991C3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69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E60-93AD-4945-A7AA-DD616B624D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39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FCC74-92C9-456A-A44C-2BE9679BAC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70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68D6-E08F-4840-B3E0-3D9BF15179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5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181F-9804-4A1C-BFFF-F989485925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80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14BA-022D-4613-AAFC-A74D0EADD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1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60AC-3AD3-4E18-990E-49E18BA1A2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94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8A03-66F8-469E-BD4D-ADA9768839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365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B561-29A3-4E99-92B6-5B1BEB032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7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B6EA-45FD-4B13-9CAA-188431C612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7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2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E6C5-C392-4DC5-AF4B-525A786BD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84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4E9A-75F4-4BE5-9A9F-50D39E8E89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45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BAC9-A37A-4900-AC27-212ED8712F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96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03C1-2A7C-4935-A74A-16A1867AB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90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CFA7-A93C-4B73-966E-7B5015953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48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3D90-BD3E-413C-97C8-1107A200C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056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20BF-BE75-4105-B9F7-41FD0336C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94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60AC-3AD3-4E18-990E-49E18BA1A2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278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8A03-66F8-469E-BD4D-ADA9768839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31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B561-29A3-4E99-92B6-5B1BEB032F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23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3B6EA-45FD-4B13-9CAA-188431C612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78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1E6C5-C392-4DC5-AF4B-525A786BDE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247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4E9A-75F4-4BE5-9A9F-50D39E8E89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5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BAC9-A37A-4900-AC27-212ED8712F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43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203C1-2A7C-4935-A74A-16A1867AB9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566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CFA7-A93C-4B73-966E-7B5015953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4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3D90-BD3E-413C-97C8-1107A200C2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526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20BF-BE75-4105-B9F7-41FD0336CD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60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6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1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317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04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2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489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35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63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87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970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106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6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4464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04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12226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15764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8836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203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70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2547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370747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39D4-A551-41CC-8F1B-F79B845CA2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949D-5B47-4046-A575-6FF07E9D3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1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5DE97E-0D37-4E38-A3B3-2E3671A25336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2A3E9-16FB-4703-9E59-6A654D72676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9250206A-B6CD-4CE6-8F57-C401CE8222BD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F77AD-2C8A-4B6A-92DA-C1674A6D7FE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8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20.11.2019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8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7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EAF245-D725-4493-9D82-966BD5599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20.11.2019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7060FC-B817-442D-8218-FD06DAA4314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58AAB-D385-4DAE-B459-F3C1D47FE3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58AAB-D385-4DAE-B459-F3C1D47FE38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F15C3-3327-4F97-AAED-47513D396A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F15C3-3327-4F97-AAED-47513D396A2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20.11.2019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srgbClr val="696464"/>
                </a:solidFill>
              </a:rPr>
              <a:pPr/>
              <a:t>11/20/2019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адиш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4" descr="ш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92275" y="692150"/>
            <a:ext cx="4967288" cy="2124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Мақсаты: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50825" y="1052513"/>
            <a:ext cx="88931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kk-KZ" sz="3600" b="1" i="1" dirty="0">
              <a:latin typeface="Times New Roman" pitchFamily="18" charset="0"/>
            </a:endParaRPr>
          </a:p>
          <a:p>
            <a:pPr algn="ctr"/>
            <a:r>
              <a:rPr lang="kk-KZ" sz="3600" b="1" i="1" dirty="0">
                <a:latin typeface="Times New Roman" pitchFamily="18" charset="0"/>
              </a:rPr>
              <a:t> </a:t>
            </a:r>
            <a:endParaRPr lang="en-US" sz="3600" b="1" i="1" dirty="0">
              <a:latin typeface="Times New Roman" pitchFamily="18" charset="0"/>
            </a:endParaRPr>
          </a:p>
          <a:p>
            <a:r>
              <a:rPr lang="kk-KZ" sz="2800" b="1" dirty="0">
                <a:solidFill>
                  <a:srgbClr val="CC3300"/>
                </a:solidFill>
                <a:latin typeface="Times New Roman" pitchFamily="18" charset="0"/>
              </a:rPr>
              <a:t> Білімділік: </a:t>
            </a:r>
            <a:r>
              <a:rPr lang="kk-KZ" dirty="0"/>
              <a:t> </a:t>
            </a:r>
            <a:r>
              <a:rPr lang="kk-KZ" sz="2800" dirty="0">
                <a:latin typeface="Times New Roman" pitchFamily="18" charset="0"/>
              </a:rPr>
              <a:t>Оқушыларға  </a:t>
            </a:r>
            <a:r>
              <a:rPr lang="kk-KZ" sz="2800" dirty="0" smtClean="0">
                <a:latin typeface="Times New Roman" pitchFamily="18" charset="0"/>
              </a:rPr>
              <a:t>Д  </a:t>
            </a:r>
            <a:r>
              <a:rPr lang="kk-KZ" sz="2800" dirty="0">
                <a:latin typeface="Times New Roman" pitchFamily="18" charset="0"/>
              </a:rPr>
              <a:t>дыбысы мен әрпін таныстыру  арқылы берілген сөздерді </a:t>
            </a:r>
            <a:r>
              <a:rPr lang="kk-KZ" sz="2800" dirty="0" smtClean="0">
                <a:latin typeface="Times New Roman" pitchFamily="18" charset="0"/>
              </a:rPr>
              <a:t>буынға қосып </a:t>
            </a:r>
            <a:r>
              <a:rPr lang="kk-KZ" sz="2800" dirty="0">
                <a:latin typeface="Times New Roman" pitchFamily="18" charset="0"/>
              </a:rPr>
              <a:t>оқыту.</a:t>
            </a:r>
            <a:endParaRPr lang="kk-KZ" sz="2800" i="1" dirty="0">
              <a:latin typeface="Times New Roman" pitchFamily="18" charset="0"/>
            </a:endParaRPr>
          </a:p>
          <a:p>
            <a:r>
              <a:rPr lang="kk-KZ" sz="2800" b="1" dirty="0">
                <a:solidFill>
                  <a:srgbClr val="CC3300"/>
                </a:solidFill>
                <a:latin typeface="Times New Roman" pitchFamily="18" charset="0"/>
              </a:rPr>
              <a:t>Дамытушылығы: </a:t>
            </a:r>
            <a:r>
              <a:rPr lang="kk-KZ" sz="2800" b="1" dirty="0">
                <a:latin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</a:rPr>
              <a:t>Д  </a:t>
            </a:r>
            <a:r>
              <a:rPr lang="kk-KZ" sz="2800" dirty="0">
                <a:latin typeface="Times New Roman" pitchFamily="18" charset="0"/>
              </a:rPr>
              <a:t>дыбысы мен әрпін таныстыру арқылы оқушылардың ойлау, есте сақтау</a:t>
            </a:r>
          </a:p>
          <a:p>
            <a:r>
              <a:rPr lang="kk-KZ" sz="2800" dirty="0">
                <a:latin typeface="Times New Roman" pitchFamily="18" charset="0"/>
              </a:rPr>
              <a:t>қабілеттерін, танымдық іс - әрекеттерін,</a:t>
            </a:r>
          </a:p>
          <a:p>
            <a:r>
              <a:rPr lang="kk-KZ" sz="2800" dirty="0">
                <a:latin typeface="Times New Roman" pitchFamily="18" charset="0"/>
              </a:rPr>
              <a:t>шығармашылығын, сөздік қорларын дамыту.</a:t>
            </a:r>
            <a:endParaRPr lang="kk-KZ" sz="2800" i="1" dirty="0">
              <a:latin typeface="Times New Roman" pitchFamily="18" charset="0"/>
            </a:endParaRPr>
          </a:p>
          <a:p>
            <a:r>
              <a:rPr lang="kk-KZ" sz="2800" b="1" i="1" dirty="0">
                <a:latin typeface="Times New Roman" pitchFamily="18" charset="0"/>
              </a:rPr>
              <a:t> </a:t>
            </a:r>
            <a:r>
              <a:rPr lang="kk-KZ" sz="2800" b="1" dirty="0">
                <a:solidFill>
                  <a:srgbClr val="CC3300"/>
                </a:solidFill>
                <a:latin typeface="Times New Roman" pitchFamily="18" charset="0"/>
              </a:rPr>
              <a:t>Тәрбиелігі:</a:t>
            </a:r>
            <a:r>
              <a:rPr lang="kk-KZ" sz="2800" b="1" i="1" dirty="0">
                <a:latin typeface="Times New Roman" pitchFamily="18" charset="0"/>
              </a:rPr>
              <a:t> </a:t>
            </a:r>
            <a:r>
              <a:rPr lang="kk-KZ" sz="2800" dirty="0">
                <a:latin typeface="Times New Roman" pitchFamily="18" charset="0"/>
              </a:rPr>
              <a:t>Оқушыларды отан сүйгіштікке, ұқыптылыққа, сауаттылыққа,   табиғатты қорғауға, оқуға дағдыландыру</a:t>
            </a:r>
            <a:r>
              <a:rPr lang="kk-KZ" sz="24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128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 descr="ш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73819"/>
            <a:ext cx="9372600" cy="6858000"/>
          </a:xfr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8580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І </a:t>
            </a:r>
            <a:r>
              <a:rPr lang="ru-RU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тапсырма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7391400" cy="10429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Мына  буындарды  дұрыс  оқындар.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04800" y="29718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ШО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1219200" y="44196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НО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895600" y="28956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ТО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657600" y="45720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5257800" y="25908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ЛО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6096000" y="4419600"/>
            <a:ext cx="1143000" cy="1392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ДО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7391400" y="2743200"/>
            <a:ext cx="1312863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СО</a:t>
            </a:r>
          </a:p>
        </p:txBody>
      </p:sp>
    </p:spTree>
    <p:extLst>
      <p:ext uri="{BB962C8B-B14F-4D97-AF65-F5344CB8AC3E}">
        <p14:creationId xmlns:p14="http://schemas.microsoft.com/office/powerpoint/2010/main" val="3863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 descr="ш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8580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ІІ </a:t>
            </a:r>
            <a:r>
              <a:rPr lang="ru-RU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тапсырма</a:t>
            </a:r>
            <a:r>
              <a:rPr lang="ru-RU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2590800" cy="1676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Дала</a:t>
            </a:r>
            <a:endParaRPr lang="ru-RU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5791200" y="2133600"/>
            <a:ext cx="2590800" cy="1676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Дара</a:t>
            </a:r>
            <a:endParaRPr lang="ru-RU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3352800" y="3352800"/>
            <a:ext cx="2590800" cy="1676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orgia"/>
              </a:rPr>
              <a:t>Адал</a:t>
            </a:r>
            <a:endParaRPr lang="ru-RU" sz="3600" kern="10" dirty="0" smtClean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orgia"/>
            </a:endParaRPr>
          </a:p>
        </p:txBody>
      </p:sp>
      <p:sp>
        <p:nvSpPr>
          <p:cNvPr id="11272" name="WordArt 4"/>
          <p:cNvSpPr>
            <a:spLocks noChangeArrowheads="1" noChangeShapeType="1" noTextEdit="1"/>
          </p:cNvSpPr>
          <p:nvPr/>
        </p:nvSpPr>
        <p:spPr bwMode="auto">
          <a:xfrm>
            <a:off x="533400" y="5562600"/>
            <a:ext cx="815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Мына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сөздерге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дыбыстық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талдау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жасату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Және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буынға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бөлу</a:t>
            </a:r>
            <a:r>
              <a:rPr lang="ru-RU" sz="3600" b="1" i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6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адиша\Desktop\img_user_file_56faa3e193c6b_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Хадиша\Desktop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5503"/>
            <a:ext cx="6192688" cy="38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94902"/>
            <a:ext cx="64807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Дәптермен жұмыс: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5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ра\Desktop\ашық сабақ көлік\img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80772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7000" b="1" i="1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Estrangelo Edessa" pitchFamily="66" charset="0"/>
              </a:rPr>
              <a:t>Сергіту сәті</a:t>
            </a:r>
          </a:p>
          <a:p>
            <a:pPr algn="ctr"/>
            <a:endParaRPr lang="ru-RU" sz="7000" b="1" i="1" spc="50" dirty="0">
              <a:ln w="11430"/>
              <a:gradFill>
                <a:gsLst>
                  <a:gs pos="25000">
                    <a:srgbClr val="9B2D1F">
                      <a:satMod val="155000"/>
                    </a:srgbClr>
                  </a:gs>
                  <a:gs pos="100000">
                    <a:srgbClr val="9B2D1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147248" cy="868958"/>
          </a:xfrm>
        </p:spPr>
        <p:txBody>
          <a:bodyPr/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/>
              <a:t>-</a:t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kk-KZ" sz="3200" dirty="0" smtClean="0"/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Топтық жұмыс</a:t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Кім жылдам ойыны</a:t>
            </a:r>
            <a:r>
              <a:rPr lang="kk-KZ" sz="3200" b="1" dirty="0" smtClean="0">
                <a:solidFill>
                  <a:schemeClr val="tx2"/>
                </a:solidFill>
              </a:rPr>
              <a:t/>
            </a:r>
            <a:br>
              <a:rPr lang="kk-KZ" sz="3200" b="1" dirty="0" smtClean="0">
                <a:solidFill>
                  <a:schemeClr val="tx2"/>
                </a:solidFill>
              </a:rPr>
            </a:br>
            <a:r>
              <a:rPr lang="kk-KZ" sz="2000" dirty="0" smtClean="0">
                <a:solidFill>
                  <a:schemeClr val="tx2"/>
                </a:solidFill>
              </a:rPr>
              <a:t/>
            </a:r>
            <a:br>
              <a:rPr lang="kk-KZ" sz="2000" dirty="0" smtClean="0">
                <a:solidFill>
                  <a:schemeClr val="tx2"/>
                </a:solidFill>
              </a:rPr>
            </a:br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kk-KZ" sz="2000" dirty="0" smtClean="0"/>
              <a:t/>
            </a:r>
            <a:br>
              <a:rPr lang="kk-KZ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3200" dirty="0" smtClean="0"/>
              <a:t/>
            </a:r>
            <a:br>
              <a:rPr lang="kk-KZ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itle 1"/>
          <p:cNvSpPr>
            <a:spLocks/>
          </p:cNvSpPr>
          <p:nvPr/>
        </p:nvSpPr>
        <p:spPr bwMode="auto">
          <a:xfrm>
            <a:off x="395288" y="857232"/>
            <a:ext cx="8424862" cy="523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800" dirty="0">
                <a:solidFill>
                  <a:srgbClr val="CC3399"/>
                </a:solidFill>
                <a:latin typeface="Arial" charset="0"/>
              </a:rPr>
              <a:t/>
            </a:r>
            <a:br>
              <a:rPr lang="kk-KZ" sz="2800" dirty="0">
                <a:solidFill>
                  <a:srgbClr val="CC3399"/>
                </a:solidFill>
                <a:latin typeface="Arial" charset="0"/>
              </a:rPr>
            </a:br>
            <a:endParaRPr lang="ru-RU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6" name="Picture 10" descr="55782266_open_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652963"/>
            <a:ext cx="2133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600" y="1916832"/>
            <a:ext cx="72008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Шарты: </a:t>
            </a:r>
            <a:r>
              <a:rPr lang="kk-KZ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Әр </a:t>
            </a:r>
            <a:r>
              <a:rPr lang="kk-KZ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топқа суреттер беріледі, сол жердегі суреттердің ішінде </a:t>
            </a:r>
            <a:r>
              <a:rPr lang="kk-KZ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«Д» </a:t>
            </a:r>
            <a:r>
              <a:rPr lang="kk-KZ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дыбысынан </a:t>
            </a:r>
            <a:r>
              <a:rPr lang="kk-KZ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келетін суреттерді  ақ қағазға  жабыстырады . Атауларын топ болып атайды. Қай топ бірінші орындаса, сол топ жеңімпаз болады.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9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50" r="-9" b="73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FF"/>
          </a:solidFill>
        </p:spPr>
      </p:pic>
      <p:sp>
        <p:nvSpPr>
          <p:cNvPr id="19460" name="WordArt 23"/>
          <p:cNvSpPr>
            <a:spLocks noChangeArrowheads="1" noChangeShapeType="1" noTextEdit="1"/>
          </p:cNvSpPr>
          <p:nvPr/>
        </p:nvSpPr>
        <p:spPr bwMode="auto">
          <a:xfrm>
            <a:off x="3779838" y="2565400"/>
            <a:ext cx="1512887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</a:t>
            </a:r>
            <a:endParaRPr lang="ru-RU" sz="36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1" name="WordArt 20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048375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Сабақты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қорытындылау</a:t>
            </a:r>
            <a:endParaRPr lang="ru-RU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62" name="WordArt 18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3095625" cy="382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дауыссыз</a:t>
            </a:r>
            <a:r>
              <a:rPr lang="ru-RU" sz="3600" b="1" i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i="1" kern="10" dirty="0" err="1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дыбыс</a:t>
            </a:r>
            <a:endParaRPr lang="ru-RU" sz="3600" b="1" i="1" kern="10" dirty="0" smtClean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8"/>
          <p:cNvSpPr>
            <a:spLocks noChangeArrowheads="1" noChangeShapeType="1" noTextEdit="1"/>
          </p:cNvSpPr>
          <p:nvPr/>
        </p:nvSpPr>
        <p:spPr bwMode="auto">
          <a:xfrm>
            <a:off x="4788024" y="1772816"/>
            <a:ext cx="4104456" cy="4758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kern="10" dirty="0" smtClean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/>
        </p:nvSpPr>
        <p:spPr bwMode="auto">
          <a:xfrm>
            <a:off x="3629025" y="5373216"/>
            <a:ext cx="5191447" cy="11521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Доп, дала, дәрігер, дастархан,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дәрі, доңыз, дәптер т.б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b="1" i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  <a:r>
              <a:rPr lang="kk-KZ" sz="3600" b="1" i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өздері келеді</a:t>
            </a:r>
            <a:endParaRPr lang="ru-RU" sz="3600" b="1" i="1" kern="10" dirty="0" smtClean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1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2727" y="3597348"/>
            <a:ext cx="2581735" cy="2571475"/>
            <a:chOff x="113" y="1600"/>
            <a:chExt cx="2947" cy="2719"/>
          </a:xfrm>
        </p:grpSpPr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13" y="1600"/>
              <a:ext cx="2948" cy="99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21" y="2597"/>
              <a:ext cx="2176" cy="1722"/>
              <a:chOff x="521" y="2597"/>
              <a:chExt cx="2176" cy="1722"/>
            </a:xfrm>
          </p:grpSpPr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521" y="2597"/>
                <a:ext cx="2132" cy="1723"/>
              </a:xfrm>
              <a:prstGeom prst="rect">
                <a:avLst/>
              </a:prstGeom>
              <a:solidFill>
                <a:srgbClr val="FF0000"/>
              </a:solidFill>
              <a:ln w="936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974" y="3458"/>
                <a:ext cx="17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793" y="2823"/>
                <a:ext cx="636" cy="771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1700" y="2823"/>
                <a:ext cx="636" cy="771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250855" y="3432171"/>
            <a:ext cx="2519363" cy="2737598"/>
            <a:chOff x="2925" y="1600"/>
            <a:chExt cx="2947" cy="2719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2925" y="1600"/>
              <a:ext cx="2948" cy="998"/>
            </a:xfrm>
            <a:prstGeom prst="triangle">
              <a:avLst>
                <a:gd name="adj" fmla="val 50000"/>
              </a:avLst>
            </a:prstGeom>
            <a:solidFill>
              <a:srgbClr val="2C15D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44926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333" y="2597"/>
              <a:ext cx="2176" cy="1722"/>
              <a:chOff x="3333" y="2597"/>
              <a:chExt cx="2176" cy="1722"/>
            </a:xfrm>
          </p:grpSpPr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333" y="2597"/>
                <a:ext cx="2132" cy="1723"/>
              </a:xfrm>
              <a:prstGeom prst="rect">
                <a:avLst/>
              </a:prstGeom>
              <a:solidFill>
                <a:srgbClr val="2C15D3"/>
              </a:solidFill>
              <a:ln w="936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3786" y="3458"/>
                <a:ext cx="1724" cy="231"/>
              </a:xfrm>
              <a:prstGeom prst="rect">
                <a:avLst/>
              </a:prstGeom>
              <a:solidFill>
                <a:srgbClr val="2C15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3605" y="2823"/>
                <a:ext cx="636" cy="771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4512" y="2823"/>
                <a:ext cx="636" cy="771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44926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34" y="3449538"/>
            <a:ext cx="2554287" cy="27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424740" y="260648"/>
            <a:ext cx="617159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6600" b="1" i="1" kern="10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Кері байланыс</a:t>
            </a:r>
            <a:endParaRPr lang="kk-KZ" sz="6600" b="1" i="1" kern="10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0158" y="2564905"/>
            <a:ext cx="1867751" cy="64633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Түсіндім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7263" y="2397019"/>
            <a:ext cx="2360606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Жартылай </a:t>
            </a:r>
          </a:p>
          <a:p>
            <a:pPr lvl="0"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түсіндім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95059" y="2507410"/>
            <a:ext cx="23647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Түсінбедім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6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адиша\Desktop\img_user_file_56faa3e193c6b_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31" y="3356992"/>
            <a:ext cx="25241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17317"/>
            <a:ext cx="2597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048672"/>
          </a:xfrm>
        </p:spPr>
      </p:pic>
    </p:spTree>
    <p:extLst>
      <p:ext uri="{BB962C8B-B14F-4D97-AF65-F5344CB8AC3E}">
        <p14:creationId xmlns:p14="http://schemas.microsoft.com/office/powerpoint/2010/main" val="35792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" y="7062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957249" y="1916832"/>
            <a:ext cx="7056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Достарымның барлығын,</a:t>
            </a:r>
          </a:p>
          <a:p>
            <a:pPr algn="ctr"/>
            <a:r>
              <a:rPr lang="kk-KZ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Сыйлап, жақсы көремін,</a:t>
            </a:r>
          </a:p>
          <a:p>
            <a:pPr algn="ctr"/>
            <a:r>
              <a:rPr lang="kk-KZ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Алақаным арқылы,</a:t>
            </a:r>
          </a:p>
          <a:p>
            <a:pPr algn="ctr"/>
            <a:r>
              <a:rPr lang="kk-KZ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Жылуымды беремін.</a:t>
            </a:r>
            <a:endParaRPr lang="ru-RU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5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836711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Өткенді </a:t>
            </a:r>
            <a:r>
              <a:rPr lang="kk-KZ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қайталау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328" y="1767536"/>
            <a:ext cx="6940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Дыбыс дегеніміз </a:t>
            </a:r>
            <a:r>
              <a:rPr lang="kk-KZ" sz="2800" b="1" i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kk-KZ" sz="28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i="1" dirty="0">
              <a:solidFill>
                <a:srgbClr val="4584D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8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Дыбыстар </a:t>
            </a:r>
            <a:r>
              <a:rPr lang="kk-KZ" sz="2800" b="1" i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нешеге бөлінеді</a:t>
            </a:r>
            <a:r>
              <a:rPr lang="kk-KZ" sz="28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k-KZ" sz="2800" b="1" i="1" dirty="0">
              <a:solidFill>
                <a:srgbClr val="4584D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800" b="1" i="1" dirty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8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Өткен сабақта қандай әріптерді өттік, қай дыбыс түріне жатады?</a:t>
            </a:r>
          </a:p>
          <a:p>
            <a:endParaRPr lang="kk-KZ" sz="2800" b="1" i="1" dirty="0">
              <a:solidFill>
                <a:srgbClr val="4584D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32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Аа,  </a:t>
            </a:r>
            <a:r>
              <a:rPr lang="kk-KZ" sz="32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Нн,  Лл,  Рр,  </a:t>
            </a:r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Оо,</a:t>
            </a:r>
            <a:r>
              <a:rPr lang="kk-KZ" sz="32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Тт,  </a:t>
            </a:r>
            <a:r>
              <a:rPr lang="kk-KZ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Уу,</a:t>
            </a:r>
            <a:r>
              <a:rPr lang="kk-KZ" sz="3200" b="1" i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Шш, Сс</a:t>
            </a:r>
          </a:p>
          <a:p>
            <a:endParaRPr lang="kk-KZ" sz="2800" b="1" i="1" dirty="0">
              <a:solidFill>
                <a:srgbClr val="4584D3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4" y="908720"/>
            <a:ext cx="1584176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47" y="3999502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921385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WordArt 2"/>
          <p:cNvSpPr>
            <a:spLocks noChangeArrowheads="1" noChangeShapeType="1" noTextEdit="1"/>
          </p:cNvSpPr>
          <p:nvPr/>
        </p:nvSpPr>
        <p:spPr bwMode="auto">
          <a:xfrm>
            <a:off x="5508625" y="2133600"/>
            <a:ext cx="3203575" cy="1296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77556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600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2C15D3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cs typeface="Arial"/>
              </a:rPr>
              <a:t>Дауыссыз</a:t>
            </a:r>
          </a:p>
        </p:txBody>
      </p:sp>
      <p:sp>
        <p:nvSpPr>
          <p:cNvPr id="8198" name="WordArt 17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2952750" cy="935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8932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3600" i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000000">
                      <a:alpha val="80011"/>
                    </a:srgbClr>
                  </a:outerShdw>
                </a:effectLst>
                <a:cs typeface="Arial"/>
              </a:rPr>
              <a:t>Дауысты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3563938" y="0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8316913" y="549275"/>
            <a:ext cx="503237" cy="935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5940425" y="404813"/>
            <a:ext cx="503238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blipFill dpi="0" rotWithShape="0">
                <a:blip r:embed="rId5"/>
                <a:srcRect/>
                <a:stretch>
                  <a:fillRect/>
                </a:stretch>
              </a:blip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0" name="WordArt 22"/>
          <p:cNvSpPr>
            <a:spLocks noChangeArrowheads="1" noChangeShapeType="1" noTextEdit="1"/>
          </p:cNvSpPr>
          <p:nvPr/>
        </p:nvSpPr>
        <p:spPr bwMode="auto">
          <a:xfrm>
            <a:off x="6443663" y="2636838"/>
            <a:ext cx="865187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 dirty="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00CC"/>
              </a:solidFill>
              <a:effectLst>
                <a:outerShdw dist="17819" dir="2700000" algn="ctr" rotWithShape="0">
                  <a:srgbClr val="990000"/>
                </a:outerShdw>
              </a:effectLst>
              <a:cs typeface="Arial"/>
            </a:endParaRPr>
          </a:p>
        </p:txBody>
      </p:sp>
      <p:sp>
        <p:nvSpPr>
          <p:cNvPr id="8203" name="WordArt 23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0725" cy="1003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blipFill dpi="0" rotWithShape="0">
                <a:blip r:embed="rId6"/>
                <a:srcRect/>
                <a:stretch>
                  <a:fillRect/>
                </a:stretch>
              </a:blip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Impact"/>
            </a:endParaRPr>
          </a:p>
        </p:txBody>
      </p:sp>
      <p:sp>
        <p:nvSpPr>
          <p:cNvPr id="8204" name="WordArt 24"/>
          <p:cNvSpPr>
            <a:spLocks noChangeArrowheads="1" noChangeShapeType="1" noTextEdit="1"/>
          </p:cNvSpPr>
          <p:nvPr/>
        </p:nvSpPr>
        <p:spPr bwMode="auto">
          <a:xfrm>
            <a:off x="179388" y="1125538"/>
            <a:ext cx="628650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solidFill>
                <a:srgbClr val="FFFF0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5" name="WordArt 25"/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10080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ln w="12600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cs typeface="Arial"/>
            </a:endParaRPr>
          </a:p>
        </p:txBody>
      </p:sp>
      <p:sp>
        <p:nvSpPr>
          <p:cNvPr id="8206" name="WordArt 26"/>
          <p:cNvSpPr>
            <a:spLocks noChangeArrowheads="1" noChangeShapeType="1" noTextEdit="1"/>
          </p:cNvSpPr>
          <p:nvPr/>
        </p:nvSpPr>
        <p:spPr bwMode="auto">
          <a:xfrm>
            <a:off x="7667625" y="765175"/>
            <a:ext cx="720725" cy="1158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solidFill>
                <a:srgbClr val="FFFF0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7" name="WordArt 27"/>
          <p:cNvSpPr>
            <a:spLocks noChangeArrowheads="1" noChangeShapeType="1" noTextEdit="1"/>
          </p:cNvSpPr>
          <p:nvPr/>
        </p:nvSpPr>
        <p:spPr bwMode="auto">
          <a:xfrm>
            <a:off x="4787900" y="0"/>
            <a:ext cx="86360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solidFill>
                <a:srgbClr val="FFFF0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08" name="WordArt 28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863600" cy="1577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3600" kern="10">
              <a:ln w="12600">
                <a:solidFill>
                  <a:srgbClr val="000000"/>
                </a:solidFill>
                <a:miter lim="800000"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>
                <a:outerShdw dist="40186" dir="1096358" algn="ctr" rotWithShape="0">
                  <a:srgbClr val="000000">
                    <a:alpha val="80011"/>
                  </a:srgbClr>
                </a:outerShdw>
              </a:effectLst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738" y="549275"/>
            <a:ext cx="4830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ТОПҚА БӨЛУ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5434385" y="3140968"/>
            <a:ext cx="3385765" cy="3294884"/>
          </a:xfrm>
          <a:prstGeom prst="flowChartConnector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533984" y="3211513"/>
            <a:ext cx="3363329" cy="3294884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45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1.11111 -6 2.96296 -6 C 0.0066 0.00301 0.00938 0.01412 0.0125 0.02222 C 0.01389 0.03333 0.01372 0.0368 0.01945 0.04444 C 0.02622 0.04305 0.0323 0.04074 0.03889 0.03889 C 0.05556 0.02106 0.08108 -0.00023 0.10139 -0.01111 C 0.1158 -0.03033 0.13212 -0.03889 0.14862 -0.05371 C 0.14792 -0.04329 0.14862 -0.03634 0.14584 -0.02778 C 0.14184 -0.01505 0.14497 -0.02477 0.1375 -0.01482 C 0.13299 -0.0088 0.12952 -0.00046 0.125 0.00555 C 0.1198 0.0125 0.11285 0.02014 0.10695 0.02592 C 0.09948 0.03333 0.09098 0.03773 0.08334 0.04444 C 0.07309 0.05347 0.06563 0.06528 0.05556 0.07407 C 0.05105 0.08426 0.04514 0.09352 0.03889 0.10185 C 0.0375 0.10741 0.0349 0.1118 0.04445 0.11111 C 0.07327 0.10879 0.13056 0.1 0.13056 0.1 C 0.1474 0.09259 0.16459 0.08611 0.18195 0.08148 C 0.19323 0.07384 0.19167 0.07592 0.20695 0.08148 C 0.21702 0.09051 0.21372 0.08495 0.21806 0.09629 C 0.21598 0.11018 0.2125 0.11296 0.20417 0.12037 C 0.19445 0.12893 0.1882 0.13472 0.17639 0.13704 C 0.16337 0.15 0.14601 0.14861 0.13056 0.15 C 0.12796 0.15231 0.12466 0.15301 0.12223 0.15555 C 0.12049 0.15764 0.11962 0.16065 0.11806 0.16296 C 0.10903 0.17685 0.10348 0.19097 0.09723 0.20741 C 0.09775 0.21921 0.09566 0.23148 0.09862 0.24259 C 0.09948 0.24606 0.10417 0.24421 0.10695 0.24444 C 0.11754 0.24537 0.1283 0.2456 0.13889 0.24629 C 0.15504 0.25486 0.17136 0.26481 0.18473 0.27963 C 0.19271 0.28866 0.20105 0.29375 0.20695 0.30555 C 0.20539 0.32292 0.20382 0.32754 0.19306 0.33704 C 0.19132 0.34051 0.19115 0.34514 0.18889 0.34815 C 0.18785 0.34954 0.18612 0.34907 0.18473 0.35 C 0.17726 0.35509 0.17344 0.35741 0.16389 0.35741">
                                      <p:cBhvr additive="repl">
                                        <p:cTn id="14" dur="2000" fill="hold"/>
                                        <p:tgtEl>
                                          <p:spTgt spid="1026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1.38889 -6 -4.07407 -6 C -0.00781 -0.00509 -0.01059 -0.01412 -0.01667 -0.02222 C -0.02222 -0.04444 -0.03959 -0.05717 -0.05278 -0.07037 C -0.06406 -0.08148 -0.07552 -0.09491 -0.08889 -0.10185 C -0.09202 -0.10347 -0.09549 -0.10416 -0.09861 -0.10555 C -0.1033 -0.10787 -0.10781 -0.11041 -0.1125 -0.11296 C -0.12014 -0.11713 -0.12726 -0.12291 -0.13472 -0.12778 C -0.13802 -0.13009 -0.14236 -0.13032 -0.14584 -0.13148 C -0.15469 -0.13472 -0.16302 -0.13866 -0.17222 -0.14074 C -0.18976 -0.15231 -0.17014 -0.14097 -0.19306 -0.14815 C -0.19688 -0.1493 -0.20035 -0.15208 -0.20417 -0.1537 C -0.2165 -0.15879 -0.23195 -0.1581 -0.24445 -0.15926 C -0.34948 -0.15648 -0.41754 -0.15741 -0.50834 -0.14629 C -0.52379 -0.14213 -0.53872 -0.13495 -0.55417 -0.13148 C -0.56424 -0.12569 -0.57483 -0.12407 -0.58472 -0.11852 C -0.6158 -0.10092 -0.58924 -0.11203 -0.61111 -0.1037 C -0.61979 -0.09606 -0.6283 -0.0912 -0.6375 -0.08518 C -0.64618 -0.0794 -0.64514 -0.07708 -0.65278 -0.07037 C -0.65938 -0.06458 -0.67222 -0.05185 -0.67222 -0.05185 C -0.67518 -0.03588 -0.67066 -0.05208 -0.67917 -0.04074 C -0.6842 -0.03403 -0.69306 -0.01852 -0.69306 -0.01852 C -0.69618 -0.00787 -0.69757 0.00278 -0.70139 0.01297 C -0.70052 0.03033 -0.70018 0.04769 -0.69861 0.06482 C -0.69566 0.09908 -0.66806 0.13704 -0.64861 0.15556 C -0.64306 0.16667 -0.63316 0.17222 -0.625 0.17963 C -0.59792 0.20371 -0.57361 0.23218 -0.54167 0.24445 C -0.52778 0.2581 -0.50955 0.26528 -0.49584 0.27963 C -0.4816 0.29445 -0.46719 0.30903 -0.45 0.31667 C -0.44809 0.31852 -0.44653 0.32084 -0.44445 0.32222 C -0.44271 0.32338 -0.44063 0.32292 -0.43889 0.32408 C -0.43715 0.32547 -0.43646 0.32847 -0.43472 0.32963 C -0.43125 0.33218 -0.42726 0.33334 -0.42361 0.33519 C -0.41997 0.34259 -0.41059 0.35093 -0.40417 0.35371 C -0.39028 0.36759 -0.37222 0.37593 -0.35556 0.38148 C -0.34566 0.39028 -0.35781 0.38033 -0.34584 0.38704 C -0.34063 0.38982 -0.32986 0.4007 -0.32361 0.40185 C -0.31198 0.40417 -0.31702 0.40255 -0.30834 0.40556 C -0.30573 0.40787 -0.30261 0.4088 -0.3 0.41111 C -0.29011 0.41991 -0.30209 0.41459 -0.29028 0.41852 C -0.28247 0.42894 -0.27084 0.43704 -0.26111 0.44445 C -0.25018 0.45278 -0.26424 0.44283 -0.25278 0.45371 C -0.24722 0.45903 -0.24063 0.46227 -0.23472 0.46667 C -0.23038 0.46991 -0.22726 0.47709 -0.22222 0.47778 C -0.2066 0.47986 -0.19184 0.48357 -0.17639 0.48704 C -0.17014 0.49121 -0.15695 0.49815 -0.15695 0.49815 C -0.14931 0.50834 -0.14254 0.51065 -0.13334 0.51667 C -0.13177 0.51759 -0.13073 0.51945 -0.12917 0.52037 C -0.12656 0.52199 -0.12084 0.52408 -0.12084 0.52408 C -0.11597 0.53056 -0.1184 0.52847 -0.11389 0.53148">
                                      <p:cBhvr additive="repl">
                                        <p:cTn id="26" dur="2000" fill="hold"/>
                                        <p:tgtEl>
                                          <p:spTgt spid="1026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10260" grpId="1" animBg="1"/>
      <p:bldP spid="10261" grpId="0" animBg="1"/>
      <p:bldP spid="10261" grpId="1" animBg="1"/>
      <p:bldP spid="102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Gradient_al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0099FF"/>
            </a:solidFill>
            <a:miter lim="800000"/>
            <a:headEnd/>
            <a:tailEnd/>
          </a:ln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391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66FF"/>
                </a:solidFill>
                <a:cs typeface="Arial"/>
              </a:rPr>
              <a:t>Ребусты  шеш.</a:t>
            </a:r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auto">
          <a:xfrm>
            <a:off x="8305800" y="1371600"/>
            <a:ext cx="381000" cy="457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381000" y="609600"/>
            <a:ext cx="381000" cy="457200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19" name="AutoShape 17"/>
          <p:cNvSpPr>
            <a:spLocks noChangeArrowheads="1"/>
          </p:cNvSpPr>
          <p:nvPr/>
        </p:nvSpPr>
        <p:spPr bwMode="auto">
          <a:xfrm>
            <a:off x="2968869" y="1601126"/>
            <a:ext cx="3124200" cy="18288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20" name="Picture 18" descr="1124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35489"/>
            <a:ext cx="12954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WordArt 4"/>
          <p:cNvSpPr>
            <a:spLocks noChangeArrowheads="1" noChangeShapeType="1" noTextEdit="1"/>
          </p:cNvSpPr>
          <p:nvPr/>
        </p:nvSpPr>
        <p:spPr bwMode="auto">
          <a:xfrm>
            <a:off x="4724400" y="1983713"/>
            <a:ext cx="1219200" cy="1063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</a:t>
            </a:r>
          </a:p>
        </p:txBody>
      </p:sp>
      <p:sp>
        <p:nvSpPr>
          <p:cNvPr id="13322" name="AutoShape 20"/>
          <p:cNvSpPr>
            <a:spLocks noChangeArrowheads="1"/>
          </p:cNvSpPr>
          <p:nvPr/>
        </p:nvSpPr>
        <p:spPr bwMode="auto">
          <a:xfrm>
            <a:off x="1371600" y="4038600"/>
            <a:ext cx="3124200" cy="1828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23" name="Picture 21" descr="appl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2192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WordArt 4"/>
          <p:cNvSpPr>
            <a:spLocks noChangeArrowheads="1" noChangeShapeType="1" noTextEdit="1"/>
          </p:cNvSpPr>
          <p:nvPr/>
        </p:nvSpPr>
        <p:spPr bwMode="auto">
          <a:xfrm>
            <a:off x="3276600" y="4267200"/>
            <a:ext cx="7620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</a:t>
            </a:r>
          </a:p>
        </p:txBody>
      </p:sp>
      <p:sp>
        <p:nvSpPr>
          <p:cNvPr id="13329" name="AutoShape 27"/>
          <p:cNvSpPr>
            <a:spLocks noChangeArrowheads="1"/>
          </p:cNvSpPr>
          <p:nvPr/>
        </p:nvSpPr>
        <p:spPr bwMode="auto">
          <a:xfrm>
            <a:off x="5334000" y="4038600"/>
            <a:ext cx="3124200" cy="1828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3330" name="Picture 28" descr="shary_v_ofise01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166813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WordArt 4"/>
          <p:cNvSpPr>
            <a:spLocks noChangeArrowheads="1" noChangeShapeType="1" noTextEdit="1"/>
          </p:cNvSpPr>
          <p:nvPr/>
        </p:nvSpPr>
        <p:spPr bwMode="auto">
          <a:xfrm>
            <a:off x="7239000" y="4419600"/>
            <a:ext cx="7620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3332" name="AutoShape 30"/>
          <p:cNvSpPr>
            <a:spLocks noChangeArrowheads="1"/>
          </p:cNvSpPr>
          <p:nvPr/>
        </p:nvSpPr>
        <p:spPr bwMode="auto">
          <a:xfrm>
            <a:off x="4800600" y="5029200"/>
            <a:ext cx="381000" cy="4572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33" name="AutoShape 31"/>
          <p:cNvSpPr>
            <a:spLocks noChangeArrowheads="1"/>
          </p:cNvSpPr>
          <p:nvPr/>
        </p:nvSpPr>
        <p:spPr bwMode="auto">
          <a:xfrm>
            <a:off x="5486400" y="152400"/>
            <a:ext cx="381000" cy="457200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34" name="AutoShape 32"/>
          <p:cNvSpPr>
            <a:spLocks noChangeArrowheads="1"/>
          </p:cNvSpPr>
          <p:nvPr/>
        </p:nvSpPr>
        <p:spPr bwMode="auto">
          <a:xfrm>
            <a:off x="609600" y="3886200"/>
            <a:ext cx="381000" cy="457200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35" name="AutoShape 33"/>
          <p:cNvSpPr>
            <a:spLocks noChangeArrowheads="1"/>
          </p:cNvSpPr>
          <p:nvPr/>
        </p:nvSpPr>
        <p:spPr bwMode="auto">
          <a:xfrm>
            <a:off x="1219200" y="5791200"/>
            <a:ext cx="381000" cy="457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36" name="AutoShape 34"/>
          <p:cNvSpPr>
            <a:spLocks noChangeArrowheads="1"/>
          </p:cNvSpPr>
          <p:nvPr/>
        </p:nvSpPr>
        <p:spPr bwMode="auto">
          <a:xfrm>
            <a:off x="8458200" y="6096000"/>
            <a:ext cx="381000" cy="457200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адиша\Desktop\img_user_file_56faa3e193c6b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адиша\Desktop\img_user_file_56faa3e193c6b_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диша\Desktop\img_user_file_56b23cad420b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8920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5494" y="4810354"/>
            <a:ext cx="4464496" cy="1077218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Тиіп кетсе жырлаған,</a:t>
            </a:r>
          </a:p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Даусы көпке ұнаған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4903138" cy="181588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Бала бітке соғады,</a:t>
            </a:r>
          </a:p>
          <a:p>
            <a:pPr algn="ctr"/>
            <a:r>
              <a:rPr lang="kk-KZ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Жеңіл шарды домалақ</a:t>
            </a:r>
          </a:p>
          <a:p>
            <a:pPr algn="ctr"/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Ұрсаң ұшып жоғары</a:t>
            </a:r>
          </a:p>
          <a:p>
            <a:pPr algn="ctr"/>
            <a:r>
              <a:rPr lang="kk-KZ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Жерге түсер домалап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7" name="Picture 3" descr="C:\Users\Хадиша\Desktop\akmi-dombra-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37376"/>
            <a:ext cx="3637910" cy="31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Хадиша\Desktop\D-dibi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1702" y="116632"/>
            <a:ext cx="643253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Қарашаның жиырма бірі</a:t>
            </a:r>
            <a:endParaRPr lang="ru-RU" sz="4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1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pt0000009">
  <a:themeElements>
    <a:clrScheme name="Ppt0000009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0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9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257</Words>
  <Application>Microsoft Office PowerPoint</Application>
  <PresentationFormat>Экран (4:3)</PresentationFormat>
  <Paragraphs>66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Тема Office</vt:lpstr>
      <vt:lpstr>Волна</vt:lpstr>
      <vt:lpstr>Воздушный поток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Трек</vt:lpstr>
      <vt:lpstr>Справедливость</vt:lpstr>
      <vt:lpstr>Ppt0000009</vt:lpstr>
      <vt:lpstr>1_Тема Office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-       Топтық жұмыс Кім жылдам ойыны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Хадиша</dc:creator>
  <cp:lastModifiedBy>Хадиша</cp:lastModifiedBy>
  <cp:revision>52</cp:revision>
  <dcterms:created xsi:type="dcterms:W3CDTF">2019-11-07T16:32:04Z</dcterms:created>
  <dcterms:modified xsi:type="dcterms:W3CDTF">2019-11-20T12:56:21Z</dcterms:modified>
</cp:coreProperties>
</file>