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0" r:id="rId4"/>
    <p:sldId id="263" r:id="rId5"/>
    <p:sldId id="264" r:id="rId6"/>
    <p:sldId id="270" r:id="rId7"/>
    <p:sldId id="269" r:id="rId8"/>
    <p:sldId id="268" r:id="rId9"/>
    <p:sldId id="267" r:id="rId10"/>
    <p:sldId id="265" r:id="rId11"/>
    <p:sldId id="266" r:id="rId12"/>
    <p:sldId id="271" r:id="rId13"/>
    <p:sldId id="272" r:id="rId14"/>
    <p:sldId id="273" r:id="rId15"/>
    <p:sldId id="276" r:id="rId16"/>
    <p:sldId id="275" r:id="rId17"/>
    <p:sldId id="277"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BC2CCE-8B7B-4F8D-8C12-29678ED3B663}"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7B0C9F-79A8-43A5-B028-5D2F8C823E6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C2CCE-8B7B-4F8D-8C12-29678ED3B663}" type="datetimeFigureOut">
              <a:rPr lang="ru-RU" smtClean="0"/>
              <a:pPr/>
              <a:t>06.05.2020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B0C9F-79A8-43A5-B028-5D2F8C823E6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907704" y="1700808"/>
            <a:ext cx="5616624" cy="3046988"/>
          </a:xfrm>
          <a:prstGeom prst="rect">
            <a:avLst/>
          </a:prstGeom>
          <a:noFill/>
        </p:spPr>
        <p:txBody>
          <a:bodyPr wrap="square" rtlCol="0">
            <a:spAutoFit/>
          </a:bodyPr>
          <a:lstStyle/>
          <a:p>
            <a:pPr algn="ctr"/>
            <a:r>
              <a:rPr lang="kk-KZ" sz="3200" b="1" dirty="0" smtClean="0">
                <a:latin typeface="Times New Roman" pitchFamily="18" charset="0"/>
                <a:cs typeface="Times New Roman" pitchFamily="18" charset="0"/>
              </a:rPr>
              <a:t>Мағыстау облысы</a:t>
            </a:r>
          </a:p>
          <a:p>
            <a:pPr algn="ctr"/>
            <a:r>
              <a:rPr lang="kk-KZ" sz="3200" b="1" dirty="0" smtClean="0">
                <a:latin typeface="Times New Roman" pitchFamily="18" charset="0"/>
                <a:cs typeface="Times New Roman" pitchFamily="18" charset="0"/>
              </a:rPr>
              <a:t>Жаңаөзен қаласы</a:t>
            </a:r>
          </a:p>
          <a:p>
            <a:pPr algn="ctr"/>
            <a:r>
              <a:rPr lang="kk-KZ" sz="3200" b="1" dirty="0" smtClean="0">
                <a:latin typeface="Times New Roman" pitchFamily="18" charset="0"/>
                <a:cs typeface="Times New Roman" pitchFamily="18" charset="0"/>
              </a:rPr>
              <a:t>№14 орта мектептің </a:t>
            </a:r>
          </a:p>
          <a:p>
            <a:pPr algn="ctr"/>
            <a:r>
              <a:rPr lang="kk-KZ" sz="3200" b="1" dirty="0">
                <a:latin typeface="Times New Roman" pitchFamily="18" charset="0"/>
                <a:cs typeface="Times New Roman" pitchFamily="18" charset="0"/>
              </a:rPr>
              <a:t>б</a:t>
            </a:r>
            <a:r>
              <a:rPr lang="kk-KZ" sz="3200" b="1" dirty="0" smtClean="0">
                <a:latin typeface="Times New Roman" pitchFamily="18" charset="0"/>
                <a:cs typeface="Times New Roman" pitchFamily="18" charset="0"/>
              </a:rPr>
              <a:t>иология пәні мұғалімі </a:t>
            </a:r>
          </a:p>
          <a:p>
            <a:pPr algn="ctr"/>
            <a:r>
              <a:rPr lang="kk-KZ" sz="3200" b="1" dirty="0" smtClean="0">
                <a:latin typeface="Times New Roman" pitchFamily="18" charset="0"/>
                <a:cs typeface="Times New Roman" pitchFamily="18" charset="0"/>
              </a:rPr>
              <a:t>Жолдасбаева Зауре Конакбаевна</a:t>
            </a:r>
            <a:endParaRPr lang="ru-RU" sz="32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67544" y="1484784"/>
            <a:ext cx="7776864" cy="1077218"/>
          </a:xfrm>
          <a:prstGeom prst="rect">
            <a:avLst/>
          </a:prstGeom>
          <a:noFill/>
        </p:spPr>
        <p:txBody>
          <a:bodyPr wrap="square" rtlCol="0">
            <a:spAutoFit/>
          </a:bodyPr>
          <a:lstStyle/>
          <a:p>
            <a:endParaRPr lang="kk-KZ" sz="3200" b="1" dirty="0" smtClean="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
        <p:nvSpPr>
          <p:cNvPr id="8" name="TextBox 7"/>
          <p:cNvSpPr txBox="1"/>
          <p:nvPr/>
        </p:nvSpPr>
        <p:spPr>
          <a:xfrm>
            <a:off x="251520" y="692696"/>
            <a:ext cx="8712968" cy="5262979"/>
          </a:xfrm>
          <a:prstGeom prst="rect">
            <a:avLst/>
          </a:prstGeom>
          <a:noFill/>
        </p:spPr>
        <p:txBody>
          <a:bodyPr wrap="square" rtlCol="0">
            <a:spAutoFit/>
          </a:bodyPr>
          <a:lstStyle/>
          <a:p>
            <a:r>
              <a:rPr lang="kk-KZ" sz="2400" b="1" u="sng" dirty="0" smtClean="0">
                <a:solidFill>
                  <a:srgbClr val="C00000"/>
                </a:solidFill>
                <a:latin typeface="Times New Roman" pitchFamily="18" charset="0"/>
                <a:cs typeface="Times New Roman" pitchFamily="18" charset="0"/>
              </a:rPr>
              <a:t>Түраралық күрес </a:t>
            </a:r>
            <a:r>
              <a:rPr lang="kk-KZ" sz="2400" b="1" dirty="0" smtClean="0">
                <a:latin typeface="Times New Roman" pitchFamily="18" charset="0"/>
                <a:cs typeface="Times New Roman" pitchFamily="18" charset="0"/>
              </a:rPr>
              <a:t>алуан түрлі даралар арасында жүреді.Жыртқыш-құрбан (қасқыр-қоян, мысық-тышқан) қарым-қатынасы жатады.Оған ұқсас жағдай қажет паразиттің иесімен қарым-қатынасы,жақын туыс түрлер,мысалы,саваннадағы киіктің алуан түрлері арасындағы бәсекелестік жатады.Өсімдіктер арасында бәсекелестіктің осындай түрі жүйелік тұрғыда алыс топтар (қайың мен қарағай) арасына айқын көрінеді.Шалғындықта өсетін даражарнақтылар мен қосжарнақтылар (жатаған бидайық пен беде) арасында күресті келтіруге болады.Олар қорек үшін ғана емес,аумақ үшін де бәсекелеседі.</a:t>
            </a:r>
          </a:p>
          <a:p>
            <a:r>
              <a:rPr lang="kk-KZ" sz="2400" b="1" dirty="0" smtClean="0">
                <a:latin typeface="Times New Roman" pitchFamily="18" charset="0"/>
                <a:cs typeface="Times New Roman" pitchFamily="18" charset="0"/>
              </a:rPr>
              <a:t>Түрішілік және түраралық күресті </a:t>
            </a:r>
            <a:r>
              <a:rPr lang="kk-KZ" sz="2400" b="1" u="sng" dirty="0" smtClean="0">
                <a:solidFill>
                  <a:srgbClr val="FF0000"/>
                </a:solidFill>
                <a:latin typeface="Times New Roman" pitchFamily="18" charset="0"/>
                <a:cs typeface="Times New Roman" pitchFamily="18" charset="0"/>
              </a:rPr>
              <a:t>тура</a:t>
            </a:r>
            <a:r>
              <a:rPr lang="kk-KZ" sz="2400" b="1" dirty="0" smtClean="0">
                <a:latin typeface="Times New Roman" pitchFamily="18" charset="0"/>
                <a:cs typeface="Times New Roman" pitchFamily="18" charset="0"/>
              </a:rPr>
              <a:t> және </a:t>
            </a:r>
            <a:r>
              <a:rPr lang="kk-KZ" sz="2400" b="1" u="sng" dirty="0" smtClean="0">
                <a:solidFill>
                  <a:srgbClr val="FF0000"/>
                </a:solidFill>
                <a:latin typeface="Times New Roman" pitchFamily="18" charset="0"/>
                <a:cs typeface="Times New Roman" pitchFamily="18" charset="0"/>
              </a:rPr>
              <a:t>жанама</a:t>
            </a:r>
            <a:r>
              <a:rPr lang="kk-KZ" sz="2400" b="1" dirty="0" smtClean="0">
                <a:latin typeface="Times New Roman" pitchFamily="18" charset="0"/>
                <a:cs typeface="Times New Roman" pitchFamily="18" charset="0"/>
              </a:rPr>
              <a:t> деп бөлуге болады.</a:t>
            </a:r>
            <a:r>
              <a:rPr lang="kk-KZ" sz="2400" b="1" u="sng" dirty="0" smtClean="0">
                <a:solidFill>
                  <a:srgbClr val="FF0000"/>
                </a:solidFill>
                <a:latin typeface="Times New Roman" pitchFamily="18" charset="0"/>
                <a:cs typeface="Times New Roman" pitchFamily="18" charset="0"/>
              </a:rPr>
              <a:t>Тура күрес </a:t>
            </a:r>
            <a:r>
              <a:rPr lang="kk-KZ" sz="2400" b="1" dirty="0" smtClean="0">
                <a:latin typeface="Times New Roman" pitchFamily="18" charset="0"/>
                <a:cs typeface="Times New Roman" pitchFamily="18" charset="0"/>
              </a:rPr>
              <a:t>кезінде даралар ашық соқтығысады.</a:t>
            </a:r>
            <a:endParaRPr lang="ru-RU" sz="24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67544" y="1484784"/>
            <a:ext cx="7776864" cy="1077218"/>
          </a:xfrm>
          <a:prstGeom prst="rect">
            <a:avLst/>
          </a:prstGeom>
          <a:noFill/>
        </p:spPr>
        <p:txBody>
          <a:bodyPr wrap="square" rtlCol="0">
            <a:spAutoFit/>
          </a:bodyPr>
          <a:lstStyle/>
          <a:p>
            <a:endParaRPr lang="kk-KZ" sz="3200" b="1" dirty="0" smtClean="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
        <p:nvSpPr>
          <p:cNvPr id="4" name="TextBox 3"/>
          <p:cNvSpPr txBox="1"/>
          <p:nvPr/>
        </p:nvSpPr>
        <p:spPr>
          <a:xfrm>
            <a:off x="251520" y="764704"/>
            <a:ext cx="8424936" cy="4154984"/>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Көптеген жануарлар (аюлар,арыстандар) аумақ үшін күресді.</a:t>
            </a:r>
          </a:p>
          <a:p>
            <a:r>
              <a:rPr lang="kk-KZ" sz="2400" b="1" u="sng" dirty="0" smtClean="0">
                <a:solidFill>
                  <a:srgbClr val="FF0000"/>
                </a:solidFill>
                <a:latin typeface="Times New Roman" pitchFamily="18" charset="0"/>
                <a:cs typeface="Times New Roman" pitchFamily="18" charset="0"/>
              </a:rPr>
              <a:t>Жанама күрес </a:t>
            </a:r>
            <a:r>
              <a:rPr lang="kk-KZ" sz="2400" b="1" dirty="0" smtClean="0">
                <a:latin typeface="Times New Roman" pitchFamily="18" charset="0"/>
                <a:cs typeface="Times New Roman" pitchFamily="18" charset="0"/>
              </a:rPr>
              <a:t>ашық соқтығысусыз жүреді.Жыл құстары осылай бәсекелеседі.Ұялайтын орын бос болмаса аларда ашық соқтығысу пайда болмауы да мүмкін.Қыстаудан ең ерте, тез оралған құстарға жақсы жер тиеді.Өсімдіктерден мысалы,желмен тозаңданатын өсімдіктер жеңіл тозаңды көбірек өндіреді де,өзінің тозаңы жеткіліксіз туыстарын ығыстырып шығарады.Жәндіктермен тозаңданған кезде тозаңдандырғыш-жәндіктер үшін ең еліктіргіш гүлдер артықшылыққа ие болады.</a:t>
            </a:r>
            <a:endParaRPr lang="ru-RU" sz="24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482" name="Picture 2" descr="https://tapety.tja.pl/obrazki/tja_normalne/170295.jpg"/>
          <p:cNvPicPr>
            <a:picLocks noChangeAspect="1" noChangeArrowheads="1"/>
          </p:cNvPicPr>
          <p:nvPr/>
        </p:nvPicPr>
        <p:blipFill>
          <a:blip r:embed="rId3" cstate="print"/>
          <a:srcRect/>
          <a:stretch>
            <a:fillRect/>
          </a:stretch>
        </p:blipFill>
        <p:spPr bwMode="auto">
          <a:xfrm>
            <a:off x="395536" y="1268760"/>
            <a:ext cx="4176464" cy="2520280"/>
          </a:xfrm>
          <a:prstGeom prst="rect">
            <a:avLst/>
          </a:prstGeom>
          <a:noFill/>
        </p:spPr>
      </p:pic>
      <p:pic>
        <p:nvPicPr>
          <p:cNvPr id="20484" name="Picture 4" descr="https://i.ytimg.com/vi/L4Zrfy71qng/maxresdefault.jpg"/>
          <p:cNvPicPr>
            <a:picLocks noChangeAspect="1" noChangeArrowheads="1"/>
          </p:cNvPicPr>
          <p:nvPr/>
        </p:nvPicPr>
        <p:blipFill>
          <a:blip r:embed="rId4" cstate="print"/>
          <a:srcRect/>
          <a:stretch>
            <a:fillRect/>
          </a:stretch>
        </p:blipFill>
        <p:spPr bwMode="auto">
          <a:xfrm>
            <a:off x="4644008" y="1268760"/>
            <a:ext cx="4200128" cy="2592288"/>
          </a:xfrm>
          <a:prstGeom prst="rect">
            <a:avLst/>
          </a:prstGeom>
          <a:noFill/>
        </p:spPr>
      </p:pic>
      <p:pic>
        <p:nvPicPr>
          <p:cNvPr id="20486" name="Picture 6" descr="https://i.ytimg.com/vi/pgIV19PKs0w/maxresdefault.jpg"/>
          <p:cNvPicPr>
            <a:picLocks noChangeAspect="1" noChangeArrowheads="1"/>
          </p:cNvPicPr>
          <p:nvPr/>
        </p:nvPicPr>
        <p:blipFill>
          <a:blip r:embed="rId5" cstate="print"/>
          <a:srcRect/>
          <a:stretch>
            <a:fillRect/>
          </a:stretch>
        </p:blipFill>
        <p:spPr bwMode="auto">
          <a:xfrm>
            <a:off x="251520" y="3789040"/>
            <a:ext cx="4536504" cy="2852937"/>
          </a:xfrm>
          <a:prstGeom prst="rect">
            <a:avLst/>
          </a:prstGeom>
          <a:noFill/>
        </p:spPr>
      </p:pic>
      <p:pic>
        <p:nvPicPr>
          <p:cNvPr id="20488" name="Picture 8" descr="https://i.ytimg.com/vi/dzylAOGVq4A/maxresdefault.jpg"/>
          <p:cNvPicPr>
            <a:picLocks noChangeAspect="1" noChangeArrowheads="1"/>
          </p:cNvPicPr>
          <p:nvPr/>
        </p:nvPicPr>
        <p:blipFill>
          <a:blip r:embed="rId6" cstate="print"/>
          <a:srcRect/>
          <a:stretch>
            <a:fillRect/>
          </a:stretch>
        </p:blipFill>
        <p:spPr bwMode="auto">
          <a:xfrm>
            <a:off x="4716016" y="3645024"/>
            <a:ext cx="4032448" cy="2880321"/>
          </a:xfrm>
          <a:prstGeom prst="rect">
            <a:avLst/>
          </a:prstGeom>
          <a:noFill/>
        </p:spPr>
      </p:pic>
      <p:sp>
        <p:nvSpPr>
          <p:cNvPr id="8" name="TextBox 7"/>
          <p:cNvSpPr txBox="1"/>
          <p:nvPr/>
        </p:nvSpPr>
        <p:spPr>
          <a:xfrm>
            <a:off x="2051720" y="620688"/>
            <a:ext cx="4392488" cy="646331"/>
          </a:xfrm>
          <a:prstGeom prst="rect">
            <a:avLst/>
          </a:prstGeom>
          <a:solidFill>
            <a:schemeClr val="accent2"/>
          </a:solidFill>
        </p:spPr>
        <p:txBody>
          <a:bodyPr wrap="square" rtlCol="0">
            <a:spAutoFit/>
          </a:bodyPr>
          <a:lstStyle/>
          <a:p>
            <a:r>
              <a:rPr lang="kk-KZ" sz="3600" b="1" dirty="0" smtClean="0">
                <a:solidFill>
                  <a:srgbClr val="FFFF00"/>
                </a:solidFill>
                <a:latin typeface="Times New Roman" pitchFamily="18" charset="0"/>
                <a:cs typeface="Times New Roman" pitchFamily="18" charset="0"/>
              </a:rPr>
              <a:t>Түраралық күрес</a:t>
            </a:r>
            <a:endParaRPr lang="ru-RU" sz="3600" b="1" dirty="0">
              <a:solidFill>
                <a:srgbClr val="FFFF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683568" y="908720"/>
            <a:ext cx="7920880" cy="4680520"/>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Абиотикалық факторлармен күреске (жансыз табиғатпен) ағзалардың қоршаған ортамен барлық күрделі әрі алуан түрлі қарым-қатынасы жатады.Бүл табиғи апаттарға (су тасқыны, ерте көктемдегі үсік, ұзақ уақыт қар жауу,жанартау газдарының шығарылуы және т.б) тірі қалу үшін күрес,таулы ауданда тәуліктік температураның күрт ауысуына бейімделуі,маусымдық өзгеріске (жапырақтың түсуі,қысқы ұйқыға кету немесе түлеу) бейімделу,топырақтың тозуына немесе онда қандай да бір элементтің артық мөлшерде болуына,артық немесе жеткіліксіз ылғалға бейімделу және т.б</a:t>
            </a:r>
            <a:endParaRPr lang="ru-RU" sz="24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611560" y="908720"/>
            <a:ext cx="7920880" cy="3046988"/>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Осылай тіршілік үшін күрес барысында қоршаған орта жағдайына ең жақсы бейімделген даралар тірі қалып,ұрпақ қалдырады.Түрішілік күрес күшті жүреді,ал басқа екі түр оны күшейтеді.Кездейсоқ нәтижесінде жағымсыз белгілері бар барлық даралар жойылмайды.Олардың бір бөлігі сақталады да,бірнеше ұрпақ қалдырады.Тіршілік үшін күрес табиғи сұрыпталуға апарып соғады.</a:t>
            </a:r>
            <a:endParaRPr lang="ru-RU" sz="24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22" name="Picture 2" descr="https://cf.ppt-online.org/files/slide/d/DHxn6Ws7NqBSyceLJgCdtp8vjz4kou0TYMV1i5/slide-3.jpg"/>
          <p:cNvPicPr>
            <a:picLocks noChangeAspect="1" noChangeArrowheads="1"/>
          </p:cNvPicPr>
          <p:nvPr/>
        </p:nvPicPr>
        <p:blipFill>
          <a:blip r:embed="rId3" cstate="print"/>
          <a:srcRect/>
          <a:stretch>
            <a:fillRect/>
          </a:stretch>
        </p:blipFill>
        <p:spPr bwMode="auto">
          <a:xfrm>
            <a:off x="0" y="0"/>
            <a:ext cx="9396536"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https://ds04.infourok.ru/uploads/ex/039e/000f3255-38341e99/img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2339752" y="332656"/>
            <a:ext cx="5184576" cy="584775"/>
          </a:xfrm>
          <a:prstGeom prst="rect">
            <a:avLst/>
          </a:prstGeom>
          <a:noFill/>
        </p:spPr>
        <p:txBody>
          <a:bodyPr wrap="square" rtlCol="0">
            <a:spAutoFit/>
          </a:bodyPr>
          <a:lstStyle/>
          <a:p>
            <a:r>
              <a:rPr lang="ru-RU" sz="3200" b="1" dirty="0" err="1" smtClean="0">
                <a:latin typeface="Times New Roman" pitchFamily="18" charset="0"/>
                <a:cs typeface="Times New Roman" pitchFamily="18" charset="0"/>
              </a:rPr>
              <a:t>Сәйкестігін </a:t>
            </a:r>
            <a:r>
              <a:rPr lang="ru-RU" sz="3200" b="1" dirty="0" smtClean="0">
                <a:latin typeface="Times New Roman" pitchFamily="18" charset="0"/>
                <a:cs typeface="Times New Roman" pitchFamily="18" charset="0"/>
              </a:rPr>
              <a:t>тап</a:t>
            </a:r>
            <a:endParaRPr lang="ru-RU" sz="32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5536" y="1124744"/>
          <a:ext cx="8496944" cy="4951210"/>
        </p:xfrm>
        <a:graphic>
          <a:graphicData uri="http://schemas.openxmlformats.org/drawingml/2006/table">
            <a:tbl>
              <a:tblPr firstRow="1" bandRow="1">
                <a:tableStyleId>{5C22544A-7EE6-4342-B048-85BDC9FD1C3A}</a:tableStyleId>
              </a:tblPr>
              <a:tblGrid>
                <a:gridCol w="3096344"/>
                <a:gridCol w="5400600"/>
              </a:tblGrid>
              <a:tr h="495385">
                <a:tc>
                  <a:txBody>
                    <a:bodyPr/>
                    <a:lstStyle/>
                    <a:p>
                      <a:r>
                        <a:rPr lang="kk-KZ" b="1" dirty="0" smtClean="0">
                          <a:latin typeface="Times New Roman" pitchFamily="18" charset="0"/>
                          <a:cs typeface="Times New Roman" pitchFamily="18" charset="0"/>
                        </a:rPr>
                        <a:t>Сұрақтары</a:t>
                      </a:r>
                      <a:endParaRPr lang="ru-RU" b="1" dirty="0">
                        <a:latin typeface="Times New Roman" pitchFamily="18" charset="0"/>
                        <a:cs typeface="Times New Roman" pitchFamily="18" charset="0"/>
                      </a:endParaRPr>
                    </a:p>
                  </a:txBody>
                  <a:tcPr/>
                </a:tc>
                <a:tc>
                  <a:txBody>
                    <a:bodyPr/>
                    <a:lstStyle/>
                    <a:p>
                      <a:r>
                        <a:rPr lang="kk-KZ" b="1" dirty="0" smtClean="0">
                          <a:latin typeface="Times New Roman" pitchFamily="18" charset="0"/>
                          <a:cs typeface="Times New Roman" pitchFamily="18" charset="0"/>
                        </a:rPr>
                        <a:t>Жауаптары</a:t>
                      </a:r>
                      <a:endParaRPr lang="ru-RU" b="1" dirty="0">
                        <a:latin typeface="Times New Roman" pitchFamily="18" charset="0"/>
                        <a:cs typeface="Times New Roman" pitchFamily="18" charset="0"/>
                      </a:endParaRPr>
                    </a:p>
                  </a:txBody>
                  <a:tcPr/>
                </a:tc>
              </a:tr>
              <a:tr h="495385">
                <a:tc>
                  <a:txBody>
                    <a:bodyPr/>
                    <a:lstStyle/>
                    <a:p>
                      <a:r>
                        <a:rPr lang="kk-KZ" b="1" dirty="0" smtClean="0">
                          <a:latin typeface="Times New Roman" pitchFamily="18" charset="0"/>
                          <a:cs typeface="Times New Roman" pitchFamily="18" charset="0"/>
                        </a:rPr>
                        <a:t>1.Түраралық</a:t>
                      </a:r>
                      <a:r>
                        <a:rPr lang="kk-KZ" b="1" baseline="0" dirty="0" smtClean="0">
                          <a:latin typeface="Times New Roman" pitchFamily="18" charset="0"/>
                          <a:cs typeface="Times New Roman" pitchFamily="18" charset="0"/>
                        </a:rPr>
                        <a:t> күрес</a:t>
                      </a:r>
                      <a:endParaRPr lang="ru-RU" b="1" dirty="0">
                        <a:latin typeface="Times New Roman" pitchFamily="18" charset="0"/>
                        <a:cs typeface="Times New Roman" pitchFamily="18" charset="0"/>
                      </a:endParaRPr>
                    </a:p>
                  </a:txBody>
                  <a:tcPr/>
                </a:tc>
                <a:tc>
                  <a:txBody>
                    <a:bodyPr/>
                    <a:lstStyle/>
                    <a:p>
                      <a:r>
                        <a:rPr lang="kk-KZ" b="1" dirty="0" smtClean="0">
                          <a:latin typeface="Times New Roman" pitchFamily="18" charset="0"/>
                          <a:cs typeface="Times New Roman" pitchFamily="18" charset="0"/>
                        </a:rPr>
                        <a:t>а)</a:t>
                      </a:r>
                      <a:r>
                        <a:rPr lang="kk-KZ" b="1" baseline="0" dirty="0" smtClean="0">
                          <a:latin typeface="Times New Roman" pitchFamily="18" charset="0"/>
                          <a:cs typeface="Times New Roman" pitchFamily="18" charset="0"/>
                        </a:rPr>
                        <a:t> бір түрге жататын даралар арасында жүреді</a:t>
                      </a:r>
                      <a:endParaRPr lang="ru-RU" b="1" dirty="0">
                        <a:latin typeface="Times New Roman" pitchFamily="18" charset="0"/>
                        <a:cs typeface="Times New Roman" pitchFamily="18" charset="0"/>
                      </a:endParaRPr>
                    </a:p>
                  </a:txBody>
                  <a:tcPr/>
                </a:tc>
              </a:tr>
              <a:tr h="495385">
                <a:tc>
                  <a:txBody>
                    <a:bodyPr/>
                    <a:lstStyle/>
                    <a:p>
                      <a:endParaRPr lang="ru-RU" b="1" dirty="0">
                        <a:latin typeface="Times New Roman" pitchFamily="18" charset="0"/>
                        <a:cs typeface="Times New Roman" pitchFamily="18" charset="0"/>
                      </a:endParaRPr>
                    </a:p>
                  </a:txBody>
                  <a:tcPr/>
                </a:tc>
                <a:tc>
                  <a:txBody>
                    <a:bodyPr/>
                    <a:lstStyle/>
                    <a:p>
                      <a:r>
                        <a:rPr lang="kk-KZ" b="1" dirty="0" smtClean="0">
                          <a:latin typeface="Times New Roman" pitchFamily="18" charset="0"/>
                          <a:cs typeface="Times New Roman" pitchFamily="18" charset="0"/>
                        </a:rPr>
                        <a:t>ә)</a:t>
                      </a:r>
                      <a:r>
                        <a:rPr lang="kk-KZ" b="1" baseline="0" dirty="0" smtClean="0">
                          <a:latin typeface="Times New Roman" pitchFamily="18" charset="0"/>
                          <a:cs typeface="Times New Roman" pitchFamily="18" charset="0"/>
                        </a:rPr>
                        <a:t> әр түрге жататын даралар арасында жүреді</a:t>
                      </a:r>
                      <a:endParaRPr lang="ru-RU" b="1" dirty="0">
                        <a:latin typeface="Times New Roman" pitchFamily="18" charset="0"/>
                        <a:cs typeface="Times New Roman" pitchFamily="18" charset="0"/>
                      </a:endParaRPr>
                    </a:p>
                  </a:txBody>
                  <a:tcPr/>
                </a:tc>
              </a:tr>
              <a:tr h="495385">
                <a:tc>
                  <a:txBody>
                    <a:bodyPr/>
                    <a:lstStyle/>
                    <a:p>
                      <a:r>
                        <a:rPr lang="kk-KZ" b="1" dirty="0" smtClean="0">
                          <a:latin typeface="Times New Roman" pitchFamily="18" charset="0"/>
                          <a:cs typeface="Times New Roman" pitchFamily="18" charset="0"/>
                        </a:rPr>
                        <a:t>2.Түрішілік</a:t>
                      </a:r>
                      <a:r>
                        <a:rPr lang="kk-KZ" b="1" baseline="0" dirty="0" smtClean="0">
                          <a:latin typeface="Times New Roman" pitchFamily="18" charset="0"/>
                          <a:cs typeface="Times New Roman" pitchFamily="18" charset="0"/>
                        </a:rPr>
                        <a:t> күрес</a:t>
                      </a:r>
                      <a:endParaRPr lang="ru-RU" b="1" dirty="0">
                        <a:latin typeface="Times New Roman" pitchFamily="18" charset="0"/>
                        <a:cs typeface="Times New Roman" pitchFamily="18" charset="0"/>
                      </a:endParaRPr>
                    </a:p>
                  </a:txBody>
                  <a:tcPr/>
                </a:tc>
                <a:tc>
                  <a:txBody>
                    <a:bodyPr/>
                    <a:lstStyle/>
                    <a:p>
                      <a:r>
                        <a:rPr lang="kk-KZ"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б) </a:t>
                      </a:r>
                      <a:r>
                        <a:rPr lang="ru-RU" b="1" dirty="0" err="1" smtClean="0">
                          <a:latin typeface="Times New Roman" pitchFamily="18" charset="0"/>
                          <a:cs typeface="Times New Roman" pitchFamily="18" charset="0"/>
                        </a:rPr>
                        <a:t>жыртқыштық</a:t>
                      </a:r>
                      <a:r>
                        <a:rPr lang="ru-RU" b="1" baseline="0" dirty="0" err="1" smtClean="0">
                          <a:latin typeface="Times New Roman" pitchFamily="18" charset="0"/>
                          <a:cs typeface="Times New Roman" pitchFamily="18" charset="0"/>
                        </a:rPr>
                        <a:t>  жағдайындағы бәсекелестік</a:t>
                      </a:r>
                      <a:r>
                        <a:rPr lang="ru-RU" b="1" baseline="0"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a:txBody>
                  <a:tcPr/>
                </a:tc>
              </a:tr>
              <a:tr h="495385">
                <a:tc>
                  <a:txBody>
                    <a:bodyPr/>
                    <a:lstStyle/>
                    <a:p>
                      <a:endParaRPr lang="ru-RU" b="1" dirty="0">
                        <a:latin typeface="Times New Roman" pitchFamily="18" charset="0"/>
                        <a:cs typeface="Times New Roman" pitchFamily="18" charset="0"/>
                      </a:endParaRPr>
                    </a:p>
                  </a:txBody>
                  <a:tcPr/>
                </a:tc>
                <a:tc>
                  <a:txBody>
                    <a:bodyPr/>
                    <a:lstStyle/>
                    <a:p>
                      <a:r>
                        <a:rPr lang="ru-RU" b="1" dirty="0" smtClean="0">
                          <a:latin typeface="Times New Roman" pitchFamily="18" charset="0"/>
                          <a:cs typeface="Times New Roman" pitchFamily="18" charset="0"/>
                        </a:rPr>
                        <a:t>в) </a:t>
                      </a:r>
                      <a:r>
                        <a:rPr lang="ru-RU" b="1" dirty="0" err="1" smtClean="0">
                          <a:latin typeface="Times New Roman" pitchFamily="18" charset="0"/>
                          <a:cs typeface="Times New Roman" pitchFamily="18" charset="0"/>
                        </a:rPr>
                        <a:t>паразиттік</a:t>
                      </a:r>
                      <a:r>
                        <a:rPr lang="ru-RU" b="1" baseline="0" dirty="0" smtClean="0">
                          <a:latin typeface="Times New Roman" pitchFamily="18" charset="0"/>
                          <a:cs typeface="Times New Roman" pitchFamily="18" charset="0"/>
                        </a:rPr>
                        <a:t> </a:t>
                      </a:r>
                      <a:r>
                        <a:rPr lang="ru-RU" b="1" baseline="0" dirty="0" err="1" smtClean="0">
                          <a:latin typeface="Times New Roman" pitchFamily="18" charset="0"/>
                          <a:cs typeface="Times New Roman" pitchFamily="18" charset="0"/>
                        </a:rPr>
                        <a:t>жағдайындағы бәсекелестік</a:t>
                      </a:r>
                      <a:r>
                        <a:rPr lang="ru-RU" b="1" baseline="0"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a:txBody>
                  <a:tcPr/>
                </a:tc>
              </a:tr>
              <a:tr h="495385">
                <a:tc>
                  <a:txBody>
                    <a:bodyPr/>
                    <a:lstStyle/>
                    <a:p>
                      <a:endParaRPr lang="ru-RU" b="1" dirty="0">
                        <a:latin typeface="Times New Roman" pitchFamily="18" charset="0"/>
                        <a:cs typeface="Times New Roman" pitchFamily="18" charset="0"/>
                      </a:endParaRPr>
                    </a:p>
                  </a:txBody>
                  <a:tcPr/>
                </a:tc>
                <a:tc>
                  <a:txBody>
                    <a:bodyPr/>
                    <a:lstStyle/>
                    <a:p>
                      <a:r>
                        <a:rPr lang="ru-RU" b="1" dirty="0" smtClean="0">
                          <a:latin typeface="Times New Roman" pitchFamily="18" charset="0"/>
                          <a:cs typeface="Times New Roman" pitchFamily="18" charset="0"/>
                        </a:rPr>
                        <a:t>г) </a:t>
                      </a:r>
                      <a:r>
                        <a:rPr lang="ru-RU" b="1" dirty="0" err="1" smtClean="0">
                          <a:latin typeface="Times New Roman" pitchFamily="18" charset="0"/>
                          <a:cs typeface="Times New Roman" pitchFamily="18" charset="0"/>
                        </a:rPr>
                        <a:t>қорек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жарық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ылғал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үшін күрес</a:t>
                      </a:r>
                      <a:endParaRPr lang="ru-RU" b="1" dirty="0">
                        <a:latin typeface="Times New Roman" pitchFamily="18" charset="0"/>
                        <a:cs typeface="Times New Roman" pitchFamily="18" charset="0"/>
                      </a:endParaRPr>
                    </a:p>
                  </a:txBody>
                  <a:tcPr/>
                </a:tc>
              </a:tr>
              <a:tr h="988130">
                <a:tc>
                  <a:txBody>
                    <a:bodyPr/>
                    <a:lstStyle/>
                    <a:p>
                      <a:r>
                        <a:rPr lang="kk-KZ" b="1" dirty="0" smtClean="0">
                          <a:latin typeface="Times New Roman" pitchFamily="18" charset="0"/>
                          <a:cs typeface="Times New Roman" pitchFamily="18" charset="0"/>
                        </a:rPr>
                        <a:t>3.Қоршаған</a:t>
                      </a:r>
                      <a:r>
                        <a:rPr lang="kk-KZ" b="1" baseline="0" dirty="0" smtClean="0">
                          <a:latin typeface="Times New Roman" pitchFamily="18" charset="0"/>
                          <a:cs typeface="Times New Roman" pitchFamily="18" charset="0"/>
                        </a:rPr>
                        <a:t> ортаның қолайсыз жағдайлары мен күрес</a:t>
                      </a:r>
                      <a:endParaRPr lang="ru-RU" b="1" dirty="0">
                        <a:latin typeface="Times New Roman" pitchFamily="18" charset="0"/>
                        <a:cs typeface="Times New Roman" pitchFamily="18" charset="0"/>
                      </a:endParaRPr>
                    </a:p>
                  </a:txBody>
                  <a:tcPr/>
                </a:tc>
                <a:tc>
                  <a:txBody>
                    <a:bodyPr/>
                    <a:lstStyle/>
                    <a:p>
                      <a:r>
                        <a:rPr lang="ru-RU" b="1" dirty="0" err="1" smtClean="0">
                          <a:latin typeface="Times New Roman" pitchFamily="18" charset="0"/>
                          <a:cs typeface="Times New Roman" pitchFamily="18" charset="0"/>
                        </a:rPr>
                        <a:t>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түрге жататын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даралардың аталықтарының арасындағы күрес</a:t>
                      </a:r>
                      <a:endParaRPr lang="ru-RU" b="1" dirty="0">
                        <a:latin typeface="Times New Roman" pitchFamily="18" charset="0"/>
                        <a:cs typeface="Times New Roman" pitchFamily="18" charset="0"/>
                      </a:endParaRPr>
                    </a:p>
                  </a:txBody>
                  <a:tcPr/>
                </a:tc>
              </a:tr>
              <a:tr h="495385">
                <a:tc>
                  <a:txBody>
                    <a:bodyPr/>
                    <a:lstStyle/>
                    <a:p>
                      <a:endParaRPr lang="ru-RU"/>
                    </a:p>
                  </a:txBody>
                  <a:tcPr/>
                </a:tc>
                <a:tc>
                  <a:txBody>
                    <a:bodyPr/>
                    <a:lstStyle/>
                    <a:p>
                      <a:r>
                        <a:rPr lang="ru-RU" b="1" dirty="0" smtClean="0">
                          <a:latin typeface="Times New Roman" pitchFamily="18" charset="0"/>
                          <a:cs typeface="Times New Roman" pitchFamily="18" charset="0"/>
                        </a:rPr>
                        <a:t>е) </a:t>
                      </a:r>
                      <a:r>
                        <a:rPr lang="ru-RU" b="1" dirty="0" err="1" smtClean="0">
                          <a:latin typeface="Times New Roman" pitchFamily="18" charset="0"/>
                          <a:cs typeface="Times New Roman" pitchFamily="18" charset="0"/>
                        </a:rPr>
                        <a:t>қатты аяз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үсік </a:t>
                      </a:r>
                      <a:r>
                        <a:rPr lang="ru-RU" b="1" dirty="0" smtClean="0">
                          <a:latin typeface="Times New Roman" pitchFamily="18" charset="0"/>
                          <a:cs typeface="Times New Roman" pitchFamily="18" charset="0"/>
                        </a:rPr>
                        <a:t>шалу, су </a:t>
                      </a:r>
                      <a:r>
                        <a:rPr lang="ru-RU" b="1" dirty="0" err="1" smtClean="0">
                          <a:latin typeface="Times New Roman" pitchFamily="18" charset="0"/>
                          <a:cs typeface="Times New Roman" pitchFamily="18" charset="0"/>
                        </a:rPr>
                        <a:t>тасқыны</a:t>
                      </a:r>
                      <a:endParaRPr lang="ru-RU" b="1" dirty="0">
                        <a:latin typeface="Times New Roman" pitchFamily="18" charset="0"/>
                        <a:cs typeface="Times New Roman" pitchFamily="18" charset="0"/>
                      </a:endParaRPr>
                    </a:p>
                  </a:txBody>
                  <a:tcPr/>
                </a:tc>
              </a:tr>
              <a:tr h="495385">
                <a:tc>
                  <a:txBody>
                    <a:bodyPr/>
                    <a:lstStyle/>
                    <a:p>
                      <a:endParaRPr lang="ru-RU"/>
                    </a:p>
                  </a:txBody>
                  <a:tcPr/>
                </a:tc>
                <a:tc>
                  <a:txBody>
                    <a:bodyPr/>
                    <a:lstStyle/>
                    <a:p>
                      <a:r>
                        <a:rPr lang="ru-RU" b="1" dirty="0" smtClean="0">
                          <a:latin typeface="Times New Roman" pitchFamily="18" charset="0"/>
                          <a:cs typeface="Times New Roman" pitchFamily="18" charset="0"/>
                        </a:rPr>
                        <a:t>с) </a:t>
                      </a:r>
                      <a:r>
                        <a:rPr lang="ru-RU" b="1" dirty="0" err="1" smtClean="0">
                          <a:latin typeface="Times New Roman" pitchFamily="18" charset="0"/>
                          <a:cs typeface="Times New Roman" pitchFamily="18" charset="0"/>
                        </a:rPr>
                        <a:t>шөлді аймақта ылғалдың </a:t>
                      </a:r>
                      <a:r>
                        <a:rPr lang="ru-RU" b="1" dirty="0" smtClean="0">
                          <a:latin typeface="Times New Roman" pitchFamily="18" charset="0"/>
                          <a:cs typeface="Times New Roman" pitchFamily="18" charset="0"/>
                        </a:rPr>
                        <a:t>аз </a:t>
                      </a:r>
                      <a:r>
                        <a:rPr lang="ru-RU" b="1" dirty="0" err="1" smtClean="0">
                          <a:latin typeface="Times New Roman" pitchFamily="18" charset="0"/>
                          <a:cs typeface="Times New Roman" pitchFamily="18" charset="0"/>
                        </a:rPr>
                        <a:t>болуы</a:t>
                      </a:r>
                      <a:endParaRPr lang="ru-RU" b="1" dirty="0">
                        <a:latin typeface="Times New Roman" pitchFamily="18" charset="0"/>
                        <a:cs typeface="Times New Roman" pitchFamily="18" charset="0"/>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691680" y="2708920"/>
            <a:ext cx="6624736" cy="707886"/>
          </a:xfrm>
          <a:prstGeom prst="rect">
            <a:avLst/>
          </a:prstGeom>
          <a:noFill/>
        </p:spPr>
        <p:txBody>
          <a:bodyPr wrap="square" rtlCol="0">
            <a:spAutoFit/>
          </a:bodyPr>
          <a:lstStyle/>
          <a:p>
            <a:r>
              <a:rPr lang="kk-KZ" sz="4000" b="1" dirty="0" smtClean="0">
                <a:solidFill>
                  <a:srgbClr val="FF0000"/>
                </a:solidFill>
                <a:latin typeface="Times New Roman" pitchFamily="18" charset="0"/>
                <a:cs typeface="Times New Roman" pitchFamily="18" charset="0"/>
              </a:rPr>
              <a:t>Назарларыңызға рахмет!</a:t>
            </a:r>
            <a:endParaRPr lang="ru-RU" sz="4000" b="1" dirty="0">
              <a:solidFill>
                <a:srgbClr val="FF0000"/>
              </a:solidFill>
              <a:latin typeface="Times New Roman" pitchFamily="18" charset="0"/>
              <a:cs typeface="Times New Roman" pitchFamily="18" charset="0"/>
            </a:endParaRPr>
          </a:p>
        </p:txBody>
      </p:sp>
      <p:pic>
        <p:nvPicPr>
          <p:cNvPr id="3076" name="Picture 4" descr="https://ds02.infourok.ru/uploads/ex/0124/00072d13-ecaf7b5d/hello_html_m5a799c4.jpg"/>
          <p:cNvPicPr>
            <a:picLocks noChangeAspect="1" noChangeArrowheads="1"/>
          </p:cNvPicPr>
          <p:nvPr/>
        </p:nvPicPr>
        <p:blipFill>
          <a:blip r:embed="rId3" cstate="print"/>
          <a:srcRect/>
          <a:stretch>
            <a:fillRect/>
          </a:stretch>
        </p:blipFill>
        <p:spPr bwMode="auto">
          <a:xfrm>
            <a:off x="3059832" y="4077072"/>
            <a:ext cx="2376264" cy="2306961"/>
          </a:xfrm>
          <a:prstGeom prst="rect">
            <a:avLst/>
          </a:prstGeom>
          <a:ln>
            <a:noFill/>
          </a:ln>
          <a:effectLst>
            <a:softEdge rad="112500"/>
          </a:effectLst>
        </p:spPr>
      </p:pic>
      <p:pic>
        <p:nvPicPr>
          <p:cNvPr id="3078" name="Picture 6" descr="https://m.gifmania.ru/Animated-Gifs-Rasteniya/Animations-Flowers/Images-Roses/Pink-Roses/Pink-Roses-52304.gif"/>
          <p:cNvPicPr>
            <a:picLocks noChangeAspect="1" noChangeArrowheads="1" noCrop="1"/>
          </p:cNvPicPr>
          <p:nvPr/>
        </p:nvPicPr>
        <p:blipFill>
          <a:blip r:embed="rId4" cstate="print"/>
          <a:srcRect/>
          <a:stretch>
            <a:fillRect/>
          </a:stretch>
        </p:blipFill>
        <p:spPr bwMode="auto">
          <a:xfrm>
            <a:off x="1691680" y="1268760"/>
            <a:ext cx="5715000" cy="609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331640" y="1484784"/>
            <a:ext cx="6912768" cy="1569660"/>
          </a:xfrm>
          <a:prstGeom prst="rect">
            <a:avLst/>
          </a:prstGeom>
          <a:noFill/>
        </p:spPr>
        <p:txBody>
          <a:bodyPr wrap="square" rtlCol="0">
            <a:spAutoFit/>
          </a:bodyPr>
          <a:lstStyle/>
          <a:p>
            <a:r>
              <a:rPr lang="kk-KZ" sz="3200" b="1" dirty="0" smtClean="0">
                <a:solidFill>
                  <a:srgbClr val="C00000"/>
                </a:solidFill>
                <a:latin typeface="Times New Roman" pitchFamily="18" charset="0"/>
                <a:cs typeface="Times New Roman" pitchFamily="18" charset="0"/>
              </a:rPr>
              <a:t>Сабақтың тақырыбы:</a:t>
            </a:r>
          </a:p>
          <a:p>
            <a:r>
              <a:rPr lang="kk-KZ" sz="3200" b="1" dirty="0" smtClean="0">
                <a:latin typeface="Times New Roman" pitchFamily="18" charset="0"/>
                <a:cs typeface="Times New Roman" pitchFamily="18" charset="0"/>
              </a:rPr>
              <a:t>Тіршілік </a:t>
            </a:r>
            <a:r>
              <a:rPr lang="kk-KZ" sz="3200" b="1" dirty="0">
                <a:latin typeface="Times New Roman" pitchFamily="18" charset="0"/>
                <a:cs typeface="Times New Roman" pitchFamily="18" charset="0"/>
              </a:rPr>
              <a:t>үшін </a:t>
            </a:r>
            <a:r>
              <a:rPr lang="kk-KZ" sz="3200" b="1" dirty="0" smtClean="0">
                <a:latin typeface="Times New Roman" pitchFamily="18" charset="0"/>
                <a:cs typeface="Times New Roman" pitchFamily="18" charset="0"/>
              </a:rPr>
              <a:t>күрес: </a:t>
            </a:r>
            <a:r>
              <a:rPr lang="kk-KZ" sz="3200" b="1" dirty="0">
                <a:latin typeface="Times New Roman" pitchFamily="18" charset="0"/>
                <a:cs typeface="Times New Roman" pitchFamily="18" charset="0"/>
              </a:rPr>
              <a:t>түрішілік, түраралық, абиотикалық күрес. </a:t>
            </a:r>
            <a:endParaRPr lang="ru-RU" sz="3200" b="1" dirty="0">
              <a:latin typeface="Times New Roman" pitchFamily="18" charset="0"/>
              <a:cs typeface="Times New Roman" pitchFamily="18" charset="0"/>
            </a:endParaRPr>
          </a:p>
        </p:txBody>
      </p:sp>
      <p:pic>
        <p:nvPicPr>
          <p:cNvPr id="17410" name="Picture 2" descr="https://avatars.mds.yandex.net/get-pdb/936467/9a2e1079-65a4-4051-9282-cdd7d6457efc/s1200"/>
          <p:cNvPicPr>
            <a:picLocks noChangeAspect="1" noChangeArrowheads="1"/>
          </p:cNvPicPr>
          <p:nvPr/>
        </p:nvPicPr>
        <p:blipFill>
          <a:blip r:embed="rId3" cstate="print"/>
          <a:srcRect/>
          <a:stretch>
            <a:fillRect/>
          </a:stretch>
        </p:blipFill>
        <p:spPr bwMode="auto">
          <a:xfrm>
            <a:off x="3131840" y="4221088"/>
            <a:ext cx="2664296" cy="1974032"/>
          </a:xfrm>
          <a:prstGeom prst="rect">
            <a:avLst/>
          </a:prstGeom>
          <a:ln>
            <a:noFill/>
          </a:ln>
          <a:effectLst>
            <a:softEdge rad="112500"/>
          </a:effectLst>
        </p:spPr>
      </p:pic>
      <p:pic>
        <p:nvPicPr>
          <p:cNvPr id="17412" name="Picture 4" descr="https://yandex.kz/images/_crpd/M6Xjho601/7de418xwl/NpK9CWnYN-HY2wgZT9s0uT5UbwJsND-v7ThCS_-MtRygPQsTuQg8j4Uu_aEgb9UEa74rnFLKhCZpXQmsz55xQWLHoSlhqDbwudcBGRuiUcw-UEZDHWVo"/>
          <p:cNvPicPr>
            <a:picLocks noChangeAspect="1" noChangeArrowheads="1"/>
          </p:cNvPicPr>
          <p:nvPr/>
        </p:nvPicPr>
        <p:blipFill>
          <a:blip r:embed="rId4" cstate="print"/>
          <a:srcRect/>
          <a:stretch>
            <a:fillRect/>
          </a:stretch>
        </p:blipFill>
        <p:spPr bwMode="auto">
          <a:xfrm>
            <a:off x="251520" y="4221088"/>
            <a:ext cx="2592288" cy="1880891"/>
          </a:xfrm>
          <a:prstGeom prst="rect">
            <a:avLst/>
          </a:prstGeom>
          <a:ln>
            <a:noFill/>
          </a:ln>
          <a:effectLst>
            <a:softEdge rad="112500"/>
          </a:effectLst>
        </p:spPr>
      </p:pic>
      <p:pic>
        <p:nvPicPr>
          <p:cNvPr id="17414" name="Picture 6" descr="https://avatars.mds.yandex.net/get-pdb/912419/c710a652-78e1-4d81-b60f-b1e1959ee694/s1200?webp=false"/>
          <p:cNvPicPr>
            <a:picLocks noChangeAspect="1" noChangeArrowheads="1"/>
          </p:cNvPicPr>
          <p:nvPr/>
        </p:nvPicPr>
        <p:blipFill>
          <a:blip r:embed="rId5" cstate="print"/>
          <a:srcRect/>
          <a:stretch>
            <a:fillRect/>
          </a:stretch>
        </p:blipFill>
        <p:spPr bwMode="auto">
          <a:xfrm>
            <a:off x="5940152" y="4293096"/>
            <a:ext cx="2736304" cy="189279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187624" y="1844824"/>
            <a:ext cx="6768752" cy="1569660"/>
          </a:xfrm>
          <a:prstGeom prst="rect">
            <a:avLst/>
          </a:prstGeom>
          <a:noFill/>
        </p:spPr>
        <p:txBody>
          <a:bodyPr wrap="square" rtlCol="0">
            <a:spAutoFit/>
          </a:bodyPr>
          <a:lstStyle/>
          <a:p>
            <a:r>
              <a:rPr lang="kk-KZ" sz="3200" b="1" dirty="0" smtClean="0">
                <a:solidFill>
                  <a:srgbClr val="C00000"/>
                </a:solidFill>
                <a:latin typeface="Times New Roman" pitchFamily="18" charset="0"/>
                <a:cs typeface="Times New Roman" pitchFamily="18" charset="0"/>
              </a:rPr>
              <a:t>Сабақтың мақсаты:</a:t>
            </a:r>
          </a:p>
          <a:p>
            <a:r>
              <a:rPr lang="kk-KZ" sz="3200" b="1" dirty="0" smtClean="0">
                <a:latin typeface="Times New Roman" pitchFamily="18" charset="0"/>
                <a:cs typeface="Times New Roman" pitchFamily="18" charset="0"/>
              </a:rPr>
              <a:t>Ағзалардың бейімделуіндегі табиғи сұрыпталудың рөлін сипаттау.</a:t>
            </a:r>
            <a:endParaRPr lang="ru-RU" sz="3200" b="1" dirty="0">
              <a:latin typeface="Times New Roman" pitchFamily="18" charset="0"/>
              <a:cs typeface="Times New Roman" pitchFamily="18" charset="0"/>
            </a:endParaRPr>
          </a:p>
        </p:txBody>
      </p:sp>
      <p:pic>
        <p:nvPicPr>
          <p:cNvPr id="15362" name="Picture 2" descr="https://pp.userapi.com/c840538/v840538806/1d852/V8eEBjzMF18.jpg"/>
          <p:cNvPicPr>
            <a:picLocks noChangeAspect="1" noChangeArrowheads="1"/>
          </p:cNvPicPr>
          <p:nvPr/>
        </p:nvPicPr>
        <p:blipFill>
          <a:blip r:embed="rId3" cstate="print"/>
          <a:srcRect/>
          <a:stretch>
            <a:fillRect/>
          </a:stretch>
        </p:blipFill>
        <p:spPr bwMode="auto">
          <a:xfrm>
            <a:off x="323528" y="5301208"/>
            <a:ext cx="1728192" cy="134498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67544" y="1484784"/>
            <a:ext cx="7776864" cy="3046988"/>
          </a:xfrm>
          <a:prstGeom prst="rect">
            <a:avLst/>
          </a:prstGeom>
          <a:noFill/>
        </p:spPr>
        <p:txBody>
          <a:bodyPr wrap="square" rtlCol="0">
            <a:spAutoFit/>
          </a:bodyPr>
          <a:lstStyle/>
          <a:p>
            <a:r>
              <a:rPr lang="kk-KZ" sz="3200" b="1" dirty="0" smtClean="0">
                <a:solidFill>
                  <a:srgbClr val="C00000"/>
                </a:solidFill>
                <a:latin typeface="Times New Roman" pitchFamily="18" charset="0"/>
                <a:cs typeface="Times New Roman" pitchFamily="18" charset="0"/>
              </a:rPr>
              <a:t>Ч.Дарвин тіршілік үшін күрес бір-бірін жоққа шығаратын екі себеп салдары болып табылады деп есептеді:</a:t>
            </a:r>
          </a:p>
          <a:p>
            <a:r>
              <a:rPr lang="kk-KZ" sz="3200" b="1" dirty="0" smtClean="0">
                <a:latin typeface="Times New Roman" pitchFamily="18" charset="0"/>
                <a:cs typeface="Times New Roman" pitchFamily="18" charset="0"/>
              </a:rPr>
              <a:t>1)тірі ағзалардың шексіз көбею қабілеті;</a:t>
            </a:r>
          </a:p>
          <a:p>
            <a:r>
              <a:rPr lang="kk-KZ" sz="3200" b="1" dirty="0" smtClean="0">
                <a:latin typeface="Times New Roman" pitchFamily="18" charset="0"/>
                <a:cs typeface="Times New Roman" pitchFamily="18" charset="0"/>
              </a:rPr>
              <a:t>2)табиғат ресурстарының шектеусіздігі.</a:t>
            </a:r>
          </a:p>
          <a:p>
            <a:endParaRPr lang="ru-RU" sz="32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67544" y="1484784"/>
            <a:ext cx="7776864" cy="1077218"/>
          </a:xfrm>
          <a:prstGeom prst="rect">
            <a:avLst/>
          </a:prstGeom>
          <a:noFill/>
        </p:spPr>
        <p:txBody>
          <a:bodyPr wrap="square" rtlCol="0">
            <a:spAutoFit/>
          </a:bodyPr>
          <a:lstStyle/>
          <a:p>
            <a:endParaRPr lang="kk-KZ" sz="3200" b="1" dirty="0" smtClean="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
        <p:nvSpPr>
          <p:cNvPr id="4" name="TextBox 3"/>
          <p:cNvSpPr txBox="1"/>
          <p:nvPr/>
        </p:nvSpPr>
        <p:spPr>
          <a:xfrm>
            <a:off x="467544" y="1340768"/>
            <a:ext cx="8208912" cy="3662541"/>
          </a:xfrm>
          <a:prstGeom prst="rect">
            <a:avLst/>
          </a:prstGeom>
          <a:noFill/>
        </p:spPr>
        <p:txBody>
          <a:bodyPr wrap="square" rtlCol="0">
            <a:spAutoFit/>
          </a:bodyPr>
          <a:lstStyle/>
          <a:p>
            <a:r>
              <a:rPr lang="kk-KZ" sz="2800" b="1" dirty="0" smtClean="0">
                <a:solidFill>
                  <a:srgbClr val="C00000"/>
                </a:solidFill>
                <a:latin typeface="Times New Roman" pitchFamily="18" charset="0"/>
                <a:cs typeface="Times New Roman" pitchFamily="18" charset="0"/>
              </a:rPr>
              <a:t>“Күрес” </a:t>
            </a:r>
            <a:r>
              <a:rPr lang="kk-KZ" sz="2800" b="1" dirty="0" smtClean="0">
                <a:latin typeface="Times New Roman" pitchFamily="18" charset="0"/>
                <a:cs typeface="Times New Roman" pitchFamily="18" charset="0"/>
              </a:rPr>
              <a:t>деп даралардың біреуін ығыстырып шығаруға апарып соғатын тікелей емес соқтығысуы.Бұл-тірі ағзалардың өзара көмегі,енжар бәсекелестігі,симбиоздық қарым-қатынастың барлық спектрінен тұратын күрделі бүкіл қарым-қатынасының кешені.Дәстүрлі түрде тіршілік үшін күресті үш:</a:t>
            </a:r>
          </a:p>
          <a:p>
            <a:endParaRPr lang="kk-KZ" dirty="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4338" name="Picture 2" descr="https://ds02.infourok.ru/uploads/ex/0051/00045998-aeeac976/hello_html_m4a29a0be.png"/>
          <p:cNvPicPr>
            <a:picLocks noChangeAspect="1" noChangeArrowheads="1"/>
          </p:cNvPicPr>
          <p:nvPr/>
        </p:nvPicPr>
        <p:blipFill>
          <a:blip r:embed="rId3" cstate="print"/>
          <a:srcRect/>
          <a:stretch>
            <a:fillRect/>
          </a:stretch>
        </p:blipFill>
        <p:spPr bwMode="auto">
          <a:xfrm>
            <a:off x="0" y="476672"/>
            <a:ext cx="8892480" cy="560948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67544" y="1484784"/>
            <a:ext cx="7776864" cy="1077218"/>
          </a:xfrm>
          <a:prstGeom prst="rect">
            <a:avLst/>
          </a:prstGeom>
          <a:noFill/>
        </p:spPr>
        <p:txBody>
          <a:bodyPr wrap="square" rtlCol="0">
            <a:spAutoFit/>
          </a:bodyPr>
          <a:lstStyle/>
          <a:p>
            <a:endParaRPr lang="kk-KZ" sz="3200" b="1" dirty="0" smtClean="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
        <p:nvSpPr>
          <p:cNvPr id="4" name="TextBox 3"/>
          <p:cNvSpPr txBox="1"/>
          <p:nvPr/>
        </p:nvSpPr>
        <p:spPr>
          <a:xfrm>
            <a:off x="539552" y="692696"/>
            <a:ext cx="8136904" cy="1938992"/>
          </a:xfrm>
          <a:prstGeom prst="rect">
            <a:avLst/>
          </a:prstGeom>
          <a:noFill/>
        </p:spPr>
        <p:txBody>
          <a:bodyPr wrap="square" rtlCol="0">
            <a:spAutoFit/>
          </a:bodyPr>
          <a:lstStyle/>
          <a:p>
            <a:r>
              <a:rPr lang="kk-KZ" sz="2400" b="1" dirty="0" smtClean="0">
                <a:solidFill>
                  <a:srgbClr val="C00000"/>
                </a:solidFill>
                <a:latin typeface="Times New Roman" pitchFamily="18" charset="0"/>
                <a:cs typeface="Times New Roman" pitchFamily="18" charset="0"/>
              </a:rPr>
              <a:t>1.Түрішілік күрес </a:t>
            </a:r>
            <a:r>
              <a:rPr lang="kk-KZ" sz="2400" b="1" dirty="0" smtClean="0">
                <a:latin typeface="Times New Roman" pitchFamily="18" charset="0"/>
                <a:cs typeface="Times New Roman" pitchFamily="18" charset="0"/>
              </a:rPr>
              <a:t>бір түр дараларының арасында жүреді.Осындай күрес түріне бұғылардың күйойнағын және бір түр өсімдіктердің қарағай немесе шырша орманында жарық үшін бәсекелестігін мысалға келтіруге болады.</a:t>
            </a:r>
            <a:endParaRPr lang="ru-RU" sz="2400" b="1" dirty="0">
              <a:latin typeface="Times New Roman" pitchFamily="18" charset="0"/>
              <a:cs typeface="Times New Roman" pitchFamily="18" charset="0"/>
            </a:endParaRPr>
          </a:p>
        </p:txBody>
      </p:sp>
      <p:pic>
        <p:nvPicPr>
          <p:cNvPr id="5" name="Picture 2" descr="https://upload.wikimedia.org/wikipedia/commons/a/a1/Hirschkampf.jpg"/>
          <p:cNvPicPr>
            <a:picLocks noChangeAspect="1" noChangeArrowheads="1"/>
          </p:cNvPicPr>
          <p:nvPr/>
        </p:nvPicPr>
        <p:blipFill>
          <a:blip r:embed="rId3" cstate="print"/>
          <a:srcRect/>
          <a:stretch>
            <a:fillRect/>
          </a:stretch>
        </p:blipFill>
        <p:spPr bwMode="auto">
          <a:xfrm>
            <a:off x="899592" y="2924944"/>
            <a:ext cx="3384376" cy="2448272"/>
          </a:xfrm>
          <a:prstGeom prst="rect">
            <a:avLst/>
          </a:prstGeom>
          <a:noFill/>
        </p:spPr>
      </p:pic>
      <p:pic>
        <p:nvPicPr>
          <p:cNvPr id="6" name="Picture 4" descr="https://avatars.mds.yandex.net/get-pdb/34158/b33313cb-beba-43f2-bf5e-8d21ced1da14/s1200?webp=false"/>
          <p:cNvPicPr>
            <a:picLocks noChangeAspect="1" noChangeArrowheads="1"/>
          </p:cNvPicPr>
          <p:nvPr/>
        </p:nvPicPr>
        <p:blipFill>
          <a:blip r:embed="rId4" cstate="print"/>
          <a:srcRect/>
          <a:stretch>
            <a:fillRect/>
          </a:stretch>
        </p:blipFill>
        <p:spPr bwMode="auto">
          <a:xfrm>
            <a:off x="5076056" y="2924944"/>
            <a:ext cx="3672408" cy="23762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67544" y="1484784"/>
            <a:ext cx="7776864" cy="1077218"/>
          </a:xfrm>
          <a:prstGeom prst="rect">
            <a:avLst/>
          </a:prstGeom>
          <a:noFill/>
        </p:spPr>
        <p:txBody>
          <a:bodyPr wrap="square" rtlCol="0">
            <a:spAutoFit/>
          </a:bodyPr>
          <a:lstStyle/>
          <a:p>
            <a:endParaRPr lang="kk-KZ" sz="3200" b="1" dirty="0" smtClean="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
        <p:nvSpPr>
          <p:cNvPr id="5" name="TextBox 4"/>
          <p:cNvSpPr txBox="1"/>
          <p:nvPr/>
        </p:nvSpPr>
        <p:spPr>
          <a:xfrm>
            <a:off x="755576" y="980728"/>
            <a:ext cx="7848872" cy="4893647"/>
          </a:xfrm>
          <a:prstGeom prst="rect">
            <a:avLst/>
          </a:prstGeom>
          <a:noFill/>
        </p:spPr>
        <p:txBody>
          <a:bodyPr wrap="square" rtlCol="0">
            <a:spAutoFit/>
          </a:bodyPr>
          <a:lstStyle/>
          <a:p>
            <a:r>
              <a:rPr lang="kk-KZ" sz="2400" b="1" dirty="0" smtClean="0">
                <a:solidFill>
                  <a:srgbClr val="C00000"/>
                </a:solidFill>
                <a:latin typeface="Times New Roman" pitchFamily="18" charset="0"/>
                <a:cs typeface="Times New Roman" pitchFamily="18" charset="0"/>
              </a:rPr>
              <a:t>Түрішілік күрес </a:t>
            </a:r>
            <a:r>
              <a:rPr lang="kk-KZ" sz="2400" b="1" dirty="0" smtClean="0">
                <a:latin typeface="Times New Roman" pitchFamily="18" charset="0"/>
                <a:cs typeface="Times New Roman" pitchFamily="18" charset="0"/>
              </a:rPr>
              <a:t>–өте күрделі күрес,себебі осы күрес барысында көп даралар тіршілігін жояды.Көптеген сүтқоректілерде ол туғанға дейін жүреді.Көпұрпақты аңдарда (тышқан,ит) бір ұяласта әдетте бірнеше баласы болады.Олардың салмағы мен мөлшері бірдей емес.Бұл эмбриондық деңгейде (туған ағалары мен әпкелері) плацента арқылы ана ағзасынан түскен қоректік заттар үшін бәсекелесетінін дәлелдейді. Қоректік заттар тез тиетін әрі тез дамитын ұрпағы едәуірсау және күшті болып тууға мүмкіндігі бар.Туған соң бәсекелестік үдерісі күшейеді.Мысалы,бір ұядағы балапандар “ата-анасы” әкелген қорек үшін бәсекелеседі.</a:t>
            </a:r>
            <a:endParaRPr lang="ru-RU" sz="24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pdb/2493086/9c926ee9-65aa-48f9-904d-e0c47a9618fb/s1200?webp=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67544" y="1484784"/>
            <a:ext cx="7776864" cy="1077218"/>
          </a:xfrm>
          <a:prstGeom prst="rect">
            <a:avLst/>
          </a:prstGeom>
          <a:noFill/>
        </p:spPr>
        <p:txBody>
          <a:bodyPr wrap="square" rtlCol="0">
            <a:spAutoFit/>
          </a:bodyPr>
          <a:lstStyle/>
          <a:p>
            <a:endParaRPr lang="kk-KZ" sz="3200" b="1" dirty="0" smtClean="0">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p:txBody>
      </p:sp>
      <p:sp>
        <p:nvSpPr>
          <p:cNvPr id="6" name="TextBox 5"/>
          <p:cNvSpPr txBox="1"/>
          <p:nvPr/>
        </p:nvSpPr>
        <p:spPr>
          <a:xfrm>
            <a:off x="539552" y="908720"/>
            <a:ext cx="7920880" cy="3046988"/>
          </a:xfrm>
          <a:prstGeom prst="rect">
            <a:avLst/>
          </a:prstGeom>
          <a:noFill/>
        </p:spPr>
        <p:txBody>
          <a:bodyPr wrap="square" rtlCol="0">
            <a:spAutoFit/>
          </a:bodyPr>
          <a:lstStyle/>
          <a:p>
            <a:endParaRPr lang="kk-KZ" sz="2400" b="1" dirty="0" smtClean="0">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Тіршілігі жойылған ұрпақ саны дара саны ең көп ұяласта байқалады.Осындай жағдай жануарларда ғана емес,өсімдіктерде де байқалады.Демек,қатаң түрішілік күрес болады.бір аумақта бір түр неғұрлым көп болса,күрес пен өлім соғұрлым күшті жүреді.</a:t>
            </a:r>
          </a:p>
          <a:p>
            <a:r>
              <a:rPr lang="kk-KZ" sz="2400" b="1" dirty="0" smtClean="0">
                <a:latin typeface="Times New Roman" pitchFamily="18" charset="0"/>
                <a:cs typeface="Times New Roman" pitchFamily="18" charset="0"/>
              </a:rPr>
              <a:t>Түрішілік күрес туралы айтқанда үш. Қорек, аналық, аумақ үшін бағытты атайды.</a:t>
            </a:r>
            <a:endParaRPr lang="ru-RU" sz="2400" b="1" dirty="0">
              <a:latin typeface="Times New Roman" pitchFamily="18" charset="0"/>
              <a:cs typeface="Times New Roman" pitchFamily="18" charset="0"/>
            </a:endParaRPr>
          </a:p>
        </p:txBody>
      </p:sp>
      <p:pic>
        <p:nvPicPr>
          <p:cNvPr id="7" name="Picture 2" descr="https://www.fresher.ru/manager_content/images2/boi-zhivotnyx/big/14.jpg"/>
          <p:cNvPicPr>
            <a:picLocks noChangeAspect="1" noChangeArrowheads="1"/>
          </p:cNvPicPr>
          <p:nvPr/>
        </p:nvPicPr>
        <p:blipFill>
          <a:blip r:embed="rId3" cstate="print"/>
          <a:srcRect/>
          <a:stretch>
            <a:fillRect/>
          </a:stretch>
        </p:blipFill>
        <p:spPr bwMode="auto">
          <a:xfrm>
            <a:off x="0" y="4365104"/>
            <a:ext cx="3095328" cy="2160240"/>
          </a:xfrm>
          <a:prstGeom prst="rect">
            <a:avLst/>
          </a:prstGeom>
          <a:ln>
            <a:noFill/>
          </a:ln>
          <a:effectLst>
            <a:softEdge rad="112500"/>
          </a:effectLst>
        </p:spPr>
      </p:pic>
      <p:pic>
        <p:nvPicPr>
          <p:cNvPr id="8" name="Picture 4" descr="https://cdn.fishki.net/upload/post/2018/01/05/2475763/ffa19b342d732b4b818009ff0acb32dd.jpg"/>
          <p:cNvPicPr>
            <a:picLocks noChangeAspect="1" noChangeArrowheads="1"/>
          </p:cNvPicPr>
          <p:nvPr/>
        </p:nvPicPr>
        <p:blipFill>
          <a:blip r:embed="rId4" cstate="print"/>
          <a:srcRect/>
          <a:stretch>
            <a:fillRect/>
          </a:stretch>
        </p:blipFill>
        <p:spPr bwMode="auto">
          <a:xfrm>
            <a:off x="2987824" y="4293096"/>
            <a:ext cx="3024336" cy="2160240"/>
          </a:xfrm>
          <a:prstGeom prst="rect">
            <a:avLst/>
          </a:prstGeom>
          <a:ln>
            <a:noFill/>
          </a:ln>
          <a:effectLst>
            <a:softEdge rad="112500"/>
          </a:effectLst>
        </p:spPr>
      </p:pic>
      <p:pic>
        <p:nvPicPr>
          <p:cNvPr id="10" name="Picture 6" descr="https://ssl.c.photoshelter.com/img-get/I0000i_Vxtm.Ur74/s/900/900/Brown-Bear-Siblings-Wrestling-on-the-Shore-of-The-Cook-Inlet.jpg"/>
          <p:cNvPicPr>
            <a:picLocks noChangeAspect="1" noChangeArrowheads="1"/>
          </p:cNvPicPr>
          <p:nvPr/>
        </p:nvPicPr>
        <p:blipFill>
          <a:blip r:embed="rId5" cstate="print"/>
          <a:srcRect/>
          <a:stretch>
            <a:fillRect/>
          </a:stretch>
        </p:blipFill>
        <p:spPr bwMode="auto">
          <a:xfrm>
            <a:off x="5868144" y="4149080"/>
            <a:ext cx="3059832" cy="2179366"/>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TotalTime>
  <Words>587</Words>
  <Application>Microsoft Office PowerPoint</Application>
  <PresentationFormat>Экран (4:3)</PresentationFormat>
  <Paragraphs>40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cp:revision>
  <dcterms:created xsi:type="dcterms:W3CDTF">2020-05-05T17:52:56Z</dcterms:created>
  <dcterms:modified xsi:type="dcterms:W3CDTF">2020-05-06T07:05:22Z</dcterms:modified>
</cp:coreProperties>
</file>