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7" r:id="rId5"/>
    <p:sldId id="266" r:id="rId6"/>
    <p:sldId id="261" r:id="rId7"/>
    <p:sldId id="264" r:id="rId8"/>
    <p:sldId id="263" r:id="rId9"/>
    <p:sldId id="265" r:id="rId10"/>
    <p:sldId id="260" r:id="rId11"/>
    <p:sldId id="268" r:id="rId12"/>
    <p:sldId id="257" r:id="rId13"/>
    <p:sldId id="25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0A7622-FE07-47F9-AD8B-A40DD1BF8C01}" type="doc">
      <dgm:prSet loTypeId="urn:microsoft.com/office/officeart/2005/8/layout/default#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9332D70-07EE-47FB-B92B-745606457135}">
      <dgm:prSet phldrT="[Текст]"/>
      <dgm:spPr/>
      <dgm:t>
        <a:bodyPr/>
        <a:lstStyle/>
        <a:p>
          <a:r>
            <a:rPr lang="kk-KZ" dirty="0" smtClean="0"/>
            <a:t>АЭРОБТЫ</a:t>
          </a:r>
          <a:endParaRPr lang="ru-RU" dirty="0"/>
        </a:p>
      </dgm:t>
    </dgm:pt>
    <dgm:pt modelId="{3CA2080E-5737-468D-87D1-2099A63D0A44}" type="parTrans" cxnId="{19A22FF2-F156-4BCC-B8AC-20397FD8A9D2}">
      <dgm:prSet/>
      <dgm:spPr/>
      <dgm:t>
        <a:bodyPr/>
        <a:lstStyle/>
        <a:p>
          <a:endParaRPr lang="ru-RU"/>
        </a:p>
      </dgm:t>
    </dgm:pt>
    <dgm:pt modelId="{7D5F4406-A05C-4BC9-9451-B05D0A7F4608}" type="sibTrans" cxnId="{19A22FF2-F156-4BCC-B8AC-20397FD8A9D2}">
      <dgm:prSet/>
      <dgm:spPr/>
      <dgm:t>
        <a:bodyPr/>
        <a:lstStyle/>
        <a:p>
          <a:endParaRPr lang="ru-RU"/>
        </a:p>
      </dgm:t>
    </dgm:pt>
    <dgm:pt modelId="{5AE4736E-933C-4DDF-887B-26820E639839}">
      <dgm:prSet phldrT="[Текст]"/>
      <dgm:spPr/>
      <dgm:t>
        <a:bodyPr/>
        <a:lstStyle/>
        <a:p>
          <a:r>
            <a:rPr lang="kk-KZ" dirty="0" smtClean="0"/>
            <a:t>АНАЭРОБТЫ</a:t>
          </a:r>
          <a:endParaRPr lang="ru-RU" dirty="0"/>
        </a:p>
      </dgm:t>
    </dgm:pt>
    <dgm:pt modelId="{9810B3DE-AE5D-414A-B268-1D2FC5621E7B}" type="parTrans" cxnId="{BE5B809A-C658-4041-9B41-937104E0110E}">
      <dgm:prSet/>
      <dgm:spPr/>
      <dgm:t>
        <a:bodyPr/>
        <a:lstStyle/>
        <a:p>
          <a:endParaRPr lang="ru-RU"/>
        </a:p>
      </dgm:t>
    </dgm:pt>
    <dgm:pt modelId="{92734936-975D-4415-B293-862BD5550C8C}" type="sibTrans" cxnId="{BE5B809A-C658-4041-9B41-937104E0110E}">
      <dgm:prSet/>
      <dgm:spPr/>
      <dgm:t>
        <a:bodyPr/>
        <a:lstStyle/>
        <a:p>
          <a:endParaRPr lang="ru-RU"/>
        </a:p>
      </dgm:t>
    </dgm:pt>
    <dgm:pt modelId="{B0F0980F-A2DA-4F46-96F2-9E3997412104}" type="pres">
      <dgm:prSet presAssocID="{F10A7622-FE07-47F9-AD8B-A40DD1BF8C0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3A8C27-8902-4EBF-A460-20642C615C19}" type="pres">
      <dgm:prSet presAssocID="{59332D70-07EE-47FB-B92B-74560645713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2543F-7BD6-4731-A762-590552471A4B}" type="pres">
      <dgm:prSet presAssocID="{7D5F4406-A05C-4BC9-9451-B05D0A7F4608}" presName="sibTrans" presStyleCnt="0"/>
      <dgm:spPr/>
    </dgm:pt>
    <dgm:pt modelId="{04AC1404-6ECF-41C9-A2B7-3251641C3F36}" type="pres">
      <dgm:prSet presAssocID="{5AE4736E-933C-4DDF-887B-26820E63983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5B809A-C658-4041-9B41-937104E0110E}" srcId="{F10A7622-FE07-47F9-AD8B-A40DD1BF8C01}" destId="{5AE4736E-933C-4DDF-887B-26820E639839}" srcOrd="1" destOrd="0" parTransId="{9810B3DE-AE5D-414A-B268-1D2FC5621E7B}" sibTransId="{92734936-975D-4415-B293-862BD5550C8C}"/>
    <dgm:cxn modelId="{19A22FF2-F156-4BCC-B8AC-20397FD8A9D2}" srcId="{F10A7622-FE07-47F9-AD8B-A40DD1BF8C01}" destId="{59332D70-07EE-47FB-B92B-745606457135}" srcOrd="0" destOrd="0" parTransId="{3CA2080E-5737-468D-87D1-2099A63D0A44}" sibTransId="{7D5F4406-A05C-4BC9-9451-B05D0A7F4608}"/>
    <dgm:cxn modelId="{CCE6991C-E539-4297-B00A-FF268394A188}" type="presOf" srcId="{F10A7622-FE07-47F9-AD8B-A40DD1BF8C01}" destId="{B0F0980F-A2DA-4F46-96F2-9E3997412104}" srcOrd="0" destOrd="0" presId="urn:microsoft.com/office/officeart/2005/8/layout/default#1"/>
    <dgm:cxn modelId="{6DD5234D-CE70-42D1-8C2F-5AF2C711D6EA}" type="presOf" srcId="{59332D70-07EE-47FB-B92B-745606457135}" destId="{593A8C27-8902-4EBF-A460-20642C615C19}" srcOrd="0" destOrd="0" presId="urn:microsoft.com/office/officeart/2005/8/layout/default#1"/>
    <dgm:cxn modelId="{8B7064A5-B3F0-4842-AB18-3299AEF46F17}" type="presOf" srcId="{5AE4736E-933C-4DDF-887B-26820E639839}" destId="{04AC1404-6ECF-41C9-A2B7-3251641C3F36}" srcOrd="0" destOrd="0" presId="urn:microsoft.com/office/officeart/2005/8/layout/default#1"/>
    <dgm:cxn modelId="{6F440782-7274-4DF8-9338-59A8A781207A}" type="presParOf" srcId="{B0F0980F-A2DA-4F46-96F2-9E3997412104}" destId="{593A8C27-8902-4EBF-A460-20642C615C19}" srcOrd="0" destOrd="0" presId="urn:microsoft.com/office/officeart/2005/8/layout/default#1"/>
    <dgm:cxn modelId="{A58A33A7-8646-4D73-BE9F-46BA96C9066F}" type="presParOf" srcId="{B0F0980F-A2DA-4F46-96F2-9E3997412104}" destId="{EB12543F-7BD6-4731-A762-590552471A4B}" srcOrd="1" destOrd="0" presId="urn:microsoft.com/office/officeart/2005/8/layout/default#1"/>
    <dgm:cxn modelId="{B30179FB-9916-47C8-811E-CB6750761A58}" type="presParOf" srcId="{B0F0980F-A2DA-4F46-96F2-9E3997412104}" destId="{04AC1404-6ECF-41C9-A2B7-3251641C3F36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A8C27-8902-4EBF-A460-20642C615C19}">
      <dsp:nvSpPr>
        <dsp:cNvPr id="0" name=""/>
        <dsp:cNvSpPr/>
      </dsp:nvSpPr>
      <dsp:spPr>
        <a:xfrm>
          <a:off x="1004" y="1087611"/>
          <a:ext cx="3917900" cy="23507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5200" kern="1200" dirty="0" smtClean="0"/>
            <a:t>АЭРОБТЫ</a:t>
          </a:r>
          <a:endParaRPr lang="ru-RU" sz="5200" kern="1200" dirty="0"/>
        </a:p>
      </dsp:txBody>
      <dsp:txXfrm>
        <a:off x="1004" y="1087611"/>
        <a:ext cx="3917900" cy="2350740"/>
      </dsp:txXfrm>
    </dsp:sp>
    <dsp:sp modelId="{04AC1404-6ECF-41C9-A2B7-3251641C3F36}">
      <dsp:nvSpPr>
        <dsp:cNvPr id="0" name=""/>
        <dsp:cNvSpPr/>
      </dsp:nvSpPr>
      <dsp:spPr>
        <a:xfrm>
          <a:off x="4310695" y="1087611"/>
          <a:ext cx="3917900" cy="235074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5200" kern="1200" dirty="0" smtClean="0"/>
            <a:t>АНАЭРОБТЫ</a:t>
          </a:r>
          <a:endParaRPr lang="ru-RU" sz="5200" kern="1200" dirty="0"/>
        </a:p>
      </dsp:txBody>
      <dsp:txXfrm>
        <a:off x="4310695" y="1087611"/>
        <a:ext cx="3917900" cy="2350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Тыныс алудың маңызы. Анаэробты және аэробты тыныс алу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</a:t>
            </a:r>
            <a:r>
              <a:rPr lang="kk-KZ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ірі ағзалар тыныс алуына байланысты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Назар ортаға</a:t>
            </a:r>
            <a:endParaRPr lang="ru-RU" sz="66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i="1" dirty="0" smtClean="0">
                <a:solidFill>
                  <a:srgbClr val="FF0000"/>
                </a:solidFill>
              </a:rPr>
              <a:t>Серг</a:t>
            </a:r>
            <a:r>
              <a:rPr lang="kk-KZ" sz="6000" b="1" i="1" dirty="0" smtClean="0">
                <a:solidFill>
                  <a:srgbClr val="FF0000"/>
                </a:solidFill>
              </a:rPr>
              <a:t>іту сәті</a:t>
            </a:r>
          </a:p>
          <a:p>
            <a:pPr algn="ctr">
              <a:buNone/>
            </a:pPr>
            <a:r>
              <a:rPr lang="kk-KZ" sz="6000" b="1" i="1" dirty="0" smtClean="0">
                <a:solidFill>
                  <a:srgbClr val="FF0000"/>
                </a:solidFill>
              </a:rPr>
              <a:t>“Қолтырауын”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80920" cy="1944216"/>
          </a:xfrm>
        </p:spPr>
        <p:txBody>
          <a:bodyPr>
            <a:prstTxWarp prst="textArchUp">
              <a:avLst>
                <a:gd name="adj" fmla="val 10924410"/>
              </a:avLst>
            </a:prstTxWarp>
            <a:norm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Фотосинтез бен тыныс алуды салыстыр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5536" y="1484784"/>
            <a:ext cx="4968552" cy="48965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995936" y="1556792"/>
            <a:ext cx="4752528" cy="496855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 hangingPunct="0"/>
            <a:r>
              <a:rPr lang="ru-RU" dirty="0" smtClean="0"/>
              <a:t>Не </a:t>
            </a:r>
            <a:r>
              <a:rPr lang="ru-RU" dirty="0" err="1" smtClean="0"/>
              <a:t>білдім</a:t>
            </a:r>
            <a:r>
              <a:rPr lang="ru-RU" dirty="0" smtClean="0"/>
              <a:t>? </a:t>
            </a:r>
            <a:r>
              <a:rPr lang="ru-RU" dirty="0" err="1" smtClean="0"/>
              <a:t>Нені</a:t>
            </a:r>
            <a:r>
              <a:rPr lang="ru-RU" dirty="0" smtClean="0"/>
              <a:t> </a:t>
            </a:r>
            <a:r>
              <a:rPr lang="ru-RU" dirty="0" err="1" smtClean="0"/>
              <a:t>үйрендім?</a:t>
            </a:r>
            <a:endParaRPr lang="ru-RU" dirty="0" smtClean="0"/>
          </a:p>
          <a:p>
            <a:pPr fontAlgn="base" hangingPunct="0"/>
            <a:r>
              <a:rPr lang="ru-RU" dirty="0" err="1" smtClean="0"/>
              <a:t>-алған білімді</a:t>
            </a:r>
            <a:r>
              <a:rPr lang="ru-RU" dirty="0" smtClean="0"/>
              <a:t> </a:t>
            </a:r>
            <a:r>
              <a:rPr lang="ru-RU" dirty="0" err="1" smtClean="0"/>
              <a:t>өмірде қалай қолдануға болады</a:t>
            </a:r>
            <a:r>
              <a:rPr lang="ru-RU" dirty="0" smtClean="0"/>
              <a:t>? </a:t>
            </a:r>
          </a:p>
          <a:p>
            <a:endParaRPr lang="ru-RU" dirty="0"/>
          </a:p>
        </p:txBody>
      </p:sp>
      <p:pic>
        <p:nvPicPr>
          <p:cNvPr id="5122" name="Picture 2" descr="http://vremiadengi.com/ifls/small-image/140812-130233-28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996952"/>
            <a:ext cx="3384376" cy="3384376"/>
          </a:xfrm>
          <a:prstGeom prst="rect">
            <a:avLst/>
          </a:prstGeom>
          <a:noFill/>
        </p:spPr>
      </p:pic>
      <p:pic>
        <p:nvPicPr>
          <p:cNvPr id="5" name="Picture 2" descr="http://vremiadengi.com/ifls/small-image/140812-130233-28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14908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Саба</a:t>
            </a:r>
            <a:r>
              <a:rPr lang="kk-KZ" dirty="0" smtClean="0"/>
              <a:t>қ мақсаты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19138" algn="l"/>
              </a:tabLst>
            </a:pPr>
            <a:r>
              <a:rPr lang="kk-KZ" dirty="0" smtClean="0"/>
              <a:t>Тірі ағзалардағы тыныс алу маңызын  сипаттау</a:t>
            </a:r>
            <a:endParaRPr lang="ru-RU" dirty="0" smtClean="0"/>
          </a:p>
          <a:p>
            <a:r>
              <a:rPr lang="kk-KZ" dirty="0" smtClean="0"/>
              <a:t>Анаэробты және аэробты тыныс алу типтерін ажырату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Сөздерді тап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6" y="1916831"/>
          <a:ext cx="8280919" cy="4536504"/>
        </p:xfrm>
        <a:graphic>
          <a:graphicData uri="http://schemas.openxmlformats.org/drawingml/2006/table">
            <a:tbl>
              <a:tblPr/>
              <a:tblGrid>
                <a:gridCol w="515664"/>
                <a:gridCol w="518260"/>
                <a:gridCol w="519126"/>
                <a:gridCol w="519991"/>
                <a:gridCol w="524317"/>
                <a:gridCol w="519126"/>
                <a:gridCol w="515664"/>
                <a:gridCol w="518260"/>
                <a:gridCol w="518260"/>
                <a:gridCol w="524317"/>
                <a:gridCol w="514800"/>
                <a:gridCol w="519126"/>
                <a:gridCol w="514800"/>
                <a:gridCol w="519126"/>
                <a:gridCol w="518260"/>
                <a:gridCol w="501822"/>
              </a:tblGrid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J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Жауаптары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560" y="1700808"/>
          <a:ext cx="8064891" cy="4248472"/>
        </p:xfrm>
        <a:graphic>
          <a:graphicData uri="http://schemas.openxmlformats.org/drawingml/2006/table">
            <a:tbl>
              <a:tblPr/>
              <a:tblGrid>
                <a:gridCol w="502212"/>
                <a:gridCol w="504740"/>
                <a:gridCol w="505583"/>
                <a:gridCol w="506426"/>
                <a:gridCol w="510639"/>
                <a:gridCol w="505583"/>
                <a:gridCol w="502212"/>
                <a:gridCol w="504740"/>
                <a:gridCol w="504740"/>
                <a:gridCol w="510639"/>
                <a:gridCol w="501370"/>
                <a:gridCol w="505583"/>
                <a:gridCol w="501370"/>
                <a:gridCol w="505583"/>
                <a:gridCol w="504740"/>
                <a:gridCol w="488731"/>
              </a:tblGrid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>
            <a:normAutofit/>
          </a:bodyPr>
          <a:lstStyle/>
          <a:p>
            <a:r>
              <a:rPr lang="kk-KZ" sz="4000" dirty="0" smtClean="0"/>
              <a:t>Тыныс алу туралы не білесің?</a:t>
            </a:r>
            <a:endParaRPr lang="ru-RU" sz="4000" dirty="0"/>
          </a:p>
        </p:txBody>
      </p:sp>
      <p:pic>
        <p:nvPicPr>
          <p:cNvPr id="4" name="Picture 2" descr="http://vremiadengi.com/ifls/small-image/140812-130233-28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996952"/>
            <a:ext cx="3384376" cy="3384376"/>
          </a:xfrm>
          <a:prstGeom prst="rect">
            <a:avLst/>
          </a:prstGeom>
          <a:noFill/>
        </p:spPr>
      </p:pic>
      <p:pic>
        <p:nvPicPr>
          <p:cNvPr id="5" name="Picture 2" descr="http://vremiadengi.com/ifls/small-image/140812-130233-28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14908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age0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81695" cy="5000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Сөздікке жазып аламыз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Тыныс алу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дыхание 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respiration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Аэробты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аэробное -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aerobic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Анаэробты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анаэробное –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anaerobic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Көмірқышқыл газы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углекислый газ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carbon dioxide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132856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6СО2 + 6Н2О = С6Н12О6 + 6О2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83671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Фотосинтез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процесінің формуласы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ephsnature.com/images/Websitelifescience/photoresp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7162800" cy="31813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83568" y="472514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С6H12O6 + 6O2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6CO2 + 6H2O +ATФ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						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(энергия)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548680"/>
            <a:ext cx="5839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алуды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ң формуласы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330</Words>
  <Application>Microsoft Office PowerPoint</Application>
  <PresentationFormat>Экран (4:3)</PresentationFormat>
  <Paragraphs>235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Тыныс алудың маңызы. Анаэробты және аэробты тыныс алу </vt:lpstr>
      <vt:lpstr>Сабақ мақсаты</vt:lpstr>
      <vt:lpstr>Сөздерді тап</vt:lpstr>
      <vt:lpstr>Жауаптары</vt:lpstr>
      <vt:lpstr>Презентация PowerPoint</vt:lpstr>
      <vt:lpstr>Презентация PowerPoint</vt:lpstr>
      <vt:lpstr>Сөздікке жазып аламыз</vt:lpstr>
      <vt:lpstr>Презентация PowerPoint</vt:lpstr>
      <vt:lpstr>Презентация PowerPoint</vt:lpstr>
      <vt:lpstr>Тірі ағзалар тыныс алуына байланысты </vt:lpstr>
      <vt:lpstr>Назар ортаға</vt:lpstr>
      <vt:lpstr>Фотосинтез бен тыныс алуды салыстыр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18</cp:revision>
  <dcterms:modified xsi:type="dcterms:W3CDTF">2020-05-17T05:40:29Z</dcterms:modified>
</cp:coreProperties>
</file>