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0" r:id="rId3"/>
    <p:sldId id="256" r:id="rId4"/>
    <p:sldId id="257" r:id="rId5"/>
    <p:sldId id="258" r:id="rId6"/>
    <p:sldId id="259" r:id="rId7"/>
    <p:sldId id="263" r:id="rId8"/>
    <p:sldId id="261" r:id="rId9"/>
    <p:sldId id="264" r:id="rId10"/>
    <p:sldId id="262" r:id="rId11"/>
    <p:sldId id="265" r:id="rId12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9BFC1-3484-4516-89F7-2419C766CD64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6A32-0D20-4A4E-B78A-09CC3F961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15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F9D08-4C9D-476E-B46C-6CC684B43C2C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98B16-922F-4CDE-8E51-B520FB7A90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45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  <a:endParaRPr lang="en-US" altLang="ru-RU" smtClean="0">
              <a:solidFill>
                <a:srgbClr val="C0E474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7B453-FE0E-4A6F-A44D-D8807215CF08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74B1D-30EE-44FC-BC3C-4CC1DDD61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777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7DC2B-BACE-48AF-98E7-395377D2B820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229C3-0C3B-4112-8A16-3B01EF56D6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316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F9314-AB0B-4CB0-A571-5BD41E058F04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4AD20-3759-431D-B180-B0A2631A2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033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D28D-7A6F-431C-B0B7-DD48697598B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74E8-ED83-4AD7-9171-933D7C08EC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198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F07CD-B0BE-4FCB-B88D-E9D45F2BA16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21369-F6A2-45B2-89EA-EC0AF6DFA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237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A78CD-6797-487B-A829-DD28A43A27A0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2FDD3-48A5-4967-8AD3-8FCF86D6C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43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CCE1-427E-488F-B494-069A93EEB4F6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CA9F4-C74E-4BC3-9FF3-A07712235C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8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53E0F-6025-4628-BE06-4328C9F6BF78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79FFD-DBD5-4094-BE76-BFE0DE044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22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45105-617A-4B44-9AFB-07EE2C6BE56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60940-0F39-47F9-9AA2-54B75213A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5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0A685-A8AE-4BE1-B644-935EB2CFD98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C1028-0615-4623-B24A-07F0A76E7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83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41D12-A807-40C2-A33A-78A3A35AFAE7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AA263-A44D-420B-9ECE-6473A0376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35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14FF6-6E58-451C-80E5-277EA024CF31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2167F-8DD4-40FB-987B-DA07A05D1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20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3BB4E-DDF8-43D0-A51A-87B0CF4A9E30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B7313-6BEF-4BE5-89D2-D68AD0738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93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3443B-6D25-4196-A45E-DBE1E50399B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88FBE-EAA3-4212-851D-972127C7A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47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29001B-20E9-4782-9296-05780363BAC8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4A245AD1-949E-47CB-892C-B93CDB19BC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51" r:id="rId11"/>
    <p:sldLayoutId id="2147483746" r:id="rId12"/>
    <p:sldLayoutId id="2147483752" r:id="rId13"/>
    <p:sldLayoutId id="2147483747" r:id="rId14"/>
    <p:sldLayoutId id="2147483748" r:id="rId15"/>
    <p:sldLayoutId id="2147483749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08088" y="1184275"/>
            <a:ext cx="6973887" cy="352901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kk-KZ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 пәні мұғалімі</a:t>
            </a:r>
            <a:r>
              <a:rPr lang="kk-KZ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Битабарова Х.И.</a:t>
            </a:r>
            <a:br>
              <a:rPr lang="kk-KZ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 </a:t>
            </a:r>
            <a:r>
              <a:rPr lang="kk-KZ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сабағы  </a:t>
            </a:r>
            <a:br>
              <a:rPr lang="kk-KZ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сынып</a:t>
            </a:r>
            <a:endParaRPr lang="kk-KZ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200025" y="141288"/>
            <a:ext cx="11757025" cy="6575425"/>
          </a:xfrm>
        </p:spPr>
        <p:txBody>
          <a:bodyPr/>
          <a:lstStyle/>
          <a:p>
            <a:pPr>
              <a:buClr>
                <a:srgbClr val="90C226"/>
              </a:buClr>
              <a:defRPr/>
            </a:pPr>
            <a:r>
              <a:rPr lang="en-US" sz="2800" b="1" dirty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- </a:t>
            </a:r>
            <a:r>
              <a:rPr lang="ru-RU" sz="2800" b="1" dirty="0" err="1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endParaRPr lang="ru-RU" sz="2800" dirty="0">
              <a:solidFill>
                <a:srgbClr val="007D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90C226"/>
              </a:buClr>
              <a:defRPr/>
            </a:pPr>
            <a:r>
              <a:rPr lang="ru-RU" sz="2800" dirty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4/6</a:t>
            </a:r>
          </a:p>
          <a:p>
            <a:pPr>
              <a:buClr>
                <a:srgbClr val="90C226"/>
              </a:buClr>
              <a:defRPr/>
            </a:pP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Лакмус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сілтілік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ортада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90C226"/>
              </a:buClr>
              <a:defRPr/>
            </a:pPr>
            <a:r>
              <a:rPr lang="ru-RU" sz="28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</a:t>
            </a: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</a:t>
            </a: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>
              <a:buClr>
                <a:srgbClr val="90C226"/>
              </a:buClr>
              <a:defRPr/>
            </a:pPr>
            <a:r>
              <a:rPr lang="ru-RU" sz="2800" dirty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5/6</a:t>
            </a:r>
          </a:p>
          <a:p>
            <a:pPr>
              <a:buClr>
                <a:srgbClr val="90C226"/>
              </a:buClr>
              <a:defRPr/>
            </a:pP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негіздердің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реакциясын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атаймыз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90C226"/>
              </a:buClr>
              <a:defRPr/>
            </a:pPr>
            <a:r>
              <a:rPr lang="ru-RU" sz="28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</a:t>
            </a: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</a:t>
            </a: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ru-RU" sz="2800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90C226"/>
              </a:buClr>
              <a:buFont typeface="Wingdings 3" panose="05040102010807070707" pitchFamily="18" charset="2"/>
              <a:buNone/>
              <a:defRPr/>
            </a:pPr>
            <a:r>
              <a:rPr lang="ru-RU" sz="28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smtClean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800" b="1" dirty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endParaRPr lang="ru-RU" sz="2800" dirty="0">
              <a:solidFill>
                <a:srgbClr val="007D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90C226"/>
              </a:buClr>
              <a:defRPr/>
            </a:pPr>
            <a:r>
              <a:rPr lang="ru-RU" sz="2800" dirty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6/6</a:t>
            </a:r>
          </a:p>
          <a:p>
            <a:pPr>
              <a:buClr>
                <a:srgbClr val="90C226"/>
              </a:buClr>
              <a:defRPr/>
            </a:pP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негізді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қыздырғанда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мыс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оксидін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8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аламыз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90C226"/>
              </a:buClr>
              <a:defRPr/>
            </a:pPr>
            <a:r>
              <a:rPr lang="ru-RU" sz="28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</a:t>
            </a: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</a:t>
            </a: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>
              <a:buClr>
                <a:srgbClr val="90C226"/>
              </a:buClr>
              <a:defRPr/>
            </a:pPr>
            <a:endParaRPr lang="ru-RU" alt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844550" y="280988"/>
            <a:ext cx="7715250" cy="574675"/>
          </a:xfrm>
        </p:spPr>
        <p:txBody>
          <a:bodyPr>
            <a:normAutofit fontScale="90000"/>
          </a:bodyPr>
          <a:lstStyle/>
          <a:p>
            <a:pPr algn="ctr"/>
            <a:r>
              <a:rPr lang="kk-KZ" alt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altLang="ru-RU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</p:nvPr>
        </p:nvGraphicFramePr>
        <p:xfrm>
          <a:off x="750888" y="1160463"/>
          <a:ext cx="10058400" cy="2176462"/>
        </p:xfrm>
        <a:graphic>
          <a:graphicData uri="http://schemas.openxmlformats.org/drawingml/2006/table">
            <a:tbl>
              <a:tblPr firstRow="1" firstCol="1" bandRow="1"/>
              <a:tblGrid>
                <a:gridCol w="10058400"/>
              </a:tblGrid>
              <a:tr h="738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Бүгінгі жұмысыма ризамын</a:t>
                      </a:r>
                      <a:endParaRPr lang="ru-RU" sz="32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Сабақта сұрақтар болды</a:t>
                      </a:r>
                      <a:endParaRPr lang="ru-RU" sz="32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Күтілген нәтижеге жеттім</a:t>
                      </a:r>
                      <a:endParaRPr lang="ru-RU" sz="32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16-конечная звезда 14"/>
          <p:cNvSpPr/>
          <p:nvPr/>
        </p:nvSpPr>
        <p:spPr>
          <a:xfrm>
            <a:off x="269875" y="3336925"/>
            <a:ext cx="11395075" cy="2946400"/>
          </a:xfrm>
          <a:prstGeom prst="star16">
            <a:avLst>
              <a:gd name="adj" fmla="val 30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</a:t>
            </a:r>
          </a:p>
          <a:p>
            <a:pPr algn="ctr">
              <a:defRPr/>
            </a:pP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сайтына кіру</a:t>
            </a:r>
          </a:p>
          <a:p>
            <a:pPr algn="ctr">
              <a:defRPr/>
            </a:pPr>
            <a:r>
              <a:rPr lang="kk-KZ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 орындау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00063" y="342900"/>
            <a:ext cx="10258425" cy="785813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kk-KZ" altLang="ru-RU" sz="48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</a:t>
            </a:r>
            <a:endParaRPr lang="ru-RU" altLang="ru-RU" sz="4800" i="1" smtClean="0">
              <a:solidFill>
                <a:srgbClr val="002060"/>
              </a:solidFill>
            </a:endParaRP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300038" y="1328738"/>
            <a:ext cx="11372850" cy="5200650"/>
          </a:xfrm>
        </p:spPr>
        <p:txBody>
          <a:bodyPr/>
          <a:lstStyle/>
          <a:p>
            <a:pPr marL="0" indent="0" algn="ctr" defTabSz="914400" eaLnBrk="1" hangingPunct="1">
              <a:spcBef>
                <a:spcPct val="20000"/>
              </a:spcBef>
              <a:buClr>
                <a:srgbClr val="31B6FD"/>
              </a:buClr>
              <a:buSzPct val="100000"/>
              <a:buFont typeface="Wingdings 3" panose="05040102010807070707" pitchFamily="18" charset="2"/>
              <a:buNone/>
            </a:pPr>
            <a:r>
              <a:rPr lang="kk-KZ" altLang="ru-RU" sz="6000" b="1" i="1" dirty="0" smtClean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Негіздер.</a:t>
            </a:r>
          </a:p>
          <a:p>
            <a:pPr marL="0" indent="0" algn="ctr" defTabSz="914400" eaLnBrk="1" hangingPunct="1">
              <a:spcBef>
                <a:spcPct val="20000"/>
              </a:spcBef>
              <a:buClr>
                <a:srgbClr val="31B6FD"/>
              </a:buClr>
              <a:buSzPct val="100000"/>
              <a:buFont typeface="Wingdings 3" panose="05040102010807070707" pitchFamily="18" charset="2"/>
              <a:buNone/>
            </a:pPr>
            <a:r>
              <a:rPr lang="kk-KZ" altLang="ru-RU" sz="6000" b="1" i="1" dirty="0" smtClean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Негіздердің </a:t>
            </a:r>
            <a:r>
              <a:rPr lang="kk-KZ" altLang="ru-RU" sz="6000" b="1" i="1" dirty="0" smtClean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қасиеттері.</a:t>
            </a:r>
            <a:endParaRPr lang="ru-RU" altLang="ru-RU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477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4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</a:t>
            </a:r>
            <a:endParaRPr lang="ru-RU" sz="4400" i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357313"/>
            <a:ext cx="11015663" cy="49149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.3.4.9. негіздердің жіктелуі мен қасиеттерін білу, түсіну, олардың химиялық қасиеттерін сипаттайтын реакция теңдеулерін құрастыру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Бағалау критерийлері: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kk-KZ" alt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Оқушы </a:t>
            </a:r>
            <a:r>
              <a:rPr lang="kk-KZ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мақсатына </a:t>
            </a:r>
            <a:r>
              <a:rPr lang="kk-KZ" alt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жетеді, егер:</a:t>
            </a:r>
            <a:endParaRPr lang="kk-KZ" sz="32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негіздердің </a:t>
            </a:r>
            <a:r>
              <a:rPr lang="kk-KZ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жіктелуі мен қасиеттерін 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біліп, түсінсе;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олардың химиялық қасиеттерін сипаттайтын реакция 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теңдеулерін құрастырып, жазып, теңестіре алса;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ru-RU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201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16" r="57355" b="14426"/>
          <a:stretch>
            <a:fillRect/>
          </a:stretch>
        </p:blipFill>
        <p:spPr>
          <a:xfrm>
            <a:off x="0" y="0"/>
            <a:ext cx="11891963" cy="6689725"/>
          </a:xfrm>
        </p:spPr>
      </p:pic>
      <p:pic>
        <p:nvPicPr>
          <p:cNvPr id="9219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650" y="3086100"/>
            <a:ext cx="1865313" cy="360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Прямоугольник 3"/>
          <p:cNvSpPr>
            <a:spLocks noChangeArrowheads="1"/>
          </p:cNvSpPr>
          <p:nvPr/>
        </p:nvSpPr>
        <p:spPr bwMode="auto">
          <a:xfrm>
            <a:off x="9009063" y="6319838"/>
            <a:ext cx="2882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kk-KZ" altLang="ru-RU">
                <a:solidFill>
                  <a:srgbClr val="404040"/>
                </a:solidFill>
              </a:rPr>
              <a:t>Видео көрсету В</a:t>
            </a:r>
            <a:r>
              <a:rPr lang="en-US" altLang="ru-RU">
                <a:solidFill>
                  <a:srgbClr val="404040"/>
                </a:solidFill>
              </a:rPr>
              <a:t>ilim Land</a:t>
            </a:r>
            <a:endParaRPr lang="ru-RU" altLang="ru-RU">
              <a:solidFill>
                <a:srgbClr val="4040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27" t="55894" b="6113"/>
          <a:stretch>
            <a:fillRect/>
          </a:stretch>
        </p:blipFill>
        <p:spPr>
          <a:xfrm>
            <a:off x="157163" y="0"/>
            <a:ext cx="11901487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586413"/>
            <a:ext cx="11991975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83" t="33597" b="45277"/>
          <a:stretch>
            <a:fillRect/>
          </a:stretch>
        </p:blipFill>
        <p:spPr>
          <a:xfrm>
            <a:off x="263525" y="0"/>
            <a:ext cx="11879263" cy="5402263"/>
          </a:xfrm>
        </p:spPr>
      </p:pic>
      <p:pic>
        <p:nvPicPr>
          <p:cNvPr id="11268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963" y="5402263"/>
            <a:ext cx="780097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677863" y="185738"/>
            <a:ext cx="8596312" cy="714375"/>
          </a:xfrm>
        </p:spPr>
        <p:txBody>
          <a:bodyPr>
            <a:normAutofit fontScale="90000"/>
          </a:bodyPr>
          <a:lstStyle/>
          <a:p>
            <a:pPr algn="ctr" eaLnBrk="1" hangingPunct="1">
              <a:spcBef>
                <a:spcPts val="1000"/>
              </a:spcBef>
              <a:buClr>
                <a:srgbClr val="90C226"/>
              </a:buClr>
              <a:buSzPct val="80000"/>
              <a:defRPr/>
            </a:pPr>
            <a:r>
              <a:rPr lang="kk-KZ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 бекіту     </a:t>
            </a:r>
            <a:r>
              <a:rPr lang="kk-KZ" alt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</a:t>
            </a:r>
            <a:r>
              <a:rPr lang="kk-KZ" altLang="ru-RU" sz="3200" b="1" i="1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Химиялық диктант»</a:t>
            </a:r>
            <a:br>
              <a:rPr lang="kk-KZ" altLang="ru-RU" sz="3200" b="1" i="1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kk-KZ" alt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lang="ru-RU" alt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Объект 4"/>
          <p:cNvSpPr>
            <a:spLocks noGrp="1"/>
          </p:cNvSpPr>
          <p:nvPr>
            <p:ph idx="1"/>
          </p:nvPr>
        </p:nvSpPr>
        <p:spPr>
          <a:xfrm>
            <a:off x="242888" y="922338"/>
            <a:ext cx="11949112" cy="5957887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kk-KZ" altLang="ru-RU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Құрамына бір немесе бірнеше ......................... қатар, ....................атомы кіретін күрделі заттар ...................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kk-KZ" altLang="ru-RU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аталады.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endParaRPr lang="ru-RU" altLang="ru-RU" sz="240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42888" y="2778125"/>
          <a:ext cx="11056937" cy="3435350"/>
        </p:xfrm>
        <a:graphic>
          <a:graphicData uri="http://schemas.openxmlformats.org/drawingml/2006/table">
            <a:tbl>
              <a:tblPr/>
              <a:tblGrid>
                <a:gridCol w="11056937"/>
              </a:tblGrid>
              <a:tr h="34353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2. KOН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Al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OH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k-KZ" sz="3200" b="1" i="1" baseline="-25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3200" b="1" i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Ni(OH)</a:t>
                      </a:r>
                      <a:r>
                        <a:rPr lang="kk-KZ" sz="3200" b="1" i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2,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NaOH, Pd(OH)</a:t>
                      </a:r>
                      <a:r>
                        <a:rPr lang="kk-KZ" sz="3200" b="1" i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2,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Си(OH)</a:t>
                      </a:r>
                      <a:r>
                        <a:rPr lang="kk-KZ" sz="3200" b="1" i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2,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kk-KZ" sz="3200" b="1" i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  Ba(OH)</a:t>
                      </a:r>
                      <a:r>
                        <a:rPr lang="kk-KZ" sz="3200" b="1" i="1" baseline="-25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3200" b="1" i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3200" b="1" i="1" baseline="-25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Zn(OH)</a:t>
                      </a:r>
                      <a:r>
                        <a:rPr lang="kk-KZ" sz="3200" b="1" i="1" baseline="-25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Cr(OH)</a:t>
                      </a:r>
                      <a:r>
                        <a:rPr lang="kk-KZ" sz="3200" b="1" i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Be(OH)</a:t>
                      </a:r>
                      <a:r>
                        <a:rPr lang="kk-KZ" sz="3200" b="1" i="1" baseline="-25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kk-KZ" sz="3200" b="1" baseline="-25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Мына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берілген қосылыстарды гидроксил тобының санына байланысты үшке жікте</a:t>
                      </a:r>
                      <a:r>
                        <a:rPr lang="kk-KZ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бір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негізді-</a:t>
                      </a:r>
                      <a:r>
                        <a:rPr lang="kk-KZ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--------------------------------,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екі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негізді-</a:t>
                      </a:r>
                      <a:r>
                        <a:rPr lang="kk-KZ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----------------------------------------------------,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үш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негізді --------------------------------------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325" marR="1143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360488" y="280988"/>
            <a:ext cx="7759700" cy="481012"/>
          </a:xfrm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en-US" altLang="ru-RU" sz="32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Daryn.Online</a:t>
            </a:r>
            <a:r>
              <a:rPr lang="kk-KZ" altLang="ru-RU" sz="20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сайты      </a:t>
            </a:r>
            <a:r>
              <a:rPr lang="ru-RU" altLang="ru-RU" sz="32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kk-KZ" altLang="ru-RU" sz="32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ңгейлік тапсырмалар   </a:t>
            </a:r>
            <a:endParaRPr lang="ru-RU" altLang="ru-RU" sz="3200" i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209550" y="762000"/>
            <a:ext cx="11607800" cy="5873750"/>
          </a:xfrm>
        </p:spPr>
        <p:txBody>
          <a:bodyPr/>
          <a:lstStyle/>
          <a:p>
            <a:r>
              <a:rPr lang="en-US" altLang="ru-RU" sz="2800" b="1" smtClean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- </a:t>
            </a:r>
            <a:r>
              <a:rPr lang="ru-RU" altLang="ru-RU" sz="2800" b="1" smtClean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endParaRPr lang="ru-RU" altLang="ru-RU" sz="2800" smtClean="0">
              <a:solidFill>
                <a:srgbClr val="007D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smtClean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1/6</a:t>
            </a:r>
          </a:p>
          <a:p>
            <a:r>
              <a:rPr lang="en-US" altLang="ru-RU" sz="2800" b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Cr(OH)</a:t>
            </a:r>
            <a:r>
              <a:rPr lang="en-US" altLang="ru-RU" sz="2800" b="1" baseline="-2500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ru-RU" altLang="ru-RU" sz="2800" b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қосылысы қай негіз тобына жатады?</a:t>
            </a:r>
            <a:endParaRPr lang="ru-RU" altLang="ru-RU" sz="280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 жазыңыз: </a:t>
            </a:r>
          </a:p>
          <a:p>
            <a:r>
              <a:rPr lang="ru-RU" altLang="ru-RU" sz="2800" smtClean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2/6</a:t>
            </a:r>
          </a:p>
          <a:p>
            <a:r>
              <a:rPr lang="ru-RU" altLang="ru-RU" sz="2800" b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Суда ерімейтін негіздердің қосымша атауы</a:t>
            </a:r>
            <a:endParaRPr lang="ru-RU" altLang="ru-RU" sz="280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 жазыңыз: </a:t>
            </a:r>
          </a:p>
          <a:p>
            <a:r>
              <a:rPr lang="ru-RU" altLang="ru-RU" sz="2800" smtClean="0">
                <a:solidFill>
                  <a:srgbClr val="007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3/6</a:t>
            </a:r>
          </a:p>
          <a:p>
            <a:r>
              <a:rPr lang="en-US" altLang="ru-RU" sz="2800" b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LiOH</a:t>
            </a:r>
            <a:r>
              <a:rPr lang="en-US" altLang="ru-RU" sz="2800" b="1" baseline="-2500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800" b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қосылысы қай негіз тобына жатады?</a:t>
            </a:r>
            <a:endParaRPr lang="ru-RU" altLang="ru-RU" sz="280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 жазыңыз: </a:t>
            </a:r>
          </a:p>
          <a:p>
            <a:endParaRPr lang="ru-RU" altLang="ru-RU" smtClean="0">
              <a:solidFill>
                <a:srgbClr val="333333"/>
              </a:solidFill>
              <a:latin typeface="inter-regula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183</TotalTime>
  <Words>175</Words>
  <Application>Microsoft Office PowerPoint</Application>
  <PresentationFormat>Широкоэкранный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SimSun</vt:lpstr>
      <vt:lpstr>Arial</vt:lpstr>
      <vt:lpstr>inter-regular</vt:lpstr>
      <vt:lpstr>Times New Roman</vt:lpstr>
      <vt:lpstr>Trebuchet MS</vt:lpstr>
      <vt:lpstr>Wingdings 3</vt:lpstr>
      <vt:lpstr>Грань</vt:lpstr>
      <vt:lpstr> Химия пәні мұғалімі Битабарова Х.И. Химия сабағы   8 сынып</vt:lpstr>
      <vt:lpstr>Сабақтың тақырыбы</vt:lpstr>
      <vt:lpstr>Сабақтың мақсаты</vt:lpstr>
      <vt:lpstr>Презентация PowerPoint</vt:lpstr>
      <vt:lpstr>Презентация PowerPoint</vt:lpstr>
      <vt:lpstr>Презентация PowerPoint</vt:lpstr>
      <vt:lpstr>Презентация PowerPoint</vt:lpstr>
      <vt:lpstr>Сабақты бекіту     «Химиялық диктант»  </vt:lpstr>
      <vt:lpstr> Daryn.Online сайты      Деңгейлік тапсырмалар   </vt:lpstr>
      <vt:lpstr>Презентация PowerPoint</vt:lpstr>
      <vt:lpstr>Рефлексия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</dc:creator>
  <cp:lastModifiedBy>Admin</cp:lastModifiedBy>
  <cp:revision>50</cp:revision>
  <dcterms:created xsi:type="dcterms:W3CDTF">2020-03-26T05:20:49Z</dcterms:created>
  <dcterms:modified xsi:type="dcterms:W3CDTF">2020-05-17T05:05:02Z</dcterms:modified>
</cp:coreProperties>
</file>