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8" r:id="rId3"/>
    <p:sldId id="259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FB958-A39C-4ED9-9537-6E2CDF1F4B21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04333-DE71-4A72-934F-4830A332F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95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4333-DE71-4A72-934F-4830A332FF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04333-DE71-4A72-934F-4830A332FF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6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0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1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4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9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2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9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7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4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1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D0201-6C65-498A-B5A8-F30249E91AA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1E62C-2390-4CED-811B-3DE24367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45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олна 2"/>
          <p:cNvSpPr/>
          <p:nvPr/>
        </p:nvSpPr>
        <p:spPr>
          <a:xfrm>
            <a:off x="467544" y="-14776"/>
            <a:ext cx="8352928" cy="1008112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Алматы обылысы, Еңбекшіқазақ ауданы, Есік қаласыс Қ.Сатпаев атындағы орта мектебінің бастауыш сынып  мұғалімі </a:t>
            </a:r>
            <a:r>
              <a:rPr lang="kk-KZ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Рысбаева </a:t>
            </a:r>
            <a:r>
              <a:rPr lang="kk-KZ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Сайраш Нурмухановна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75616" y="996720"/>
            <a:ext cx="2661992" cy="18081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000" b="1" dirty="0" smtClean="0"/>
              <a:t>          </a:t>
            </a:r>
            <a:r>
              <a:rPr lang="kk-KZ" b="1" dirty="0" smtClean="0"/>
              <a:t>Оқу мақсаты:</a:t>
            </a:r>
          </a:p>
          <a:p>
            <a:r>
              <a:rPr lang="kk-KZ" sz="1600" b="1" dirty="0" smtClean="0"/>
              <a:t>3.3.3.3 ауыз суды үнемді қолдану қажеттілігін түсіндіру.</a:t>
            </a:r>
          </a:p>
          <a:p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35592" y="3781804"/>
            <a:ext cx="8494640" cy="13276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Сабақ мақсаттары: </a:t>
            </a:r>
          </a:p>
          <a:p>
            <a:r>
              <a:rPr lang="kk-KZ" b="1" dirty="0" smtClean="0"/>
              <a:t>Барлық оқушылар:</a:t>
            </a:r>
            <a:r>
              <a:rPr lang="kk-KZ" sz="1600" b="1" dirty="0" smtClean="0"/>
              <a:t>судың  маңызы мен пайдасын біледі</a:t>
            </a:r>
            <a:r>
              <a:rPr lang="kk-KZ" sz="1600" dirty="0" smtClean="0"/>
              <a:t>.</a:t>
            </a:r>
          </a:p>
          <a:p>
            <a:r>
              <a:rPr lang="kk-KZ" b="1" dirty="0" smtClean="0"/>
              <a:t>Көптеген оқушылар:</a:t>
            </a:r>
            <a:r>
              <a:rPr lang="kk-KZ" sz="1600" b="1" dirty="0" smtClean="0"/>
              <a:t>топтық жұмыс барысында белсенділік танытады</a:t>
            </a:r>
            <a:r>
              <a:rPr lang="kk-KZ" sz="1600" dirty="0" smtClean="0"/>
              <a:t>.</a:t>
            </a:r>
          </a:p>
          <a:p>
            <a:r>
              <a:rPr lang="kk-KZ" b="1" dirty="0" smtClean="0"/>
              <a:t>Кейбір оқушылар:</a:t>
            </a:r>
            <a:r>
              <a:rPr lang="kk-KZ" sz="1600" b="1" dirty="0" smtClean="0"/>
              <a:t>шынайы өмірмен байланыстырады</a:t>
            </a:r>
            <a:r>
              <a:rPr lang="kk-KZ" sz="1600" dirty="0" smtClean="0"/>
              <a:t>.</a:t>
            </a:r>
          </a:p>
          <a:p>
            <a:pPr algn="ctr"/>
            <a:endParaRPr lang="kk-KZ" b="1" dirty="0" smtClean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879312" y="2003132"/>
            <a:ext cx="4471344" cy="1440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/>
              <a:t>Бағалау критерийлері:</a:t>
            </a:r>
            <a:r>
              <a:rPr lang="kk-KZ" sz="1400" b="1" dirty="0" smtClean="0"/>
              <a:t>Судың тіршілік үшін қажеттілігін түсіндіре алады.</a:t>
            </a:r>
          </a:p>
          <a:p>
            <a:pPr algn="ctr"/>
            <a:r>
              <a:rPr lang="kk-KZ" sz="1400" b="1" dirty="0" smtClean="0"/>
              <a:t>Суды үнемдеу туралы өз ойларын жеткізеді.</a:t>
            </a:r>
          </a:p>
          <a:p>
            <a:pPr algn="ctr"/>
            <a:r>
              <a:rPr lang="kk-KZ" sz="1400" b="1" dirty="0" smtClean="0"/>
              <a:t>Судың маңыздылығын өлең жолдарымен айтады.</a:t>
            </a:r>
          </a:p>
          <a:p>
            <a:pPr algn="ctr"/>
            <a:endParaRPr lang="ru-RU" sz="16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44008" y="993336"/>
            <a:ext cx="3816424" cy="89610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/>
              <a:t>Сабақтың тақырыбы: </a:t>
            </a:r>
            <a:r>
              <a:rPr lang="ru-RU" sz="1600" b="1" dirty="0" err="1" smtClean="0">
                <a:effectLst/>
                <a:latin typeface="Times New Roman"/>
                <a:ea typeface="Calibri"/>
              </a:rPr>
              <a:t>Судың</a:t>
            </a:r>
            <a:r>
              <a:rPr lang="ru-RU" sz="1600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1600" b="1" dirty="0" err="1" smtClean="0">
                <a:effectLst/>
                <a:latin typeface="Times New Roman"/>
                <a:ea typeface="Calibri"/>
              </a:rPr>
              <a:t>тіршілік</a:t>
            </a:r>
            <a:r>
              <a:rPr lang="ru-RU" sz="1600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1600" b="1" dirty="0" err="1" smtClean="0">
                <a:effectLst/>
                <a:latin typeface="Times New Roman"/>
                <a:ea typeface="Calibri"/>
              </a:rPr>
              <a:t>үшін</a:t>
            </a:r>
            <a:r>
              <a:rPr lang="ru-RU" sz="1600" b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1600" b="1" dirty="0" err="1" smtClean="0">
                <a:effectLst/>
                <a:latin typeface="Times New Roman"/>
                <a:ea typeface="Calibri"/>
              </a:rPr>
              <a:t>маңызы</a:t>
            </a:r>
            <a:endParaRPr lang="ru-RU" sz="1600" b="1" dirty="0"/>
          </a:p>
        </p:txBody>
      </p:sp>
      <p:sp>
        <p:nvSpPr>
          <p:cNvPr id="12" name="Стрелка влево 11"/>
          <p:cNvSpPr/>
          <p:nvPr/>
        </p:nvSpPr>
        <p:spPr>
          <a:xfrm>
            <a:off x="3185560" y="1228748"/>
            <a:ext cx="1026400" cy="432048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486540" y="2924944"/>
            <a:ext cx="432048" cy="79208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243492" y="3578438"/>
            <a:ext cx="360040" cy="16659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вырезанным скругленным углом 14"/>
          <p:cNvSpPr/>
          <p:nvPr/>
        </p:nvSpPr>
        <p:spPr>
          <a:xfrm>
            <a:off x="385216" y="5456795"/>
            <a:ext cx="3610720" cy="541105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1200" b="1" dirty="0" smtClean="0"/>
              <a:t>Ойлау дағдыларының деңгейі</a:t>
            </a:r>
            <a:r>
              <a:rPr lang="kk-KZ" sz="1400" b="1" dirty="0" smtClean="0"/>
              <a:t>:Білу,түсіну,қолдану,талдау,бағалау</a:t>
            </a:r>
            <a:endParaRPr lang="ru-RU" sz="1400" b="1" dirty="0"/>
          </a:p>
        </p:txBody>
      </p:sp>
      <p:sp>
        <p:nvSpPr>
          <p:cNvPr id="16" name="Прямоугольник с одним вырезанным скругленным углом 15"/>
          <p:cNvSpPr/>
          <p:nvPr/>
        </p:nvSpPr>
        <p:spPr>
          <a:xfrm>
            <a:off x="275616" y="6263969"/>
            <a:ext cx="3884166" cy="432048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b="1" dirty="0" smtClean="0"/>
              <a:t>Құндылықтарды дамыту:суды үнемдеу</a:t>
            </a:r>
            <a:endParaRPr lang="ru-RU" sz="1600" b="1" dirty="0"/>
          </a:p>
        </p:txBody>
      </p:sp>
      <p:sp>
        <p:nvSpPr>
          <p:cNvPr id="17" name="Прямоугольник с одним вырезанным скругленным углом 16"/>
          <p:cNvSpPr/>
          <p:nvPr/>
        </p:nvSpPr>
        <p:spPr>
          <a:xfrm>
            <a:off x="4572000" y="6130344"/>
            <a:ext cx="2350841" cy="611023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АКТ қолдану дағдылары:интербелсенді тақтаны қолдану</a:t>
            </a:r>
            <a:endParaRPr lang="ru-RU" sz="1400" b="1" dirty="0"/>
          </a:p>
        </p:txBody>
      </p:sp>
      <p:sp>
        <p:nvSpPr>
          <p:cNvPr id="18" name="Прямоугольник с одним вырезанным скругленным углом 17"/>
          <p:cNvSpPr/>
          <p:nvPr/>
        </p:nvSpPr>
        <p:spPr>
          <a:xfrm>
            <a:off x="4193536" y="5427107"/>
            <a:ext cx="3220776" cy="432048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Пәнаралық байланыстар:әдебиеттік оқу,бейнелеу</a:t>
            </a:r>
            <a:endParaRPr lang="ru-RU" sz="14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486540" y="5162880"/>
            <a:ext cx="311976" cy="21602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 flipV="1">
            <a:off x="1470831" y="6013936"/>
            <a:ext cx="280577" cy="22442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3869080" y="6022333"/>
            <a:ext cx="360040" cy="216024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724128" y="5913276"/>
            <a:ext cx="261743" cy="21286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с одним вырезанным скругленным углом 23"/>
          <p:cNvSpPr/>
          <p:nvPr/>
        </p:nvSpPr>
        <p:spPr>
          <a:xfrm>
            <a:off x="7452320" y="5913276"/>
            <a:ext cx="1512168" cy="828092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/>
              <a:t>Бастапқы білім:суды қайдан таба алады?</a:t>
            </a:r>
            <a:endParaRPr lang="ru-RU" sz="1400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7113896" y="6417268"/>
            <a:ext cx="246832" cy="21602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8" y="0"/>
            <a:ext cx="9155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3600" y="347640"/>
            <a:ext cx="1800200" cy="57606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9552" y="386800"/>
            <a:ext cx="1800200" cy="57606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3900" y="464720"/>
            <a:ext cx="1800200" cy="57606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Тиімді оқыту әдістері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9912" y="1733392"/>
            <a:ext cx="2448272" cy="48639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«Су-</a:t>
            </a:r>
            <a:r>
              <a:rPr lang="ru-RU" sz="1600" dirty="0" err="1"/>
              <a:t>тіршілік</a:t>
            </a:r>
            <a:r>
              <a:rPr lang="ru-RU" sz="1600" dirty="0"/>
              <a:t> </a:t>
            </a:r>
            <a:r>
              <a:rPr lang="ru-RU" sz="1600" dirty="0" err="1"/>
              <a:t>көзі</a:t>
            </a:r>
            <a:r>
              <a:rPr lang="ru-RU" sz="1600" dirty="0"/>
              <a:t>» </a:t>
            </a:r>
          </a:p>
          <a:p>
            <a:pPr algn="ctr"/>
            <a:r>
              <a:rPr lang="ru-RU" sz="1600" dirty="0"/>
              <a:t> </a:t>
            </a:r>
            <a:r>
              <a:rPr lang="ru-RU" sz="1600" dirty="0" err="1"/>
              <a:t>Тақырыбы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ақпарат</a:t>
            </a:r>
            <a:r>
              <a:rPr lang="ru-RU" sz="1600" dirty="0"/>
              <a:t> </a:t>
            </a:r>
            <a:r>
              <a:rPr lang="ru-RU" sz="1600" dirty="0" err="1"/>
              <a:t>жинап</a:t>
            </a:r>
            <a:r>
              <a:rPr lang="ru-RU" sz="1600" dirty="0"/>
              <a:t> </a:t>
            </a:r>
            <a:r>
              <a:rPr lang="ru-RU" sz="1600" dirty="0" err="1"/>
              <a:t>топта</a:t>
            </a:r>
            <a:r>
              <a:rPr lang="ru-RU" sz="1600" dirty="0"/>
              <a:t> постер </a:t>
            </a:r>
            <a:r>
              <a:rPr lang="ru-RU" sz="1600" dirty="0" err="1"/>
              <a:t>жасау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қорғау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/>
              <a:t>Осы </a:t>
            </a:r>
            <a:r>
              <a:rPr lang="ru-RU" sz="1600" dirty="0" err="1"/>
              <a:t>тапсырманы</a:t>
            </a:r>
            <a:r>
              <a:rPr lang="ru-RU" sz="1600" dirty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барысында</a:t>
            </a:r>
            <a:r>
              <a:rPr lang="ru-RU" sz="1600" dirty="0"/>
              <a:t> </a:t>
            </a:r>
            <a:r>
              <a:rPr lang="ru-RU" sz="1600" dirty="0" err="1"/>
              <a:t>тиімді</a:t>
            </a:r>
            <a:r>
              <a:rPr lang="ru-RU" sz="1600" dirty="0"/>
              <a:t> </a:t>
            </a:r>
            <a:r>
              <a:rPr lang="ru-RU" sz="1600" dirty="0" err="1"/>
              <a:t>оқытудың</a:t>
            </a:r>
            <a:r>
              <a:rPr lang="ru-RU" sz="1600" dirty="0"/>
              <a:t>  </a:t>
            </a:r>
            <a:r>
              <a:rPr lang="ru-RU" sz="1600" dirty="0" err="1">
                <a:solidFill>
                  <a:srgbClr val="FF0000"/>
                </a:solidFill>
              </a:rPr>
              <a:t>белсенді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оқу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әдісі</a:t>
            </a:r>
            <a:r>
              <a:rPr lang="ru-RU" sz="1600" dirty="0">
                <a:solidFill>
                  <a:srgbClr val="FF0000"/>
                </a:solidFill>
              </a:rPr>
              <a:t>  </a:t>
            </a:r>
            <a:r>
              <a:rPr lang="ru-RU" sz="1600" dirty="0" err="1"/>
              <a:t>жүзеге</a:t>
            </a:r>
            <a:r>
              <a:rPr lang="ru-RU" sz="1600" dirty="0"/>
              <a:t> </a:t>
            </a:r>
            <a:r>
              <a:rPr lang="ru-RU" sz="1600" dirty="0" err="1"/>
              <a:t>асады</a:t>
            </a:r>
            <a:r>
              <a:rPr lang="ru-RU" sz="1600" dirty="0"/>
              <a:t>. </a:t>
            </a:r>
            <a:r>
              <a:rPr lang="ru-RU" sz="1600" dirty="0" err="1"/>
              <a:t>Топпен</a:t>
            </a:r>
            <a:r>
              <a:rPr lang="ru-RU" sz="1600" dirty="0"/>
              <a:t> </a:t>
            </a:r>
            <a:r>
              <a:rPr lang="ru-RU" sz="1600" dirty="0" err="1"/>
              <a:t>жұмыс</a:t>
            </a:r>
            <a:r>
              <a:rPr lang="ru-RU" sz="1600" dirty="0"/>
              <a:t> </a:t>
            </a:r>
            <a:r>
              <a:rPr lang="ru-RU" sz="1600" dirty="0" err="1"/>
              <a:t>істеу</a:t>
            </a:r>
            <a:r>
              <a:rPr lang="ru-RU" sz="1600" dirty="0"/>
              <a:t> </a:t>
            </a:r>
            <a:r>
              <a:rPr lang="ru-RU" sz="1600" dirty="0" err="1"/>
              <a:t>барысында</a:t>
            </a:r>
            <a:r>
              <a:rPr lang="ru-RU" sz="1600" dirty="0"/>
              <a:t> </a:t>
            </a:r>
            <a:r>
              <a:rPr lang="ru-RU" sz="1600" dirty="0" err="1"/>
              <a:t>оқушылар</a:t>
            </a:r>
            <a:r>
              <a:rPr lang="ru-RU" sz="1600" dirty="0"/>
              <a:t> сын </a:t>
            </a:r>
            <a:r>
              <a:rPr lang="ru-RU" sz="1600" dirty="0" err="1"/>
              <a:t>тұрғысынан</a:t>
            </a:r>
            <a:r>
              <a:rPr lang="ru-RU" sz="1600" dirty="0"/>
              <a:t> </a:t>
            </a:r>
            <a:r>
              <a:rPr lang="ru-RU" sz="1600" dirty="0" err="1"/>
              <a:t>ойлай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 </a:t>
            </a:r>
            <a:r>
              <a:rPr lang="ru-RU" sz="1600" dirty="0" err="1"/>
              <a:t>топта</a:t>
            </a:r>
            <a:r>
              <a:rPr lang="ru-RU" sz="1600" dirty="0"/>
              <a:t> </a:t>
            </a:r>
            <a:r>
              <a:rPr lang="ru-RU" sz="1600" dirty="0" err="1"/>
              <a:t>бірлесе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 </a:t>
            </a:r>
            <a:r>
              <a:rPr lang="ru-RU" sz="1600" dirty="0" err="1"/>
              <a:t>талқылайды</a:t>
            </a:r>
            <a:r>
              <a:rPr lang="ru-RU" sz="1600" dirty="0"/>
              <a:t>. </a:t>
            </a:r>
            <a:r>
              <a:rPr lang="ru-RU" sz="1600" dirty="0" err="1"/>
              <a:t>Оқушылардың</a:t>
            </a:r>
            <a:r>
              <a:rPr lang="ru-RU" sz="1600" dirty="0"/>
              <a:t> </a:t>
            </a:r>
            <a:r>
              <a:rPr lang="ru-RU" sz="1600" dirty="0" err="1"/>
              <a:t>оқылым,жазылым</a:t>
            </a:r>
            <a:r>
              <a:rPr lang="ru-RU" sz="1600" dirty="0"/>
              <a:t> </a:t>
            </a:r>
            <a:r>
              <a:rPr lang="ru-RU" sz="1600" dirty="0" err="1"/>
              <a:t>дағдылары</a:t>
            </a:r>
            <a:r>
              <a:rPr lang="ru-RU" sz="1600" dirty="0"/>
              <a:t> </a:t>
            </a:r>
            <a:r>
              <a:rPr lang="ru-RU" sz="1600" dirty="0" err="1"/>
              <a:t>іске</a:t>
            </a:r>
            <a:r>
              <a:rPr lang="ru-RU" sz="1600" dirty="0"/>
              <a:t> </a:t>
            </a:r>
            <a:r>
              <a:rPr lang="ru-RU" sz="1600" dirty="0" err="1"/>
              <a:t>асады</a:t>
            </a:r>
            <a:r>
              <a:rPr lang="ru-RU" sz="1600" dirty="0"/>
              <a:t>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555838" y="1196752"/>
            <a:ext cx="2448272" cy="42484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 </a:t>
            </a:r>
            <a:r>
              <a:rPr lang="ru-RU" sz="1600" dirty="0" err="1" smtClean="0"/>
              <a:t>туралы</a:t>
            </a:r>
            <a:r>
              <a:rPr lang="ru-RU" sz="1600" dirty="0" smtClean="0"/>
              <a:t> </a:t>
            </a:r>
            <a:r>
              <a:rPr lang="ru-RU" sz="1600" dirty="0" err="1" smtClean="0"/>
              <a:t>мақал</a:t>
            </a:r>
            <a:r>
              <a:rPr lang="ru-RU" sz="1600" dirty="0" smtClean="0"/>
              <a:t>-м</a:t>
            </a:r>
            <a:r>
              <a:rPr lang="kk-KZ" sz="1600" dirty="0" smtClean="0"/>
              <a:t>әтелдер,</a:t>
            </a:r>
            <a:r>
              <a:rPr lang="ru-RU" sz="1600" dirty="0" smtClean="0"/>
              <a:t> </a:t>
            </a:r>
            <a:r>
              <a:rPr lang="ru-RU" sz="1600" dirty="0" err="1" smtClean="0"/>
              <a:t>нақыл</a:t>
            </a:r>
            <a:r>
              <a:rPr lang="ru-RU" sz="1600" dirty="0" smtClean="0"/>
              <a:t> </a:t>
            </a:r>
            <a:r>
              <a:rPr lang="ru-RU" sz="1600" dirty="0" err="1" smtClean="0"/>
              <a:t>сөздерді</a:t>
            </a:r>
            <a:r>
              <a:rPr lang="ru-RU" sz="1600" dirty="0" smtClean="0"/>
              <a:t> </a:t>
            </a:r>
            <a:r>
              <a:rPr lang="ru-RU" sz="1600" dirty="0" err="1" smtClean="0"/>
              <a:t>толықтыр</a:t>
            </a:r>
            <a:r>
              <a:rPr lang="ru-RU" sz="1600" dirty="0" smtClean="0"/>
              <a:t>. </a:t>
            </a:r>
            <a:r>
              <a:rPr lang="ru-RU" sz="1600" dirty="0" err="1" smtClean="0"/>
              <a:t>Бұл</a:t>
            </a:r>
            <a:r>
              <a:rPr lang="ru-RU" sz="1600" dirty="0" smtClean="0"/>
              <a:t> </a:t>
            </a:r>
            <a:r>
              <a:rPr lang="ru-RU" sz="1600" dirty="0" err="1" smtClean="0"/>
              <a:t>тапсырманы</a:t>
            </a:r>
            <a:r>
              <a:rPr lang="ru-RU" sz="1600" dirty="0" smtClean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барысында</a:t>
            </a:r>
            <a:r>
              <a:rPr lang="ru-RU" sz="1600" dirty="0"/>
              <a:t>  </a:t>
            </a:r>
            <a:r>
              <a:rPr lang="ru-RU" sz="1600" dirty="0" err="1"/>
              <a:t>тиімді</a:t>
            </a:r>
            <a:r>
              <a:rPr lang="ru-RU" sz="1600" dirty="0"/>
              <a:t> </a:t>
            </a:r>
            <a:r>
              <a:rPr lang="ru-RU" sz="1600" dirty="0" err="1"/>
              <a:t>оқытыудың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бірлескен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модельдеу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әдісін</a:t>
            </a:r>
            <a:r>
              <a:rPr lang="ru-RU" sz="1600" dirty="0" smtClean="0"/>
              <a:t> </a:t>
            </a:r>
            <a:r>
              <a:rPr lang="ru-RU" sz="1600" dirty="0" err="1" smtClean="0"/>
              <a:t>пайдаландым</a:t>
            </a:r>
            <a:r>
              <a:rPr lang="ru-RU" sz="1600" dirty="0" smtClean="0"/>
              <a:t>. </a:t>
            </a:r>
            <a:r>
              <a:rPr lang="ru-RU" sz="1600" dirty="0" err="1" smtClean="0"/>
              <a:t>Бірлескен</a:t>
            </a:r>
            <a:r>
              <a:rPr lang="ru-RU" sz="1600" dirty="0" smtClean="0"/>
              <a:t> </a:t>
            </a:r>
            <a:r>
              <a:rPr lang="ru-RU" sz="1600" dirty="0" err="1" smtClean="0"/>
              <a:t>оқу</a:t>
            </a:r>
            <a:r>
              <a:rPr lang="ru-RU" sz="1600" dirty="0" smtClean="0"/>
              <a:t> </a:t>
            </a:r>
            <a:r>
              <a:rPr lang="ru-RU" sz="1600" dirty="0" err="1" smtClean="0"/>
              <a:t>әдісін</a:t>
            </a:r>
            <a:r>
              <a:rPr lang="ru-RU" sz="1600" dirty="0" smtClean="0"/>
              <a:t> </a:t>
            </a:r>
            <a:r>
              <a:rPr lang="ru-RU" sz="1600" dirty="0" err="1" smtClean="0"/>
              <a:t>жүзеге</a:t>
            </a:r>
            <a:r>
              <a:rPr lang="ru-RU" sz="1600" dirty="0" smtClean="0"/>
              <a:t> </a:t>
            </a:r>
            <a:r>
              <a:rPr lang="ru-RU" sz="1600" dirty="0" err="1" smtClean="0"/>
              <a:t>асыру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барысында</a:t>
            </a:r>
            <a:r>
              <a:rPr lang="ru-RU" sz="1600" dirty="0" smtClean="0"/>
              <a:t> </a:t>
            </a:r>
            <a:r>
              <a:rPr lang="ru-RU" sz="1600" dirty="0" err="1" smtClean="0"/>
              <a:t>оқушылардың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коммуникативтік</a:t>
            </a:r>
            <a:r>
              <a:rPr lang="ru-RU" sz="1600" dirty="0" smtClean="0"/>
              <a:t> </a:t>
            </a:r>
            <a:r>
              <a:rPr lang="ru-RU" sz="1600" dirty="0" err="1" smtClean="0"/>
              <a:t>дағдылары</a:t>
            </a:r>
            <a:r>
              <a:rPr lang="ru-RU" sz="1600" dirty="0" smtClean="0"/>
              <a:t> </a:t>
            </a:r>
            <a:r>
              <a:rPr lang="ru-RU" sz="1600" dirty="0" err="1" smtClean="0"/>
              <a:t>қалыптасады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39852" y="1064600"/>
            <a:ext cx="2916324" cy="546074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err="1"/>
              <a:t>Ж</a:t>
            </a:r>
            <a:r>
              <a:rPr lang="ru-RU" sz="1600" dirty="0" err="1" smtClean="0"/>
              <a:t>ұппен</a:t>
            </a:r>
            <a:r>
              <a:rPr lang="ru-RU" sz="1600" dirty="0" smtClean="0"/>
              <a:t> </a:t>
            </a:r>
            <a:r>
              <a:rPr lang="ru-RU" sz="1600" dirty="0" err="1"/>
              <a:t>сурет</a:t>
            </a:r>
            <a:r>
              <a:rPr lang="ru-RU" sz="1600" dirty="0"/>
              <a:t> салу.</a:t>
            </a:r>
          </a:p>
          <a:p>
            <a:pPr algn="ctr"/>
            <a:r>
              <a:rPr lang="ru-RU" sz="1600" dirty="0" err="1"/>
              <a:t>Әр</a:t>
            </a:r>
            <a:r>
              <a:rPr lang="ru-RU" sz="1600" dirty="0"/>
              <a:t> </a:t>
            </a:r>
            <a:r>
              <a:rPr lang="ru-RU" sz="1600" dirty="0" err="1"/>
              <a:t>суретке</a:t>
            </a:r>
            <a:r>
              <a:rPr lang="ru-RU" sz="1600" dirty="0"/>
              <a:t> </a:t>
            </a:r>
            <a:r>
              <a:rPr lang="ru-RU" sz="1600" dirty="0" err="1"/>
              <a:t>ат</a:t>
            </a:r>
            <a:r>
              <a:rPr lang="ru-RU" sz="1600" dirty="0"/>
              <a:t> </a:t>
            </a:r>
            <a:r>
              <a:rPr lang="ru-RU" sz="1600" dirty="0" err="1"/>
              <a:t>қойып</a:t>
            </a:r>
            <a:r>
              <a:rPr lang="ru-RU" sz="1600" dirty="0"/>
              <a:t> </a:t>
            </a:r>
            <a:r>
              <a:rPr lang="ru-RU" sz="1600" dirty="0" err="1"/>
              <a:t>қабырғаға</a:t>
            </a:r>
            <a:r>
              <a:rPr lang="ru-RU" sz="1600" dirty="0"/>
              <a:t> </a:t>
            </a:r>
            <a:r>
              <a:rPr lang="ru-RU" sz="1600" dirty="0" err="1" smtClean="0"/>
              <a:t>іледі</a:t>
            </a:r>
            <a:r>
              <a:rPr lang="ru-RU" sz="1600" dirty="0" smtClean="0"/>
              <a:t>.</a:t>
            </a:r>
            <a:endParaRPr lang="ru-RU" sz="1600" dirty="0"/>
          </a:p>
          <a:p>
            <a:pPr algn="ctr"/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тапсырмада</a:t>
            </a:r>
            <a:r>
              <a:rPr lang="ru-RU" sz="1600" dirty="0"/>
              <a:t> </a:t>
            </a:r>
            <a:r>
              <a:rPr lang="ru-RU" sz="1600" dirty="0" err="1"/>
              <a:t>тиімді</a:t>
            </a:r>
            <a:r>
              <a:rPr lang="ru-RU" sz="1600" dirty="0"/>
              <a:t> </a:t>
            </a:r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әдістерінен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оқу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әңгімелері</a:t>
            </a:r>
            <a:r>
              <a:rPr lang="ru-RU" sz="1600" dirty="0">
                <a:solidFill>
                  <a:srgbClr val="FF0000"/>
                </a:solidFill>
              </a:rPr>
              <a:t>  </a:t>
            </a:r>
            <a:r>
              <a:rPr lang="ru-RU" sz="1600" dirty="0" err="1" smtClean="0">
                <a:solidFill>
                  <a:srgbClr val="FF0000"/>
                </a:solidFill>
              </a:rPr>
              <a:t>әдісін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/>
              <a:t>пайдаландым</a:t>
            </a:r>
            <a:r>
              <a:rPr lang="ru-RU" sz="1600" dirty="0" smtClean="0"/>
              <a:t>. Б</a:t>
            </a:r>
            <a:r>
              <a:rPr lang="kk-KZ" sz="1600" dirty="0" smtClean="0"/>
              <a:t>ұл жерде тапсырманы орындауда айтылым,жазылым дағдылары жүзеге асады.</a:t>
            </a:r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29912" y="1196752"/>
            <a:ext cx="2808312" cy="5366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Білу,түсіну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9852" y="608736"/>
            <a:ext cx="2808312" cy="4320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Қолдану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78658" y="674832"/>
            <a:ext cx="2740348" cy="389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r>
              <a:rPr lang="kk-K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алдау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4" y="1268760"/>
            <a:ext cx="2628292" cy="20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16"/>
            <a:ext cx="9121638" cy="6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олна 2"/>
          <p:cNvSpPr/>
          <p:nvPr/>
        </p:nvSpPr>
        <p:spPr>
          <a:xfrm>
            <a:off x="7055768" y="0"/>
            <a:ext cx="2088232" cy="864096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Саралау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5520" y="459504"/>
            <a:ext cx="6721968" cy="143074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«Су</a:t>
            </a:r>
            <a:r>
              <a:rPr lang="en-US" dirty="0" smtClean="0"/>
              <a:t>-</a:t>
            </a:r>
            <a:r>
              <a:rPr lang="kk-KZ" dirty="0" smtClean="0"/>
              <a:t>тіршілік көзі» тақырыбы бойынша ақпарат жинап топта постер жасау және қорғау.Осы тапсырманы орындау барысында </a:t>
            </a:r>
            <a:r>
              <a:rPr lang="kk-KZ" dirty="0" smtClean="0">
                <a:solidFill>
                  <a:srgbClr val="FF0000"/>
                </a:solidFill>
              </a:rPr>
              <a:t>саралаудың</a:t>
            </a:r>
            <a:r>
              <a:rPr lang="kk-KZ" dirty="0" smtClean="0"/>
              <a:t> </a:t>
            </a:r>
            <a:r>
              <a:rPr lang="kk-KZ" dirty="0" smtClean="0">
                <a:solidFill>
                  <a:srgbClr val="FF0000"/>
                </a:solidFill>
              </a:rPr>
              <a:t>дереккөздер тәсілін </a:t>
            </a:r>
            <a:r>
              <a:rPr lang="kk-KZ" dirty="0" smtClean="0"/>
              <a:t>пайдаланамын.Кейбір оқушылар басқа сыныптастарына қарағанда анағұрлым күрделі дереккөздермен жұмыс істей алады. 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403648" y="2060848"/>
            <a:ext cx="7560840" cy="237626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Судың маңыздылығына өлең жазғызу .Бұл тапсырманы орындау барысында саралаудың қарқын тәсілін қолданамын.</a:t>
            </a:r>
            <a:r>
              <a:rPr lang="kk-KZ" sz="1600" dirty="0" smtClean="0">
                <a:solidFill>
                  <a:srgbClr val="FF0000"/>
                </a:solidFill>
              </a:rPr>
              <a:t>Саралаудың</a:t>
            </a:r>
            <a:r>
              <a:rPr lang="kk-KZ" sz="1600" dirty="0" smtClean="0"/>
              <a:t> </a:t>
            </a:r>
            <a:r>
              <a:rPr lang="kk-KZ" sz="1600" dirty="0" smtClean="0">
                <a:solidFill>
                  <a:srgbClr val="FF0000"/>
                </a:solidFill>
              </a:rPr>
              <a:t>қарқын тәсілін </a:t>
            </a:r>
            <a:r>
              <a:rPr lang="kk-KZ" sz="1600" dirty="0" smtClean="0"/>
              <a:t>пайдалана отырып ,оқушылардың білім деңгейлерін ескере отырып тапсырмалар беремін.</a:t>
            </a:r>
          </a:p>
          <a:p>
            <a:pPr algn="ctr"/>
            <a:r>
              <a:rPr lang="ru-RU" sz="1600" dirty="0" smtClean="0"/>
              <a:t>1.Қолдауды </a:t>
            </a:r>
            <a:r>
              <a:rPr lang="ru-RU" sz="1600" dirty="0" err="1" smtClean="0"/>
              <a:t>қажет</a:t>
            </a:r>
            <a:r>
              <a:rPr lang="ru-RU" sz="1600" dirty="0" smtClean="0"/>
              <a:t> </a:t>
            </a:r>
            <a:r>
              <a:rPr lang="ru-RU" sz="1600" dirty="0" err="1" smtClean="0"/>
              <a:t>етпейтін</a:t>
            </a:r>
            <a:r>
              <a:rPr lang="ru-RU" sz="1600" dirty="0" smtClean="0"/>
              <a:t> </a:t>
            </a:r>
            <a:r>
              <a:rPr lang="ru-RU" sz="1600" dirty="0" err="1" smtClean="0"/>
              <a:t>оқушылар</a:t>
            </a:r>
            <a:r>
              <a:rPr lang="ru-RU" sz="1600" dirty="0" smtClean="0"/>
              <a:t>:</a:t>
            </a:r>
          </a:p>
          <a:p>
            <a:pPr algn="ctr"/>
            <a:r>
              <a:rPr lang="kk-KZ" sz="1600" dirty="0" smtClean="0"/>
              <a:t>Су туралы өлең шығарады</a:t>
            </a:r>
          </a:p>
          <a:p>
            <a:pPr algn="ctr"/>
            <a:r>
              <a:rPr lang="ru-RU" sz="1600" dirty="0" smtClean="0"/>
              <a:t>2.</a:t>
            </a:r>
            <a:r>
              <a:rPr lang="kk-KZ" sz="1600" dirty="0" smtClean="0"/>
              <a:t>Қолдауды орташа қажет ететін оқушылар:</a:t>
            </a:r>
          </a:p>
          <a:p>
            <a:pPr algn="ctr"/>
            <a:r>
              <a:rPr lang="kk-KZ" sz="1600" dirty="0" smtClean="0"/>
              <a:t>Су туралы мақал,нақыл сөз жазады.</a:t>
            </a:r>
          </a:p>
          <a:p>
            <a:pPr algn="ctr"/>
            <a:r>
              <a:rPr lang="ru-RU" sz="1600" dirty="0" smtClean="0"/>
              <a:t>3.</a:t>
            </a:r>
            <a:r>
              <a:rPr lang="kk-KZ" sz="1600" dirty="0" smtClean="0"/>
              <a:t>Қолдауды қаже тететін оқушылар.</a:t>
            </a:r>
          </a:p>
          <a:p>
            <a:pPr algn="ctr"/>
            <a:r>
              <a:rPr lang="kk-KZ" sz="1600" dirty="0" smtClean="0"/>
              <a:t>Су туралы өлең жолдарын сәйкестендіреді.</a:t>
            </a:r>
          </a:p>
          <a:p>
            <a:pPr algn="ctr"/>
            <a:endParaRPr lang="ru-RU" sz="16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4653136"/>
            <a:ext cx="7301440" cy="194421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Талдау кезеңінде су туралы ырымдар,тиым сөздерді толықтыру тапсырмасын орындау барысында </a:t>
            </a:r>
            <a:r>
              <a:rPr lang="kk-KZ" dirty="0" smtClean="0">
                <a:solidFill>
                  <a:srgbClr val="FF0000"/>
                </a:solidFill>
              </a:rPr>
              <a:t>саралаудың тапсырма тәсілін </a:t>
            </a:r>
            <a:r>
              <a:rPr lang="kk-KZ" dirty="0" smtClean="0"/>
              <a:t>қолдандым.Осы тапсырманы орындау барысында қойылған сұрақтарға  сын тұрғысынан ойлай отырып ,бір</a:t>
            </a:r>
            <a:r>
              <a:rPr lang="ru-RU" dirty="0" smtClean="0"/>
              <a:t>-</a:t>
            </a:r>
            <a:r>
              <a:rPr lang="kk-KZ" dirty="0" smtClean="0"/>
              <a:t>бірін тыңдай отырып тыңдалым және жазылым дағдылары жүзеге асты.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4152" y="3140968"/>
            <a:ext cx="1339496" cy="79208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Қолдану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7055768" y="972978"/>
            <a:ext cx="1764704" cy="91726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kk-KZ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Білу,түсіну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7668344" y="5265204"/>
            <a:ext cx="1296144" cy="72008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kk-KZ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алдау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7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61463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158684"/>
              </p:ext>
            </p:extLst>
          </p:nvPr>
        </p:nvGraphicFramePr>
        <p:xfrm>
          <a:off x="179512" y="1484784"/>
          <a:ext cx="8712968" cy="52577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  <a:gridCol w="3226568"/>
              </a:tblGrid>
              <a:tr h="1101534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FF0000"/>
                          </a:solidFill>
                        </a:rPr>
                        <a:t>Кезеңдері </a:t>
                      </a:r>
                    </a:p>
                    <a:p>
                      <a:r>
                        <a:rPr lang="kk-KZ" sz="2800" dirty="0" smtClean="0">
                          <a:solidFill>
                            <a:srgbClr val="FF0000"/>
                          </a:solidFill>
                        </a:rPr>
                        <a:t>Білу,түсіну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FF0000"/>
                          </a:solidFill>
                        </a:rPr>
                        <a:t>Дескрипторлар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FF0000"/>
                          </a:solidFill>
                        </a:rPr>
                        <a:t>Бағалау түрлері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860474"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Білу және түсіну кезеңінде судың тіршіліктегі пайдасы туралы слайд көрсетілді.</a:t>
                      </a:r>
                      <a:r>
                        <a:rPr lang="kk-KZ" sz="1600" baseline="0" dirty="0" smtClean="0"/>
                        <a:t> «Су</a:t>
                      </a:r>
                      <a:r>
                        <a:rPr lang="ru-RU" sz="1600" baseline="0" dirty="0" smtClean="0"/>
                        <a:t>-</a:t>
                      </a:r>
                      <a:r>
                        <a:rPr lang="kk-KZ" sz="1600" baseline="0" dirty="0" smtClean="0"/>
                        <a:t>тіршілік көзі» тақырыбында топта постер қорғады.  </a:t>
                      </a:r>
                    </a:p>
                    <a:p>
                      <a:r>
                        <a:rPr lang="kk-KZ" sz="2000" baseline="0" dirty="0" smtClean="0">
                          <a:solidFill>
                            <a:srgbClr val="FF0000"/>
                          </a:solidFill>
                        </a:rPr>
                        <a:t>Критерий</a:t>
                      </a:r>
                    </a:p>
                    <a:p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Судың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тіршілік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үшін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қажеттілігін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түсіндіре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алады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Судың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тіршіліктегі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маңызын,пайдасын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err="1" smtClean="0"/>
                        <a:t>айтады</a:t>
                      </a:r>
                      <a:r>
                        <a:rPr lang="ru-RU" sz="1600" dirty="0" smtClean="0"/>
                        <a:t>.</a:t>
                      </a:r>
                    </a:p>
                    <a:p>
                      <a:endParaRPr lang="ru-RU" sz="1600" baseline="0" dirty="0" smtClean="0"/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/>
                        <a:t> Постерді әр топ бірін -бірі бағалады.</a:t>
                      </a:r>
                    </a:p>
                    <a:p>
                      <a:endParaRPr lang="kk-KZ" sz="1600" dirty="0" smtClean="0"/>
                    </a:p>
                    <a:p>
                      <a:endParaRPr lang="kk-KZ" sz="1600" dirty="0" smtClean="0"/>
                    </a:p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6-7 балл-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Жарайсың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!           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5-4балл-</a:t>
                      </a:r>
                      <a:r>
                        <a:rPr lang="ru-RU" sz="1600" baseline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Жақсы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3-балл-Талпын</a:t>
                      </a: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2053123">
                <a:tc>
                  <a:txBody>
                    <a:bodyPr/>
                    <a:lstStyle/>
                    <a:p>
                      <a:r>
                        <a:rPr lang="kk-KZ" dirty="0" smtClean="0"/>
                        <a:t> </a:t>
                      </a:r>
                      <a:r>
                        <a:rPr lang="kk-KZ" sz="2000" b="1" dirty="0" smtClean="0"/>
                        <a:t>Кері байланыс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Осы сабақты қорытындылау барысында </a:t>
                      </a:r>
                      <a:r>
                        <a:rPr lang="kk-KZ" b="1" dirty="0" smtClean="0">
                          <a:solidFill>
                            <a:schemeClr val="tx1"/>
                          </a:solidFill>
                        </a:rPr>
                        <a:t>алма ағашы </a:t>
                      </a:r>
                      <a:r>
                        <a:rPr lang="kk-KZ" dirty="0" smtClean="0"/>
                        <a:t>арқылы кері байланыс жүзеге асады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kk-KZ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Алма ағашы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35696" y="260648"/>
            <a:ext cx="6552728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547664" y="359752"/>
            <a:ext cx="6552728" cy="8640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1384" y="446992"/>
            <a:ext cx="6552728" cy="8640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Критериалды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бағалау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/>
          <a:srcRect l="28023" t="18889" r="14454" b="17620"/>
          <a:stretch/>
        </p:blipFill>
        <p:spPr bwMode="auto">
          <a:xfrm>
            <a:off x="5796136" y="5013176"/>
            <a:ext cx="2952327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76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876818" y="188640"/>
            <a:ext cx="7488832" cy="709348"/>
          </a:xfrm>
          <a:prstGeom prst="wedgeRoundRectCallout">
            <a:avLst>
              <a:gd name="adj1" fmla="val -24368"/>
              <a:gd name="adj2" fmla="val 102646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Ықшам сабақтардың қорытындылары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179181" y="1296080"/>
            <a:ext cx="2826303" cy="877617"/>
          </a:xfrm>
          <a:prstGeom prst="flowChartPreparat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Тренер мен әріптестердің кері байланысы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3061948" y="1188741"/>
            <a:ext cx="2876088" cy="991535"/>
          </a:xfrm>
          <a:prstGeom prst="flowChartPreparat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Жоспарлау тәжірибесін дамыту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6058454" y="1170361"/>
            <a:ext cx="2715313" cy="876075"/>
          </a:xfrm>
          <a:prstGeom prst="flowChartPreparatio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Ықшам сабақтың қорытындысы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9181" y="2356691"/>
            <a:ext cx="2678011" cy="4240661"/>
          </a:xfrm>
          <a:prstGeom prst="wedgeRoundRectCallout">
            <a:avLst>
              <a:gd name="adj1" fmla="val -49969"/>
              <a:gd name="adj2" fmla="val 5273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мақсатын дұрыс құру </a:t>
            </a:r>
            <a:r>
              <a:rPr kumimoji="0" lang="kk-KZ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туралы  тренер ескерту айтып, кері байланыс жасады.</a:t>
            </a:r>
            <a:r>
              <a:rPr lang="kk-KZ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Сабақты жоспарлауда әріптестерім саралау тапсырмаларды оқушылардың деңгейлеріне қарай беру керектігін ұсынды.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347864" y="2356691"/>
            <a:ext cx="2594748" cy="3952630"/>
          </a:xfrm>
          <a:prstGeom prst="wedgeRoundRectCallout">
            <a:avLst>
              <a:gd name="adj1" fmla="val -49969"/>
              <a:gd name="adj2" fmla="val 5273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Айтылған ұсыныстарды басшылыққа ала отырып сабақты жоспарлау барысында саралау тәсілдерін жүзеге асыру кезінде оқушылардың таным белсенділіктерін арттыратын тапсырмалар қолдануды үйрендім.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212144" y="2373835"/>
            <a:ext cx="2561623" cy="3935485"/>
          </a:xfrm>
          <a:prstGeom prst="wedgeRoundRectCallout">
            <a:avLst>
              <a:gd name="adj1" fmla="val -49969"/>
              <a:gd name="adj2" fmla="val 52733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Болашақта осы курстан алған ақпараттар</a:t>
            </a:r>
            <a:r>
              <a:rPr kumimoji="0" lang="kk-KZ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мен оқытудың тиімді әдіс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kk-KZ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тәсілдерін  іске асыруды мақсат етіп алдым.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Оқушыларға а</a:t>
            </a:r>
            <a:r>
              <a:rPr kumimoji="0" lang="kk-KZ" sz="1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шық және жабық сұрақтарды пайдалану арқылы жұмыс жасауды жоспарлаймын.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7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514</Words>
  <Application>Microsoft Office PowerPoint</Application>
  <PresentationFormat>Экран (4:3)</PresentationFormat>
  <Paragraphs>84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76</cp:revision>
  <dcterms:created xsi:type="dcterms:W3CDTF">2019-02-18T15:02:50Z</dcterms:created>
  <dcterms:modified xsi:type="dcterms:W3CDTF">2019-02-26T08:48:29Z</dcterms:modified>
</cp:coreProperties>
</file>