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0" r:id="rId2"/>
    <p:sldId id="258" r:id="rId3"/>
    <p:sldId id="259" r:id="rId4"/>
    <p:sldId id="257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FB958-A39C-4ED9-9537-6E2CDF1F4B21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04333-DE71-4A72-934F-4830A332F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956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04333-DE71-4A72-934F-4830A332FFC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85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B04333-DE71-4A72-934F-4830A332FFC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565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205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12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84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85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39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995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02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997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672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849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818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D0201-6C65-498A-B5A8-F30249E91AAF}" type="datetimeFigureOut">
              <a:rPr lang="ru-RU" smtClean="0"/>
              <a:t>26.02.2019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1E62C-2390-4CED-811B-3DE24367B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39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459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олна 2"/>
          <p:cNvSpPr/>
          <p:nvPr/>
        </p:nvSpPr>
        <p:spPr>
          <a:xfrm>
            <a:off x="467544" y="-14776"/>
            <a:ext cx="8352928" cy="1008112"/>
          </a:xfrm>
          <a:prstGeom prst="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dirty="0" smtClean="0"/>
          </a:p>
          <a:p>
            <a:pPr algn="ctr"/>
            <a:r>
              <a:rPr lang="kk-KZ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Алматы обылысы, Еңбекшіқазақ ауданы, Есік қаласыс Қ.Сатпаев атындағы орта мектебінің бастауыш сынып  мұғалімі </a:t>
            </a:r>
            <a:r>
              <a:rPr lang="kk-KZ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Рысбаева </a:t>
            </a:r>
            <a:r>
              <a:rPr lang="kk-KZ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Сайраш Нурмухановна</a:t>
            </a:r>
            <a:endParaRPr lang="ru-RU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275616" y="996720"/>
            <a:ext cx="2661992" cy="180819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000" b="1" dirty="0" smtClean="0"/>
              <a:t>          </a:t>
            </a:r>
            <a:r>
              <a:rPr lang="kk-KZ" b="1" dirty="0" smtClean="0"/>
              <a:t>Оқу мақсаты:</a:t>
            </a:r>
          </a:p>
          <a:p>
            <a:r>
              <a:rPr lang="kk-KZ" sz="1600" b="1" dirty="0" smtClean="0"/>
              <a:t>3.3.3.3 ауыз суды үнемді қолдану қажеттілігін түсіндіру.</a:t>
            </a:r>
          </a:p>
          <a:p>
            <a:endParaRPr lang="ru-RU" b="1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35592" y="3781804"/>
            <a:ext cx="8494640" cy="1327661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Сабақ мақсаттары: </a:t>
            </a:r>
          </a:p>
          <a:p>
            <a:r>
              <a:rPr lang="kk-KZ" b="1" dirty="0" smtClean="0"/>
              <a:t>Барлық оқушылар:</a:t>
            </a:r>
            <a:r>
              <a:rPr lang="kk-KZ" sz="1600" b="1" dirty="0" smtClean="0"/>
              <a:t>судың  маңызы мен пайдасын біледі</a:t>
            </a:r>
            <a:r>
              <a:rPr lang="kk-KZ" sz="1600" dirty="0" smtClean="0"/>
              <a:t>.</a:t>
            </a:r>
          </a:p>
          <a:p>
            <a:r>
              <a:rPr lang="kk-KZ" b="1" dirty="0" smtClean="0"/>
              <a:t>Көптеген оқушылар:</a:t>
            </a:r>
            <a:r>
              <a:rPr lang="kk-KZ" sz="1600" b="1" dirty="0" smtClean="0"/>
              <a:t>топтық жұмыс барысында белсенділік танытады</a:t>
            </a:r>
            <a:r>
              <a:rPr lang="kk-KZ" sz="1600" dirty="0" smtClean="0"/>
              <a:t>.</a:t>
            </a:r>
          </a:p>
          <a:p>
            <a:r>
              <a:rPr lang="kk-KZ" b="1" dirty="0" smtClean="0"/>
              <a:t>Кейбір оқушылар:</a:t>
            </a:r>
            <a:r>
              <a:rPr lang="kk-KZ" sz="1600" b="1" dirty="0" smtClean="0"/>
              <a:t>шынайы өмірмен байланыстырады</a:t>
            </a:r>
            <a:r>
              <a:rPr lang="kk-KZ" sz="1600" dirty="0" smtClean="0"/>
              <a:t>.</a:t>
            </a:r>
          </a:p>
          <a:p>
            <a:pPr algn="ctr"/>
            <a:endParaRPr lang="kk-KZ" b="1" dirty="0" smtClean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879312" y="2003132"/>
            <a:ext cx="4471344" cy="144016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/>
              <a:t>Бағалау критерийлері:</a:t>
            </a:r>
            <a:r>
              <a:rPr lang="kk-KZ" sz="1400" b="1" dirty="0" smtClean="0"/>
              <a:t>Судың тіршілік үшін қажеттілігін түсіндіре алады.</a:t>
            </a:r>
          </a:p>
          <a:p>
            <a:pPr algn="ctr"/>
            <a:r>
              <a:rPr lang="kk-KZ" sz="1400" b="1" dirty="0" smtClean="0"/>
              <a:t>Суды үнемдеу туралы өз ойларын жеткізеді.</a:t>
            </a:r>
          </a:p>
          <a:p>
            <a:pPr algn="ctr"/>
            <a:r>
              <a:rPr lang="kk-KZ" sz="1400" b="1" dirty="0" smtClean="0"/>
              <a:t>Судың маңыздылығын өлең жолдарымен айтады.</a:t>
            </a:r>
          </a:p>
          <a:p>
            <a:pPr algn="ctr"/>
            <a:endParaRPr lang="ru-RU" sz="1600" b="1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644008" y="993336"/>
            <a:ext cx="3816424" cy="89610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/>
              <a:t>Сабақтың тақырыбы: </a:t>
            </a:r>
            <a:r>
              <a:rPr lang="ru-RU" sz="1600" b="1" dirty="0" err="1" smtClean="0">
                <a:effectLst/>
                <a:latin typeface="Times New Roman"/>
                <a:ea typeface="Calibri"/>
              </a:rPr>
              <a:t>Судың</a:t>
            </a:r>
            <a:r>
              <a:rPr lang="ru-RU" sz="1600" b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1600" b="1" dirty="0" err="1" smtClean="0">
                <a:effectLst/>
                <a:latin typeface="Times New Roman"/>
                <a:ea typeface="Calibri"/>
              </a:rPr>
              <a:t>тіршілік</a:t>
            </a:r>
            <a:r>
              <a:rPr lang="ru-RU" sz="1600" b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1600" b="1" dirty="0" err="1" smtClean="0">
                <a:effectLst/>
                <a:latin typeface="Times New Roman"/>
                <a:ea typeface="Calibri"/>
              </a:rPr>
              <a:t>үшін</a:t>
            </a:r>
            <a:r>
              <a:rPr lang="ru-RU" sz="1600" b="1" dirty="0" smtClean="0">
                <a:effectLst/>
                <a:latin typeface="Times New Roman"/>
                <a:ea typeface="Calibri"/>
              </a:rPr>
              <a:t> </a:t>
            </a:r>
            <a:r>
              <a:rPr lang="ru-RU" sz="1600" b="1" dirty="0" err="1" smtClean="0">
                <a:effectLst/>
                <a:latin typeface="Times New Roman"/>
                <a:ea typeface="Calibri"/>
              </a:rPr>
              <a:t>маңызы</a:t>
            </a:r>
            <a:endParaRPr lang="ru-RU" sz="1600" b="1" dirty="0"/>
          </a:p>
        </p:txBody>
      </p:sp>
      <p:sp>
        <p:nvSpPr>
          <p:cNvPr id="12" name="Стрелка влево 11"/>
          <p:cNvSpPr/>
          <p:nvPr/>
        </p:nvSpPr>
        <p:spPr>
          <a:xfrm>
            <a:off x="3185560" y="1228748"/>
            <a:ext cx="1026400" cy="432048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1486540" y="2924944"/>
            <a:ext cx="432048" cy="792088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5243492" y="3578438"/>
            <a:ext cx="360040" cy="166590"/>
          </a:xfrm>
          <a:prstGeom prst="up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с одним вырезанным скругленным углом 14"/>
          <p:cNvSpPr/>
          <p:nvPr/>
        </p:nvSpPr>
        <p:spPr>
          <a:xfrm>
            <a:off x="385216" y="5456795"/>
            <a:ext cx="3610720" cy="541105"/>
          </a:xfrm>
          <a:prstGeom prst="snip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200" b="1" dirty="0" smtClean="0"/>
              <a:t>Ойлау дағдыларының деңгейі</a:t>
            </a:r>
            <a:r>
              <a:rPr lang="kk-KZ" sz="1400" b="1" dirty="0" smtClean="0"/>
              <a:t>:Білу,түсіну,қолдану,талдау,бағалау</a:t>
            </a:r>
            <a:endParaRPr lang="ru-RU" sz="1400" b="1" dirty="0"/>
          </a:p>
        </p:txBody>
      </p:sp>
      <p:sp>
        <p:nvSpPr>
          <p:cNvPr id="16" name="Прямоугольник с одним вырезанным скругленным углом 15"/>
          <p:cNvSpPr/>
          <p:nvPr/>
        </p:nvSpPr>
        <p:spPr>
          <a:xfrm>
            <a:off x="275616" y="6263969"/>
            <a:ext cx="3884166" cy="432048"/>
          </a:xfrm>
          <a:prstGeom prst="snip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/>
              <a:t>Құндылықтарды дамыту:суды үнемдеу</a:t>
            </a:r>
            <a:endParaRPr lang="ru-RU" sz="1600" b="1" dirty="0"/>
          </a:p>
        </p:txBody>
      </p:sp>
      <p:sp>
        <p:nvSpPr>
          <p:cNvPr id="17" name="Прямоугольник с одним вырезанным скругленным углом 16"/>
          <p:cNvSpPr/>
          <p:nvPr/>
        </p:nvSpPr>
        <p:spPr>
          <a:xfrm>
            <a:off x="4572000" y="6130344"/>
            <a:ext cx="2350841" cy="611023"/>
          </a:xfrm>
          <a:prstGeom prst="snip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b="1" dirty="0" smtClean="0"/>
              <a:t>АКТ қолдану дағдылары:интербелсенді тақтаны қолдану</a:t>
            </a:r>
            <a:endParaRPr lang="ru-RU" sz="1400" b="1" dirty="0"/>
          </a:p>
        </p:txBody>
      </p:sp>
      <p:sp>
        <p:nvSpPr>
          <p:cNvPr id="18" name="Прямоугольник с одним вырезанным скругленным углом 17"/>
          <p:cNvSpPr/>
          <p:nvPr/>
        </p:nvSpPr>
        <p:spPr>
          <a:xfrm>
            <a:off x="4193536" y="5427107"/>
            <a:ext cx="3220776" cy="432048"/>
          </a:xfrm>
          <a:prstGeom prst="snip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b="1" dirty="0" smtClean="0"/>
              <a:t>Пәнаралық байланыстар:әдебиеттік оқу,бейнелеу</a:t>
            </a:r>
            <a:endParaRPr lang="ru-RU" sz="1400" b="1" dirty="0"/>
          </a:p>
        </p:txBody>
      </p:sp>
      <p:sp>
        <p:nvSpPr>
          <p:cNvPr id="19" name="Стрелка вниз 18"/>
          <p:cNvSpPr/>
          <p:nvPr/>
        </p:nvSpPr>
        <p:spPr>
          <a:xfrm>
            <a:off x="1486540" y="5162880"/>
            <a:ext cx="311976" cy="216024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0800000" flipV="1">
            <a:off x="1470831" y="6013936"/>
            <a:ext cx="280577" cy="224421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>
            <a:off x="3869080" y="6022333"/>
            <a:ext cx="360040" cy="216024"/>
          </a:xfrm>
          <a:prstGeom prst="up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5724128" y="5913276"/>
            <a:ext cx="261743" cy="212869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с одним вырезанным скругленным углом 23"/>
          <p:cNvSpPr/>
          <p:nvPr/>
        </p:nvSpPr>
        <p:spPr>
          <a:xfrm>
            <a:off x="7452320" y="5913276"/>
            <a:ext cx="1512168" cy="828092"/>
          </a:xfrm>
          <a:prstGeom prst="snip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b="1" dirty="0" smtClean="0"/>
              <a:t>Бастапқы білім:суды қайдан таба алады?</a:t>
            </a:r>
            <a:endParaRPr lang="ru-RU" sz="1400" b="1" dirty="0"/>
          </a:p>
        </p:txBody>
      </p:sp>
      <p:sp>
        <p:nvSpPr>
          <p:cNvPr id="25" name="Стрелка вправо 24"/>
          <p:cNvSpPr/>
          <p:nvPr/>
        </p:nvSpPr>
        <p:spPr>
          <a:xfrm>
            <a:off x="7113896" y="6417268"/>
            <a:ext cx="246832" cy="216024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35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48" y="0"/>
            <a:ext cx="915534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643600" y="347640"/>
            <a:ext cx="1800200" cy="576064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39552" y="386800"/>
            <a:ext cx="1800200" cy="576064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93900" y="464720"/>
            <a:ext cx="1800200" cy="576064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Тиімді оқыту әдістері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29912" y="1733392"/>
            <a:ext cx="2448272" cy="486396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«Су-</a:t>
            </a:r>
            <a:r>
              <a:rPr lang="ru-RU" sz="1600" dirty="0" err="1"/>
              <a:t>тіршілік</a:t>
            </a:r>
            <a:r>
              <a:rPr lang="ru-RU" sz="1600" dirty="0"/>
              <a:t> </a:t>
            </a:r>
            <a:r>
              <a:rPr lang="ru-RU" sz="1600" dirty="0" err="1"/>
              <a:t>көзі</a:t>
            </a:r>
            <a:r>
              <a:rPr lang="ru-RU" sz="1600" dirty="0"/>
              <a:t>» </a:t>
            </a:r>
          </a:p>
          <a:p>
            <a:pPr algn="ctr"/>
            <a:r>
              <a:rPr lang="ru-RU" sz="1600" dirty="0"/>
              <a:t> </a:t>
            </a:r>
            <a:r>
              <a:rPr lang="ru-RU" sz="1600" dirty="0" err="1"/>
              <a:t>Тақырыбы</a:t>
            </a:r>
            <a:r>
              <a:rPr lang="ru-RU" sz="1600" dirty="0"/>
              <a:t> </a:t>
            </a:r>
            <a:r>
              <a:rPr lang="ru-RU" sz="1600" dirty="0" err="1"/>
              <a:t>бойынша</a:t>
            </a:r>
            <a:r>
              <a:rPr lang="ru-RU" sz="1600" dirty="0"/>
              <a:t> </a:t>
            </a:r>
            <a:r>
              <a:rPr lang="ru-RU" sz="1600" dirty="0" err="1"/>
              <a:t>ақпарат</a:t>
            </a:r>
            <a:r>
              <a:rPr lang="ru-RU" sz="1600" dirty="0"/>
              <a:t> </a:t>
            </a:r>
            <a:r>
              <a:rPr lang="ru-RU" sz="1600" dirty="0" err="1"/>
              <a:t>жинап</a:t>
            </a:r>
            <a:r>
              <a:rPr lang="ru-RU" sz="1600" dirty="0"/>
              <a:t> </a:t>
            </a:r>
            <a:r>
              <a:rPr lang="ru-RU" sz="1600" dirty="0" err="1"/>
              <a:t>топта</a:t>
            </a:r>
            <a:r>
              <a:rPr lang="ru-RU" sz="1600" dirty="0"/>
              <a:t> постер </a:t>
            </a:r>
            <a:r>
              <a:rPr lang="ru-RU" sz="1600" dirty="0" err="1"/>
              <a:t>жасау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қорғау</a:t>
            </a:r>
            <a:r>
              <a:rPr lang="ru-RU" sz="1600" dirty="0"/>
              <a:t>.</a:t>
            </a:r>
          </a:p>
          <a:p>
            <a:pPr algn="ctr"/>
            <a:r>
              <a:rPr lang="ru-RU" sz="1600" dirty="0"/>
              <a:t>Осы </a:t>
            </a:r>
            <a:r>
              <a:rPr lang="ru-RU" sz="1600" dirty="0" err="1"/>
              <a:t>тапсырманы</a:t>
            </a:r>
            <a:r>
              <a:rPr lang="ru-RU" sz="1600" dirty="0"/>
              <a:t> </a:t>
            </a:r>
            <a:r>
              <a:rPr lang="ru-RU" sz="1600" dirty="0" err="1"/>
              <a:t>орындау</a:t>
            </a:r>
            <a:r>
              <a:rPr lang="ru-RU" sz="1600" dirty="0"/>
              <a:t> </a:t>
            </a:r>
            <a:r>
              <a:rPr lang="ru-RU" sz="1600" dirty="0" err="1"/>
              <a:t>барысында</a:t>
            </a:r>
            <a:r>
              <a:rPr lang="ru-RU" sz="1600" dirty="0"/>
              <a:t> </a:t>
            </a:r>
            <a:r>
              <a:rPr lang="ru-RU" sz="1600" dirty="0" err="1"/>
              <a:t>тиімді</a:t>
            </a:r>
            <a:r>
              <a:rPr lang="ru-RU" sz="1600" dirty="0"/>
              <a:t> </a:t>
            </a:r>
            <a:r>
              <a:rPr lang="ru-RU" sz="1600" dirty="0" err="1"/>
              <a:t>оқытудың</a:t>
            </a:r>
            <a:r>
              <a:rPr lang="ru-RU" sz="1600" dirty="0"/>
              <a:t>  </a:t>
            </a:r>
            <a:r>
              <a:rPr lang="ru-RU" sz="1600" dirty="0" err="1">
                <a:solidFill>
                  <a:srgbClr val="FF0000"/>
                </a:solidFill>
              </a:rPr>
              <a:t>белсенді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err="1">
                <a:solidFill>
                  <a:srgbClr val="FF0000"/>
                </a:solidFill>
              </a:rPr>
              <a:t>оқу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err="1">
                <a:solidFill>
                  <a:srgbClr val="FF0000"/>
                </a:solidFill>
              </a:rPr>
              <a:t>әдісі</a:t>
            </a:r>
            <a:r>
              <a:rPr lang="ru-RU" sz="1600" dirty="0">
                <a:solidFill>
                  <a:srgbClr val="FF0000"/>
                </a:solidFill>
              </a:rPr>
              <a:t>  </a:t>
            </a:r>
            <a:r>
              <a:rPr lang="ru-RU" sz="1600" dirty="0" err="1"/>
              <a:t>жүзеге</a:t>
            </a:r>
            <a:r>
              <a:rPr lang="ru-RU" sz="1600" dirty="0"/>
              <a:t> </a:t>
            </a:r>
            <a:r>
              <a:rPr lang="ru-RU" sz="1600" dirty="0" err="1"/>
              <a:t>асады</a:t>
            </a:r>
            <a:r>
              <a:rPr lang="ru-RU" sz="1600" dirty="0"/>
              <a:t>. </a:t>
            </a:r>
            <a:r>
              <a:rPr lang="ru-RU" sz="1600" dirty="0" err="1"/>
              <a:t>Топпен</a:t>
            </a:r>
            <a:r>
              <a:rPr lang="ru-RU" sz="1600" dirty="0"/>
              <a:t> </a:t>
            </a:r>
            <a:r>
              <a:rPr lang="ru-RU" sz="1600" dirty="0" err="1"/>
              <a:t>жұмыс</a:t>
            </a:r>
            <a:r>
              <a:rPr lang="ru-RU" sz="1600" dirty="0"/>
              <a:t> </a:t>
            </a:r>
            <a:r>
              <a:rPr lang="ru-RU" sz="1600" dirty="0" err="1"/>
              <a:t>істеу</a:t>
            </a:r>
            <a:r>
              <a:rPr lang="ru-RU" sz="1600" dirty="0"/>
              <a:t> </a:t>
            </a:r>
            <a:r>
              <a:rPr lang="ru-RU" sz="1600" dirty="0" err="1"/>
              <a:t>барысында</a:t>
            </a:r>
            <a:r>
              <a:rPr lang="ru-RU" sz="1600" dirty="0"/>
              <a:t> </a:t>
            </a:r>
            <a:r>
              <a:rPr lang="ru-RU" sz="1600" dirty="0" err="1"/>
              <a:t>оқушылар</a:t>
            </a:r>
            <a:r>
              <a:rPr lang="ru-RU" sz="1600" dirty="0"/>
              <a:t> сын </a:t>
            </a:r>
            <a:r>
              <a:rPr lang="ru-RU" sz="1600" dirty="0" err="1"/>
              <a:t>тұрғысынан</a:t>
            </a:r>
            <a:r>
              <a:rPr lang="ru-RU" sz="1600" dirty="0"/>
              <a:t> </a:t>
            </a:r>
            <a:r>
              <a:rPr lang="ru-RU" sz="1600" dirty="0" err="1"/>
              <a:t>ойлай</a:t>
            </a:r>
            <a:r>
              <a:rPr lang="ru-RU" sz="1600" dirty="0"/>
              <a:t> </a:t>
            </a:r>
            <a:r>
              <a:rPr lang="ru-RU" sz="1600" dirty="0" err="1"/>
              <a:t>отырып</a:t>
            </a:r>
            <a:r>
              <a:rPr lang="ru-RU" sz="1600" dirty="0"/>
              <a:t> </a:t>
            </a:r>
            <a:r>
              <a:rPr lang="ru-RU" sz="1600" dirty="0" err="1"/>
              <a:t>топта</a:t>
            </a:r>
            <a:r>
              <a:rPr lang="ru-RU" sz="1600" dirty="0"/>
              <a:t> </a:t>
            </a:r>
            <a:r>
              <a:rPr lang="ru-RU" sz="1600" dirty="0" err="1"/>
              <a:t>бірлесе</a:t>
            </a:r>
            <a:r>
              <a:rPr lang="ru-RU" sz="1600" dirty="0"/>
              <a:t> </a:t>
            </a:r>
            <a:r>
              <a:rPr lang="ru-RU" sz="1600" dirty="0" err="1"/>
              <a:t>отырып</a:t>
            </a:r>
            <a:r>
              <a:rPr lang="ru-RU" sz="1600" dirty="0"/>
              <a:t> </a:t>
            </a:r>
            <a:r>
              <a:rPr lang="ru-RU" sz="1600" dirty="0" err="1"/>
              <a:t>талқылайды</a:t>
            </a:r>
            <a:r>
              <a:rPr lang="ru-RU" sz="1600" dirty="0"/>
              <a:t>. </a:t>
            </a:r>
            <a:r>
              <a:rPr lang="ru-RU" sz="1600" dirty="0" err="1"/>
              <a:t>Оқушылардың</a:t>
            </a:r>
            <a:r>
              <a:rPr lang="ru-RU" sz="1600" dirty="0"/>
              <a:t> </a:t>
            </a:r>
            <a:r>
              <a:rPr lang="ru-RU" sz="1600" dirty="0" err="1"/>
              <a:t>оқылым,жазылым</a:t>
            </a:r>
            <a:r>
              <a:rPr lang="ru-RU" sz="1600" dirty="0"/>
              <a:t> </a:t>
            </a:r>
            <a:r>
              <a:rPr lang="ru-RU" sz="1600" dirty="0" err="1"/>
              <a:t>дағдылары</a:t>
            </a:r>
            <a:r>
              <a:rPr lang="ru-RU" sz="1600" dirty="0"/>
              <a:t> </a:t>
            </a:r>
            <a:r>
              <a:rPr lang="ru-RU" sz="1600" dirty="0" err="1"/>
              <a:t>іске</a:t>
            </a:r>
            <a:r>
              <a:rPr lang="ru-RU" sz="1600" dirty="0"/>
              <a:t> </a:t>
            </a:r>
            <a:r>
              <a:rPr lang="ru-RU" sz="1600" dirty="0" err="1"/>
              <a:t>асады</a:t>
            </a:r>
            <a:r>
              <a:rPr lang="ru-RU" sz="1600" dirty="0"/>
              <a:t>.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6555838" y="1196752"/>
            <a:ext cx="2448272" cy="424847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Су </a:t>
            </a:r>
            <a:r>
              <a:rPr lang="ru-RU" sz="1600" dirty="0" err="1" smtClean="0"/>
              <a:t>туралы</a:t>
            </a:r>
            <a:r>
              <a:rPr lang="ru-RU" sz="1600" dirty="0" smtClean="0"/>
              <a:t> </a:t>
            </a:r>
            <a:r>
              <a:rPr lang="ru-RU" sz="1600" dirty="0" err="1" smtClean="0"/>
              <a:t>мақал</a:t>
            </a:r>
            <a:r>
              <a:rPr lang="ru-RU" sz="1600" dirty="0" smtClean="0"/>
              <a:t>-м</a:t>
            </a:r>
            <a:r>
              <a:rPr lang="kk-KZ" sz="1600" dirty="0" smtClean="0"/>
              <a:t>әтелдер,</a:t>
            </a:r>
            <a:r>
              <a:rPr lang="ru-RU" sz="1600" dirty="0" smtClean="0"/>
              <a:t> </a:t>
            </a:r>
            <a:r>
              <a:rPr lang="ru-RU" sz="1600" dirty="0" err="1" smtClean="0"/>
              <a:t>нақыл</a:t>
            </a:r>
            <a:r>
              <a:rPr lang="ru-RU" sz="1600" dirty="0" smtClean="0"/>
              <a:t> </a:t>
            </a:r>
            <a:r>
              <a:rPr lang="ru-RU" sz="1600" dirty="0" err="1" smtClean="0"/>
              <a:t>сөздерді</a:t>
            </a:r>
            <a:r>
              <a:rPr lang="ru-RU" sz="1600" dirty="0" smtClean="0"/>
              <a:t> </a:t>
            </a:r>
            <a:r>
              <a:rPr lang="ru-RU" sz="1600" dirty="0" err="1" smtClean="0"/>
              <a:t>толықтыр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</a:t>
            </a:r>
            <a:r>
              <a:rPr lang="ru-RU" sz="1600" dirty="0" smtClean="0"/>
              <a:t> </a:t>
            </a:r>
            <a:r>
              <a:rPr lang="ru-RU" sz="1600" dirty="0" err="1" smtClean="0"/>
              <a:t>тапсырманы</a:t>
            </a:r>
            <a:r>
              <a:rPr lang="ru-RU" sz="1600" dirty="0" smtClean="0"/>
              <a:t> </a:t>
            </a:r>
            <a:r>
              <a:rPr lang="ru-RU" sz="1600" dirty="0" err="1"/>
              <a:t>орындау</a:t>
            </a:r>
            <a:r>
              <a:rPr lang="ru-RU" sz="1600" dirty="0"/>
              <a:t> </a:t>
            </a:r>
            <a:r>
              <a:rPr lang="ru-RU" sz="1600" dirty="0" err="1"/>
              <a:t>барысында</a:t>
            </a:r>
            <a:r>
              <a:rPr lang="ru-RU" sz="1600" dirty="0"/>
              <a:t>  </a:t>
            </a:r>
            <a:r>
              <a:rPr lang="ru-RU" sz="1600" dirty="0" err="1"/>
              <a:t>тиімді</a:t>
            </a:r>
            <a:r>
              <a:rPr lang="ru-RU" sz="1600" dirty="0"/>
              <a:t> </a:t>
            </a:r>
            <a:r>
              <a:rPr lang="ru-RU" sz="1600" dirty="0" err="1"/>
              <a:t>оқытыудың</a:t>
            </a:r>
            <a:r>
              <a:rPr lang="ru-RU" sz="1600" dirty="0"/>
              <a:t> </a:t>
            </a:r>
            <a:r>
              <a:rPr lang="ru-RU" sz="1600" dirty="0" err="1">
                <a:solidFill>
                  <a:srgbClr val="FF0000"/>
                </a:solidFill>
              </a:rPr>
              <a:t>бірлескен</a:t>
            </a:r>
            <a:r>
              <a:rPr lang="ru-RU" sz="1600" dirty="0">
                <a:solidFill>
                  <a:srgbClr val="FF0000"/>
                </a:solidFill>
              </a:rPr>
              <a:t>, </a:t>
            </a:r>
            <a:r>
              <a:rPr lang="ru-RU" sz="1600" dirty="0" err="1" smtClean="0">
                <a:solidFill>
                  <a:srgbClr val="FF0000"/>
                </a:solidFill>
              </a:rPr>
              <a:t>модельдеу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</a:rPr>
              <a:t>әдісін</a:t>
            </a:r>
            <a:r>
              <a:rPr lang="ru-RU" sz="1600" dirty="0" smtClean="0"/>
              <a:t> </a:t>
            </a:r>
            <a:r>
              <a:rPr lang="ru-RU" sz="1600" dirty="0" err="1" smtClean="0"/>
              <a:t>пайдаландым</a:t>
            </a:r>
            <a:r>
              <a:rPr lang="ru-RU" sz="1600" dirty="0" smtClean="0"/>
              <a:t>. </a:t>
            </a:r>
            <a:r>
              <a:rPr lang="ru-RU" sz="1600" dirty="0" err="1" smtClean="0"/>
              <a:t>Бірлескен</a:t>
            </a:r>
            <a:r>
              <a:rPr lang="ru-RU" sz="1600" dirty="0" smtClean="0"/>
              <a:t> </a:t>
            </a:r>
            <a:r>
              <a:rPr lang="ru-RU" sz="1600" dirty="0" err="1" smtClean="0"/>
              <a:t>оқу</a:t>
            </a:r>
            <a:r>
              <a:rPr lang="ru-RU" sz="1600" dirty="0" smtClean="0"/>
              <a:t> </a:t>
            </a:r>
            <a:r>
              <a:rPr lang="ru-RU" sz="1600" dirty="0" err="1" smtClean="0"/>
              <a:t>әдісін</a:t>
            </a:r>
            <a:r>
              <a:rPr lang="ru-RU" sz="1600" dirty="0" smtClean="0"/>
              <a:t> </a:t>
            </a:r>
            <a:r>
              <a:rPr lang="ru-RU" sz="1600" dirty="0" err="1" smtClean="0"/>
              <a:t>жүзеге</a:t>
            </a:r>
            <a:r>
              <a:rPr lang="ru-RU" sz="1600" dirty="0" smtClean="0"/>
              <a:t> </a:t>
            </a:r>
            <a:r>
              <a:rPr lang="ru-RU" sz="1600" dirty="0" err="1" smtClean="0"/>
              <a:t>асыру</a:t>
            </a:r>
            <a:r>
              <a:rPr lang="ru-RU" sz="1600" dirty="0" smtClean="0"/>
              <a:t> </a:t>
            </a:r>
            <a:r>
              <a:rPr lang="ru-RU" sz="1600" dirty="0" err="1" smtClean="0"/>
              <a:t>барысында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оқушылардың</a:t>
            </a:r>
            <a:r>
              <a:rPr lang="ru-RU" sz="1600" dirty="0" smtClean="0"/>
              <a:t> </a:t>
            </a:r>
            <a:r>
              <a:rPr lang="ru-RU" sz="1600" dirty="0" err="1" smtClean="0"/>
              <a:t>коммуникативтік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дағдылары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қалыптасады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239852" y="1064600"/>
            <a:ext cx="2916324" cy="546074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r>
              <a:rPr lang="ru-RU" sz="1600" dirty="0" err="1"/>
              <a:t>Ж</a:t>
            </a:r>
            <a:r>
              <a:rPr lang="ru-RU" sz="1600" dirty="0" err="1" smtClean="0"/>
              <a:t>ұппен</a:t>
            </a:r>
            <a:r>
              <a:rPr lang="ru-RU" sz="1600" dirty="0" smtClean="0"/>
              <a:t> </a:t>
            </a:r>
            <a:r>
              <a:rPr lang="ru-RU" sz="1600" dirty="0" err="1"/>
              <a:t>сурет</a:t>
            </a:r>
            <a:r>
              <a:rPr lang="ru-RU" sz="1600" dirty="0"/>
              <a:t> салу.</a:t>
            </a:r>
          </a:p>
          <a:p>
            <a:pPr algn="ctr"/>
            <a:r>
              <a:rPr lang="ru-RU" sz="1600" dirty="0" err="1"/>
              <a:t>Әр</a:t>
            </a:r>
            <a:r>
              <a:rPr lang="ru-RU" sz="1600" dirty="0"/>
              <a:t> </a:t>
            </a:r>
            <a:r>
              <a:rPr lang="ru-RU" sz="1600" dirty="0" err="1"/>
              <a:t>суретке</a:t>
            </a:r>
            <a:r>
              <a:rPr lang="ru-RU" sz="1600" dirty="0"/>
              <a:t> </a:t>
            </a:r>
            <a:r>
              <a:rPr lang="ru-RU" sz="1600" dirty="0" err="1"/>
              <a:t>ат</a:t>
            </a:r>
            <a:r>
              <a:rPr lang="ru-RU" sz="1600" dirty="0"/>
              <a:t> </a:t>
            </a:r>
            <a:r>
              <a:rPr lang="ru-RU" sz="1600" dirty="0" err="1"/>
              <a:t>қойып</a:t>
            </a:r>
            <a:r>
              <a:rPr lang="ru-RU" sz="1600" dirty="0"/>
              <a:t> </a:t>
            </a:r>
            <a:r>
              <a:rPr lang="ru-RU" sz="1600" dirty="0" err="1"/>
              <a:t>қабырғаға</a:t>
            </a:r>
            <a:r>
              <a:rPr lang="ru-RU" sz="1600" dirty="0"/>
              <a:t> </a:t>
            </a:r>
            <a:r>
              <a:rPr lang="ru-RU" sz="1600" dirty="0" err="1" smtClean="0"/>
              <a:t>іледі</a:t>
            </a:r>
            <a:r>
              <a:rPr lang="ru-RU" sz="1600" dirty="0" smtClean="0"/>
              <a:t>.</a:t>
            </a:r>
            <a:endParaRPr lang="ru-RU" sz="1600" dirty="0"/>
          </a:p>
          <a:p>
            <a:pPr algn="ctr"/>
            <a:r>
              <a:rPr lang="ru-RU" sz="1600" dirty="0" err="1"/>
              <a:t>Бұл</a:t>
            </a:r>
            <a:r>
              <a:rPr lang="ru-RU" sz="1600" dirty="0"/>
              <a:t> </a:t>
            </a:r>
            <a:r>
              <a:rPr lang="ru-RU" sz="1600" dirty="0" err="1"/>
              <a:t>тапсырмада</a:t>
            </a:r>
            <a:r>
              <a:rPr lang="ru-RU" sz="1600" dirty="0"/>
              <a:t> </a:t>
            </a:r>
            <a:r>
              <a:rPr lang="ru-RU" sz="1600" dirty="0" err="1"/>
              <a:t>тиімді</a:t>
            </a:r>
            <a:r>
              <a:rPr lang="ru-RU" sz="1600" dirty="0"/>
              <a:t> </a:t>
            </a:r>
            <a:r>
              <a:rPr lang="ru-RU" sz="1600" dirty="0" err="1"/>
              <a:t>оқу</a:t>
            </a:r>
            <a:r>
              <a:rPr lang="ru-RU" sz="1600" dirty="0"/>
              <a:t> </a:t>
            </a:r>
            <a:r>
              <a:rPr lang="ru-RU" sz="1600" dirty="0" err="1"/>
              <a:t>әдістерінен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err="1">
                <a:solidFill>
                  <a:srgbClr val="FF0000"/>
                </a:solidFill>
              </a:rPr>
              <a:t>оқу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 err="1">
                <a:solidFill>
                  <a:srgbClr val="FF0000"/>
                </a:solidFill>
              </a:rPr>
              <a:t>әңгімелері</a:t>
            </a:r>
            <a:r>
              <a:rPr lang="ru-RU" sz="1600" dirty="0">
                <a:solidFill>
                  <a:srgbClr val="FF0000"/>
                </a:solidFill>
              </a:rPr>
              <a:t>  </a:t>
            </a:r>
            <a:r>
              <a:rPr lang="ru-RU" sz="1600" dirty="0" err="1" smtClean="0">
                <a:solidFill>
                  <a:srgbClr val="FF0000"/>
                </a:solidFill>
              </a:rPr>
              <a:t>әдісін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dirty="0" err="1" smtClean="0"/>
              <a:t>пайдаландым</a:t>
            </a:r>
            <a:r>
              <a:rPr lang="ru-RU" sz="1600" dirty="0" smtClean="0"/>
              <a:t>. Б</a:t>
            </a:r>
            <a:r>
              <a:rPr lang="kk-KZ" sz="1600" dirty="0" smtClean="0"/>
              <a:t>ұл жерде тапсырманы орындауда айтылым,жазылым дағдылары жүзеге асады.</a:t>
            </a:r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29912" y="1196752"/>
            <a:ext cx="2808312" cy="53664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Білу,түсіну</a:t>
            </a:r>
            <a:endParaRPr lang="ru-RU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239852" y="608736"/>
            <a:ext cx="2808312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Қолдану</a:t>
            </a:r>
            <a:endParaRPr lang="ru-RU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278658" y="674832"/>
            <a:ext cx="2740348" cy="38976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</a:t>
            </a:r>
            <a:r>
              <a:rPr lang="kk-KZ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алдау</a:t>
            </a:r>
            <a:endParaRPr lang="ru-RU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584" y="1268760"/>
            <a:ext cx="2628292" cy="203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7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016"/>
            <a:ext cx="9121638" cy="689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олна 2"/>
          <p:cNvSpPr/>
          <p:nvPr/>
        </p:nvSpPr>
        <p:spPr>
          <a:xfrm>
            <a:off x="7055768" y="0"/>
            <a:ext cx="2088232" cy="864096"/>
          </a:xfrm>
          <a:prstGeom prst="wav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Саралау</a:t>
            </a:r>
            <a:endParaRPr lang="ru-RU" sz="28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35520" y="459504"/>
            <a:ext cx="6721968" cy="143074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«Су</a:t>
            </a:r>
            <a:r>
              <a:rPr lang="en-US" dirty="0" smtClean="0"/>
              <a:t>-</a:t>
            </a:r>
            <a:r>
              <a:rPr lang="kk-KZ" dirty="0" smtClean="0"/>
              <a:t>тіршілік көзі» тақырыбы бойынша ақпарат жинап топта постер жасау және қорғау.Осы тапсырманы орындау барысында </a:t>
            </a:r>
            <a:r>
              <a:rPr lang="kk-KZ" dirty="0" smtClean="0">
                <a:solidFill>
                  <a:srgbClr val="FF0000"/>
                </a:solidFill>
              </a:rPr>
              <a:t>саралаудың</a:t>
            </a:r>
            <a:r>
              <a:rPr lang="kk-KZ" dirty="0" smtClean="0"/>
              <a:t> </a:t>
            </a:r>
            <a:r>
              <a:rPr lang="kk-KZ" dirty="0" smtClean="0">
                <a:solidFill>
                  <a:srgbClr val="FF0000"/>
                </a:solidFill>
              </a:rPr>
              <a:t>дереккөздер тәсілін </a:t>
            </a:r>
            <a:r>
              <a:rPr lang="kk-KZ" dirty="0" smtClean="0"/>
              <a:t>пайдаланамын.Кейбір оқушылар басқа сыныптастарына қарағанда анағұрлым күрделі дереккөздермен жұмыс істей алады. </a:t>
            </a:r>
            <a:endParaRPr lang="ru-RU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403648" y="2060848"/>
            <a:ext cx="7560840" cy="237626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dirty="0" smtClean="0"/>
              <a:t>Судың маңыздылығына өлең жазғызу .Бұл тапсырманы орындау барысында саралаудың қарқын тәсілін қолданамын.</a:t>
            </a:r>
            <a:r>
              <a:rPr lang="kk-KZ" sz="1600" dirty="0" smtClean="0">
                <a:solidFill>
                  <a:srgbClr val="FF0000"/>
                </a:solidFill>
              </a:rPr>
              <a:t>Саралаудың</a:t>
            </a:r>
            <a:r>
              <a:rPr lang="kk-KZ" sz="1600" dirty="0" smtClean="0"/>
              <a:t> </a:t>
            </a:r>
            <a:r>
              <a:rPr lang="kk-KZ" sz="1600" dirty="0" smtClean="0">
                <a:solidFill>
                  <a:srgbClr val="FF0000"/>
                </a:solidFill>
              </a:rPr>
              <a:t>қарқын тәсілін </a:t>
            </a:r>
            <a:r>
              <a:rPr lang="kk-KZ" sz="1600" dirty="0" smtClean="0"/>
              <a:t>пайдалана отырып ,оқушылардың білім деңгейлерін ескере отырып тапсырмалар беремін.</a:t>
            </a:r>
          </a:p>
          <a:p>
            <a:pPr algn="ctr"/>
            <a:r>
              <a:rPr lang="ru-RU" sz="1600" dirty="0" smtClean="0"/>
              <a:t>1.Қолдауды </a:t>
            </a:r>
            <a:r>
              <a:rPr lang="ru-RU" sz="1600" dirty="0" err="1" smtClean="0"/>
              <a:t>қажет</a:t>
            </a:r>
            <a:r>
              <a:rPr lang="ru-RU" sz="1600" dirty="0" smtClean="0"/>
              <a:t> </a:t>
            </a:r>
            <a:r>
              <a:rPr lang="ru-RU" sz="1600" dirty="0" err="1" smtClean="0"/>
              <a:t>етпейтін</a:t>
            </a:r>
            <a:r>
              <a:rPr lang="ru-RU" sz="1600" dirty="0" smtClean="0"/>
              <a:t> </a:t>
            </a:r>
            <a:r>
              <a:rPr lang="ru-RU" sz="1600" dirty="0" err="1" smtClean="0"/>
              <a:t>оқушылар</a:t>
            </a:r>
            <a:r>
              <a:rPr lang="ru-RU" sz="1600" dirty="0" smtClean="0"/>
              <a:t>:</a:t>
            </a:r>
          </a:p>
          <a:p>
            <a:pPr algn="ctr"/>
            <a:r>
              <a:rPr lang="kk-KZ" sz="1600" dirty="0" smtClean="0"/>
              <a:t>Су туралы өлең шығарады</a:t>
            </a:r>
          </a:p>
          <a:p>
            <a:pPr algn="ctr"/>
            <a:r>
              <a:rPr lang="ru-RU" sz="1600" dirty="0" smtClean="0"/>
              <a:t>2.</a:t>
            </a:r>
            <a:r>
              <a:rPr lang="kk-KZ" sz="1600" dirty="0" smtClean="0"/>
              <a:t>Қолдауды орташа қажет ететін оқушылар:</a:t>
            </a:r>
          </a:p>
          <a:p>
            <a:pPr algn="ctr"/>
            <a:r>
              <a:rPr lang="kk-KZ" sz="1600" dirty="0" smtClean="0"/>
              <a:t>Су туралы мақал,нақыл сөз жазады.</a:t>
            </a:r>
          </a:p>
          <a:p>
            <a:pPr algn="ctr"/>
            <a:r>
              <a:rPr lang="ru-RU" sz="1600" dirty="0" smtClean="0"/>
              <a:t>3.</a:t>
            </a:r>
            <a:r>
              <a:rPr lang="kk-KZ" sz="1600" dirty="0" smtClean="0"/>
              <a:t>Қолдауды қаже тететін оқушылар.</a:t>
            </a:r>
          </a:p>
          <a:p>
            <a:pPr algn="ctr"/>
            <a:r>
              <a:rPr lang="kk-KZ" sz="1600" dirty="0" smtClean="0"/>
              <a:t>Су туралы өлең жолдарын сәйкестендіреді.</a:t>
            </a:r>
          </a:p>
          <a:p>
            <a:pPr algn="ctr"/>
            <a:endParaRPr lang="ru-RU" sz="1600" dirty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51520" y="4653136"/>
            <a:ext cx="7301440" cy="1944216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Талдау кезеңінде су туралы ырымдар,тиым сөздерді толықтыру тапсырмасын орындау барысында </a:t>
            </a:r>
            <a:r>
              <a:rPr lang="kk-KZ" dirty="0" smtClean="0">
                <a:solidFill>
                  <a:srgbClr val="FF0000"/>
                </a:solidFill>
              </a:rPr>
              <a:t>саралаудың тапсырма тәсілін </a:t>
            </a:r>
            <a:r>
              <a:rPr lang="kk-KZ" dirty="0" smtClean="0"/>
              <a:t>қолдандым.Осы тапсырманы орындау барысында қойылған сұрақтарға  сын тұрғысынан ойлай отырып ,бір</a:t>
            </a:r>
            <a:r>
              <a:rPr lang="ru-RU" dirty="0" smtClean="0"/>
              <a:t>-</a:t>
            </a:r>
            <a:r>
              <a:rPr lang="kk-KZ" dirty="0" smtClean="0"/>
              <a:t>бірін тыңдай отырып тыңдалым және жазылым дағдылары жүзеге асты.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64152" y="3140968"/>
            <a:ext cx="1339496" cy="79208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Қолдану</a:t>
            </a:r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Стрелка влево 8"/>
          <p:cNvSpPr/>
          <p:nvPr/>
        </p:nvSpPr>
        <p:spPr>
          <a:xfrm>
            <a:off x="7055768" y="972978"/>
            <a:ext cx="1764704" cy="917268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kk-KZ" sz="2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Білу,түсіну</a:t>
            </a:r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трелка влево 9"/>
          <p:cNvSpPr/>
          <p:nvPr/>
        </p:nvSpPr>
        <p:spPr>
          <a:xfrm>
            <a:off x="7668344" y="5265204"/>
            <a:ext cx="1296144" cy="72008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kk-KZ" sz="20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алдау</a:t>
            </a:r>
            <a:endParaRPr lang="ru-RU" sz="20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172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7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1" y="274638"/>
            <a:ext cx="8614631" cy="1143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3158684"/>
              </p:ext>
            </p:extLst>
          </p:nvPr>
        </p:nvGraphicFramePr>
        <p:xfrm>
          <a:off x="179512" y="1484784"/>
          <a:ext cx="8712968" cy="525777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43200"/>
                <a:gridCol w="2743200"/>
                <a:gridCol w="3226568"/>
              </a:tblGrid>
              <a:tr h="1101534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solidFill>
                            <a:srgbClr val="FF0000"/>
                          </a:solidFill>
                        </a:rPr>
                        <a:t>Кезеңдері </a:t>
                      </a:r>
                    </a:p>
                    <a:p>
                      <a:r>
                        <a:rPr lang="kk-KZ" sz="2800" dirty="0" smtClean="0">
                          <a:solidFill>
                            <a:srgbClr val="FF0000"/>
                          </a:solidFill>
                        </a:rPr>
                        <a:t>Білу,түсіну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solidFill>
                            <a:srgbClr val="FF0000"/>
                          </a:solidFill>
                        </a:rPr>
                        <a:t>Дескрипторлар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solidFill>
                            <a:srgbClr val="FF0000"/>
                          </a:solidFill>
                        </a:rPr>
                        <a:t>Бағалау түрлері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860474"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Білу және түсіну кезеңінде судың тіршіліктегі пайдасы туралы слайд көрсетілді.</a:t>
                      </a:r>
                      <a:r>
                        <a:rPr lang="kk-KZ" sz="1600" baseline="0" dirty="0" smtClean="0"/>
                        <a:t> «Су</a:t>
                      </a:r>
                      <a:r>
                        <a:rPr lang="ru-RU" sz="1600" baseline="0" dirty="0" smtClean="0"/>
                        <a:t>-</a:t>
                      </a:r>
                      <a:r>
                        <a:rPr lang="kk-KZ" sz="1600" baseline="0" dirty="0" smtClean="0"/>
                        <a:t>тіршілік көзі» тақырыбында топта постер қорғады.  </a:t>
                      </a:r>
                    </a:p>
                    <a:p>
                      <a:r>
                        <a:rPr lang="kk-KZ" sz="2000" baseline="0" dirty="0" smtClean="0">
                          <a:solidFill>
                            <a:srgbClr val="FF0000"/>
                          </a:solidFill>
                        </a:rPr>
                        <a:t>Критерий</a:t>
                      </a:r>
                    </a:p>
                    <a:p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</a:rPr>
                        <a:t>Судың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</a:rPr>
                        <a:t>тіршілік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</a:rPr>
                        <a:t>үшін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</a:rPr>
                        <a:t>қажеттілігін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</a:rPr>
                        <a:t>түсіндіре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</a:rPr>
                        <a:t>алады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Судың</a:t>
                      </a:r>
                      <a:r>
                        <a:rPr lang="ru-RU" sz="1600" dirty="0" smtClean="0"/>
                        <a:t> </a:t>
                      </a:r>
                      <a:r>
                        <a:rPr lang="ru-RU" sz="1600" dirty="0" err="1" smtClean="0"/>
                        <a:t>тіршіліктегі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err="1" smtClean="0"/>
                        <a:t>маңызын,пайдасын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err="1" smtClean="0"/>
                        <a:t>айтады</a:t>
                      </a:r>
                      <a:r>
                        <a:rPr lang="ru-RU" sz="1600" dirty="0" smtClean="0"/>
                        <a:t>.</a:t>
                      </a:r>
                    </a:p>
                    <a:p>
                      <a:endParaRPr lang="ru-RU" sz="1600" baseline="0" dirty="0" smtClean="0"/>
                    </a:p>
                    <a:p>
                      <a:endParaRPr lang="ru-RU" sz="1600" baseline="0" dirty="0" smtClean="0"/>
                    </a:p>
                    <a:p>
                      <a:r>
                        <a:rPr lang="ru-RU" sz="1600" dirty="0" smtClean="0"/>
                        <a:t> 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/>
                        <a:t> Постерді әр топ бірін -бірі бағалады.</a:t>
                      </a:r>
                    </a:p>
                    <a:p>
                      <a:endParaRPr lang="kk-KZ" sz="1600" dirty="0" smtClean="0"/>
                    </a:p>
                    <a:p>
                      <a:endParaRPr lang="kk-KZ" sz="1600" dirty="0" smtClean="0"/>
                    </a:p>
                    <a:p>
                      <a:pPr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6-7 балл-</a:t>
                      </a: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Жарайсың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!           </a:t>
                      </a:r>
                      <a:endParaRPr lang="ru-RU" sz="140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60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5-4балл-</a:t>
                      </a:r>
                      <a:r>
                        <a:rPr lang="ru-RU" sz="1600" baseline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Жақсы</a:t>
                      </a:r>
                      <a:endParaRPr lang="ru-RU" sz="140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3-балл-Талпын</a:t>
                      </a:r>
                      <a:endParaRPr lang="ru-RU" sz="140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2053123">
                <a:tc>
                  <a:txBody>
                    <a:bodyPr/>
                    <a:lstStyle/>
                    <a:p>
                      <a:r>
                        <a:rPr lang="kk-KZ" dirty="0" smtClean="0"/>
                        <a:t> </a:t>
                      </a:r>
                      <a:r>
                        <a:rPr lang="kk-KZ" sz="2000" b="1" dirty="0" smtClean="0"/>
                        <a:t>Кері байланыс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Осы сабақты қорытындылау барысында </a:t>
                      </a:r>
                      <a:r>
                        <a:rPr lang="kk-KZ" b="1" dirty="0" smtClean="0">
                          <a:solidFill>
                            <a:schemeClr val="tx1"/>
                          </a:solidFill>
                        </a:rPr>
                        <a:t>алма ағашы </a:t>
                      </a:r>
                      <a:r>
                        <a:rPr lang="kk-KZ" dirty="0" smtClean="0"/>
                        <a:t>арқылы кері байланыс жүзеге асады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</a:t>
                      </a:r>
                      <a:r>
                        <a:rPr lang="kk-KZ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Алма ағашы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835696" y="260648"/>
            <a:ext cx="6552728" cy="864096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547664" y="359752"/>
            <a:ext cx="6552728" cy="864096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361384" y="446992"/>
            <a:ext cx="6552728" cy="86400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Критериалды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бағалау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 cstate="print"/>
          <a:srcRect l="28023" t="18889" r="14454" b="17620"/>
          <a:stretch/>
        </p:blipFill>
        <p:spPr bwMode="auto">
          <a:xfrm>
            <a:off x="5796136" y="5013176"/>
            <a:ext cx="2952327" cy="16561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766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76818" y="188640"/>
            <a:ext cx="7488832" cy="709348"/>
          </a:xfrm>
          <a:prstGeom prst="wedgeRoundRectCallout">
            <a:avLst>
              <a:gd name="adj1" fmla="val -24368"/>
              <a:gd name="adj2" fmla="val 102646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Ықшам сабақтардың қорытындылары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Блок-схема: подготовка 3"/>
          <p:cNvSpPr/>
          <p:nvPr/>
        </p:nvSpPr>
        <p:spPr>
          <a:xfrm>
            <a:off x="179181" y="1296080"/>
            <a:ext cx="2826303" cy="877617"/>
          </a:xfrm>
          <a:prstGeom prst="flowChartPreparation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Тренер мен әріптестердің кері байланысы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Блок-схема: подготовка 4"/>
          <p:cNvSpPr/>
          <p:nvPr/>
        </p:nvSpPr>
        <p:spPr>
          <a:xfrm>
            <a:off x="3061948" y="1188741"/>
            <a:ext cx="2876088" cy="991535"/>
          </a:xfrm>
          <a:prstGeom prst="flowChartPreparation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Жоспарлау тәжірибесін дамыту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Блок-схема: подготовка 5"/>
          <p:cNvSpPr/>
          <p:nvPr/>
        </p:nvSpPr>
        <p:spPr>
          <a:xfrm>
            <a:off x="6058454" y="1170361"/>
            <a:ext cx="2715313" cy="876075"/>
          </a:xfrm>
          <a:prstGeom prst="flowChartPreparation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Ықшам сабақтың қорытындысы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79181" y="2356691"/>
            <a:ext cx="2678011" cy="4240661"/>
          </a:xfrm>
          <a:prstGeom prst="wedgeRoundRectCallout">
            <a:avLst>
              <a:gd name="adj1" fmla="val -49969"/>
              <a:gd name="adj2" fmla="val 52733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kk-KZ" sz="16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мақсатын дұрыс құру </a:t>
            </a:r>
            <a:r>
              <a:rPr kumimoji="0" lang="kk-KZ" sz="16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kk-KZ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туралы  тренер ескерту айтып, кері байланыс жасады.</a:t>
            </a:r>
            <a:r>
              <a:rPr lang="kk-KZ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Сабақты жоспарлауда әріптестерім саралау тапсырмаларды оқушылардың деңгейлеріне қарай беру керектігін ұсынды.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347864" y="2356691"/>
            <a:ext cx="2594748" cy="3952630"/>
          </a:xfrm>
          <a:prstGeom prst="wedgeRoundRectCallout">
            <a:avLst>
              <a:gd name="adj1" fmla="val -49969"/>
              <a:gd name="adj2" fmla="val 52733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Айтылған ұсыныстарды басшылыққа ала отырып сабақты жоспарлау барысында саралау тәсілдерін жүзеге асыру кезінде оқушылардың таным белсенділіктерін арттыратын тапсырмалар қолдануды үйрендім.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212144" y="2373835"/>
            <a:ext cx="2561623" cy="3935485"/>
          </a:xfrm>
          <a:prstGeom prst="wedgeRoundRectCallout">
            <a:avLst>
              <a:gd name="adj1" fmla="val -49969"/>
              <a:gd name="adj2" fmla="val 52733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Болашақта осы курстан алған ақпараттар</a:t>
            </a:r>
            <a:r>
              <a:rPr kumimoji="0" lang="kk-KZ" sz="16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мен оқытудың тиімді әдіс</a:t>
            </a:r>
            <a:r>
              <a:rPr kumimoji="0" lang="ru-RU" sz="16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kk-KZ" sz="16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тәсілдерін  іске асыруды мақсат етіп алдым.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600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 а</a:t>
            </a:r>
            <a:r>
              <a:rPr kumimoji="0" lang="kk-KZ" sz="16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шық және жабық сұрақтарды пайдалану арқылы жұмыс жасауды жоспарлаймын.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570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514</Words>
  <Application>Microsoft Office PowerPoint</Application>
  <PresentationFormat>Экран (4:3)</PresentationFormat>
  <Paragraphs>84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76</cp:revision>
  <dcterms:created xsi:type="dcterms:W3CDTF">2019-02-18T15:02:50Z</dcterms:created>
  <dcterms:modified xsi:type="dcterms:W3CDTF">2019-02-26T08:48:29Z</dcterms:modified>
</cp:coreProperties>
</file>