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3" r:id="rId2"/>
    <p:sldId id="261" r:id="rId3"/>
    <p:sldId id="269" r:id="rId4"/>
    <p:sldId id="260" r:id="rId5"/>
    <p:sldId id="292" r:id="rId6"/>
    <p:sldId id="293" r:id="rId7"/>
    <p:sldId id="294" r:id="rId8"/>
    <p:sldId id="288" r:id="rId9"/>
    <p:sldId id="284" r:id="rId10"/>
    <p:sldId id="285" r:id="rId11"/>
    <p:sldId id="314" r:id="rId12"/>
    <p:sldId id="306" r:id="rId13"/>
    <p:sldId id="309" r:id="rId14"/>
    <p:sldId id="308" r:id="rId15"/>
    <p:sldId id="31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00"/>
    <a:srgbClr val="B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04" autoAdjust="0"/>
    <p:restoredTop sz="94643" autoAdjust="0"/>
  </p:normalViewPr>
  <p:slideViewPr>
    <p:cSldViewPr>
      <p:cViewPr varScale="1">
        <p:scale>
          <a:sx n="83" d="100"/>
          <a:sy n="83" d="100"/>
        </p:scale>
        <p:origin x="-90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C31C25-7021-4C7A-9606-436C5C4AF6BA}" type="datetimeFigureOut">
              <a:rPr lang="ru-RU"/>
              <a:pPr>
                <a:defRPr/>
              </a:pPr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7C9BC9-B0BE-43B6-BFFD-3ADD2AE81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3590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D3875-9A83-46FC-8939-903498D818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06228-B722-4311-A25B-6CEB7ECD65A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90BFA-C22D-4713-ADB4-87B44B33E3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ACE87-1197-4AA1-8EC1-2927080207E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86C6-A008-4C8B-8518-F6B3049B05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3DEB8-5105-4FB2-9950-CB96D9702A3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BA888-6717-4086-A324-BFE48E63210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F7E71-D859-45AF-99B1-A4A4DAE3A07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D3DF0-1911-4293-898A-BF418B06A9A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5855A-13C4-48D3-9B90-2409307BEF5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E3679-24C9-42B8-9810-CEC543263BA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A49C01-26BA-45F4-B08C-96F782C5610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virtmag.ru/upload/iblock/51c/210153_x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6858000" cy="2387600"/>
          </a:xfrm>
        </p:spPr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– «А» класс</a:t>
            </a:r>
          </a:p>
          <a:p>
            <a:r>
              <a:rPr lang="ru-RU" dirty="0" smtClean="0"/>
              <a:t>17.04.2020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87" name="Rectangle 63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Arial" charset="0"/>
              </a:rPr>
              <a:t>Виды углов</a:t>
            </a:r>
          </a:p>
        </p:txBody>
      </p:sp>
      <p:pic>
        <p:nvPicPr>
          <p:cNvPr id="26628" name="Picture 4" descr="угольн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228056" y="805657"/>
            <a:ext cx="1812925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908175" y="2924175"/>
            <a:ext cx="252095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411413" y="5348288"/>
            <a:ext cx="1757362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1908175" y="1484313"/>
            <a:ext cx="1655763" cy="14398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 flipV="1">
            <a:off x="1763713" y="3933825"/>
            <a:ext cx="647700" cy="14398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6635" name="Picture 11" descr="угольн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656682" y="3544094"/>
            <a:ext cx="1503362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507038" y="5326063"/>
            <a:ext cx="1779587" cy="73025"/>
            <a:chOff x="2789" y="2886"/>
            <a:chExt cx="2132" cy="68"/>
          </a:xfrm>
        </p:grpSpPr>
        <p:sp>
          <p:nvSpPr>
            <p:cNvPr id="63507" name="Line 38"/>
            <p:cNvSpPr>
              <a:spLocks noChangeShapeType="1"/>
            </p:cNvSpPr>
            <p:nvPr/>
          </p:nvSpPr>
          <p:spPr bwMode="auto">
            <a:xfrm flipH="1" flipV="1">
              <a:off x="3878" y="2931"/>
              <a:ext cx="1043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8" name="Line 41"/>
            <p:cNvSpPr>
              <a:spLocks noChangeShapeType="1"/>
            </p:cNvSpPr>
            <p:nvPr/>
          </p:nvSpPr>
          <p:spPr bwMode="auto">
            <a:xfrm flipH="1" flipV="1">
              <a:off x="2789" y="2931"/>
              <a:ext cx="1043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9" name="Oval 42"/>
            <p:cNvSpPr>
              <a:spLocks noChangeArrowheads="1"/>
            </p:cNvSpPr>
            <p:nvPr/>
          </p:nvSpPr>
          <p:spPr bwMode="auto">
            <a:xfrm>
              <a:off x="3833" y="2886"/>
              <a:ext cx="68" cy="68"/>
            </a:xfrm>
            <a:prstGeom prst="ellipse">
              <a:avLst/>
            </a:prstGeom>
            <a:solidFill>
              <a:srgbClr val="99CC00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63497" name="Rectangle 52"/>
          <p:cNvSpPr>
            <a:spLocks noChangeArrowheads="1"/>
          </p:cNvSpPr>
          <p:nvPr/>
        </p:nvSpPr>
        <p:spPr bwMode="auto">
          <a:xfrm>
            <a:off x="4643438" y="6732588"/>
            <a:ext cx="1116012" cy="15081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77" name="Line 53"/>
          <p:cNvSpPr>
            <a:spLocks noChangeShapeType="1"/>
          </p:cNvSpPr>
          <p:nvPr/>
        </p:nvSpPr>
        <p:spPr bwMode="auto">
          <a:xfrm flipH="1" flipV="1">
            <a:off x="5724525" y="2852738"/>
            <a:ext cx="230505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8" name="Line 54"/>
          <p:cNvSpPr>
            <a:spLocks noChangeShapeType="1"/>
          </p:cNvSpPr>
          <p:nvPr/>
        </p:nvSpPr>
        <p:spPr bwMode="auto">
          <a:xfrm flipH="1" flipV="1">
            <a:off x="5737225" y="1222375"/>
            <a:ext cx="0" cy="16557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6680" name="Picture 56" descr="угольн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115844" y="661194"/>
            <a:ext cx="1812925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1" name="Picture 57" descr="угольн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60000">
            <a:off x="6624638" y="3681412"/>
            <a:ext cx="14351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82" name="Picture 58" descr="угольник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3933825"/>
            <a:ext cx="1411288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1979613" y="3068638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Arial" charset="0"/>
              </a:rPr>
              <a:t>ОСТРЫЙ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1979613" y="5516563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Arial" charset="0"/>
              </a:rPr>
              <a:t>ТУПОЙ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6011863" y="299720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Arial" charset="0"/>
              </a:rPr>
              <a:t>ПРЯМОЙ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5364163" y="5516563"/>
            <a:ext cx="2736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Arial" charset="0"/>
              </a:rPr>
              <a:t>РАЗВЕРНУТЫЙ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87" grpId="0"/>
      <p:bldP spid="26629" grpId="0" animBg="1"/>
      <p:bldP spid="26631" grpId="0" animBg="1"/>
      <p:bldP spid="26632" grpId="0" animBg="1"/>
      <p:bldP spid="26633" grpId="0" animBg="1"/>
      <p:bldP spid="26677" grpId="0" animBg="1"/>
      <p:bldP spid="26678" grpId="0" animBg="1"/>
      <p:bldP spid="26683" grpId="0"/>
      <p:bldP spid="26684" grpId="0"/>
      <p:bldP spid="26685" grpId="0"/>
      <p:bldP spid="266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273" name="Прямая соединительная линия 20"/>
          <p:cNvCxnSpPr>
            <a:cxnSpLocks noChangeShapeType="1"/>
          </p:cNvCxnSpPr>
          <p:nvPr/>
        </p:nvCxnSpPr>
        <p:spPr bwMode="auto">
          <a:xfrm rot="16200000" flipV="1">
            <a:off x="1640663" y="4437856"/>
            <a:ext cx="1776412" cy="1343025"/>
          </a:xfrm>
          <a:prstGeom prst="line">
            <a:avLst/>
          </a:prstGeom>
          <a:noFill/>
          <a:ln w="38100" algn="ctr">
            <a:solidFill>
              <a:srgbClr val="B00000"/>
            </a:solidFill>
            <a:miter lim="800000"/>
            <a:headEnd/>
            <a:tailEnd/>
          </a:ln>
        </p:spPr>
      </p:cxnSp>
      <p:cxnSp>
        <p:nvCxnSpPr>
          <p:cNvPr id="54274" name="Прямая соединительная линия 23"/>
          <p:cNvCxnSpPr>
            <a:cxnSpLocks noChangeShapeType="1"/>
          </p:cNvCxnSpPr>
          <p:nvPr/>
        </p:nvCxnSpPr>
        <p:spPr bwMode="auto">
          <a:xfrm>
            <a:off x="3203575" y="6021388"/>
            <a:ext cx="2143125" cy="1587"/>
          </a:xfrm>
          <a:prstGeom prst="line">
            <a:avLst/>
          </a:prstGeom>
          <a:noFill/>
          <a:ln w="38100" algn="ctr">
            <a:solidFill>
              <a:srgbClr val="B00000"/>
            </a:solidFill>
            <a:miter lim="800000"/>
            <a:headEnd/>
            <a:tailEnd/>
          </a:ln>
        </p:spPr>
      </p:cxn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071688" y="549275"/>
            <a:ext cx="3027363" cy="2898776"/>
            <a:chOff x="375" y="300"/>
            <a:chExt cx="1907" cy="1826"/>
          </a:xfrm>
        </p:grpSpPr>
        <p:cxnSp>
          <p:nvCxnSpPr>
            <p:cNvPr id="54288" name="Прямая соединительная линия 4"/>
            <p:cNvCxnSpPr>
              <a:cxnSpLocks noChangeShapeType="1"/>
            </p:cNvCxnSpPr>
            <p:nvPr/>
          </p:nvCxnSpPr>
          <p:spPr bwMode="auto">
            <a:xfrm rot="5400000" flipH="1" flipV="1">
              <a:off x="-174" y="1090"/>
              <a:ext cx="1488" cy="0"/>
            </a:xfrm>
            <a:prstGeom prst="line">
              <a:avLst/>
            </a:prstGeom>
            <a:noFill/>
            <a:ln w="57150" algn="ctr">
              <a:solidFill>
                <a:srgbClr val="B00000"/>
              </a:solidFill>
              <a:miter lim="800000"/>
              <a:headEnd/>
              <a:tailEnd/>
            </a:ln>
          </p:spPr>
        </p:cxnSp>
        <p:cxnSp>
          <p:nvCxnSpPr>
            <p:cNvPr id="54289" name="Прямая соединительная линия 5"/>
            <p:cNvCxnSpPr>
              <a:cxnSpLocks noChangeShapeType="1"/>
            </p:cNvCxnSpPr>
            <p:nvPr/>
          </p:nvCxnSpPr>
          <p:spPr bwMode="auto">
            <a:xfrm>
              <a:off x="558" y="1843"/>
              <a:ext cx="1446" cy="1"/>
            </a:xfrm>
            <a:prstGeom prst="line">
              <a:avLst/>
            </a:prstGeom>
            <a:noFill/>
            <a:ln w="38100" algn="ctr">
              <a:solidFill>
                <a:srgbClr val="B00000"/>
              </a:solidFill>
              <a:miter lim="800000"/>
              <a:headEnd/>
              <a:tailEnd/>
            </a:ln>
          </p:spPr>
        </p:cxnSp>
        <p:sp>
          <p:nvSpPr>
            <p:cNvPr id="54290" name="TextBox 28"/>
            <p:cNvSpPr txBox="1">
              <a:spLocks noChangeArrowheads="1"/>
            </p:cNvSpPr>
            <p:nvPr/>
          </p:nvSpPr>
          <p:spPr bwMode="auto">
            <a:xfrm>
              <a:off x="839" y="300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entury Schoolbook" pitchFamily="18" charset="0"/>
                </a:rPr>
                <a:t>М</a:t>
              </a:r>
            </a:p>
          </p:txBody>
        </p:sp>
        <p:sp>
          <p:nvSpPr>
            <p:cNvPr id="54291" name="TextBox 30"/>
            <p:cNvSpPr txBox="1">
              <a:spLocks noChangeArrowheads="1"/>
            </p:cNvSpPr>
            <p:nvPr/>
          </p:nvSpPr>
          <p:spPr bwMode="auto">
            <a:xfrm>
              <a:off x="375" y="1799"/>
              <a:ext cx="29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latin typeface="Century Schoolbook" pitchFamily="18" charset="0"/>
                </a:rPr>
                <a:t>К</a:t>
              </a:r>
            </a:p>
          </p:txBody>
        </p:sp>
        <p:sp>
          <p:nvSpPr>
            <p:cNvPr id="54292" name="TextBox 33"/>
            <p:cNvSpPr txBox="1">
              <a:spLocks noChangeArrowheads="1"/>
            </p:cNvSpPr>
            <p:nvPr/>
          </p:nvSpPr>
          <p:spPr bwMode="auto">
            <a:xfrm>
              <a:off x="2002" y="1752"/>
              <a:ext cx="2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latin typeface="Century Schoolbook" pitchFamily="18" charset="0"/>
                </a:rPr>
                <a:t>С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227764" y="404813"/>
            <a:ext cx="2344738" cy="2736850"/>
            <a:chOff x="2972" y="300"/>
            <a:chExt cx="1477" cy="1724"/>
          </a:xfrm>
        </p:grpSpPr>
        <p:cxnSp>
          <p:nvCxnSpPr>
            <p:cNvPr id="54285" name="Прямая соединительная линия 12"/>
            <p:cNvCxnSpPr>
              <a:cxnSpLocks noChangeShapeType="1"/>
            </p:cNvCxnSpPr>
            <p:nvPr/>
          </p:nvCxnSpPr>
          <p:spPr bwMode="auto">
            <a:xfrm rot="5400000" flipH="1" flipV="1">
              <a:off x="2544" y="1075"/>
              <a:ext cx="1305" cy="450"/>
            </a:xfrm>
            <a:prstGeom prst="line">
              <a:avLst/>
            </a:prstGeom>
            <a:noFill/>
            <a:ln w="38100" algn="ctr">
              <a:solidFill>
                <a:srgbClr val="B00000"/>
              </a:solidFill>
              <a:miter lim="800000"/>
              <a:headEnd/>
              <a:tailEnd/>
            </a:ln>
          </p:spPr>
        </p:cxnSp>
        <p:cxnSp>
          <p:nvCxnSpPr>
            <p:cNvPr id="54286" name="Прямая соединительная линия 17"/>
            <p:cNvCxnSpPr>
              <a:cxnSpLocks noChangeShapeType="1"/>
            </p:cNvCxnSpPr>
            <p:nvPr/>
          </p:nvCxnSpPr>
          <p:spPr bwMode="auto">
            <a:xfrm rot="16200000" flipV="1">
              <a:off x="3235" y="809"/>
              <a:ext cx="1394" cy="1035"/>
            </a:xfrm>
            <a:prstGeom prst="line">
              <a:avLst/>
            </a:prstGeom>
            <a:noFill/>
            <a:ln w="38100" algn="ctr">
              <a:solidFill>
                <a:srgbClr val="B00000"/>
              </a:solidFill>
              <a:miter lim="800000"/>
              <a:headEnd/>
              <a:tailEnd/>
            </a:ln>
          </p:spPr>
        </p:cxnSp>
        <p:sp>
          <p:nvSpPr>
            <p:cNvPr id="54287" name="TextBox 35"/>
            <p:cNvSpPr txBox="1">
              <a:spLocks noChangeArrowheads="1"/>
            </p:cNvSpPr>
            <p:nvPr/>
          </p:nvSpPr>
          <p:spPr bwMode="auto">
            <a:xfrm>
              <a:off x="3379" y="300"/>
              <a:ext cx="3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latin typeface="Century Schoolbook" pitchFamily="18" charset="0"/>
                </a:rPr>
                <a:t>Д</a:t>
              </a:r>
            </a:p>
          </p:txBody>
        </p:sp>
      </p:grpSp>
      <p:sp>
        <p:nvSpPr>
          <p:cNvPr id="54277" name="TextBox 37"/>
          <p:cNvSpPr txBox="1">
            <a:spLocks noChangeArrowheads="1"/>
          </p:cNvSpPr>
          <p:nvPr/>
        </p:nvSpPr>
        <p:spPr bwMode="auto">
          <a:xfrm>
            <a:off x="2428875" y="3857625"/>
            <a:ext cx="58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Schoolbook" pitchFamily="18" charset="0"/>
              </a:rPr>
              <a:t>N</a:t>
            </a:r>
            <a:endParaRPr lang="ru-RU" sz="2800" b="1">
              <a:latin typeface="Century Schoolbook" pitchFamily="18" charset="0"/>
            </a:endParaRPr>
          </a:p>
        </p:txBody>
      </p:sp>
      <p:sp>
        <p:nvSpPr>
          <p:cNvPr id="54278" name="TextBox 39"/>
          <p:cNvSpPr txBox="1">
            <a:spLocks noChangeArrowheads="1"/>
          </p:cNvSpPr>
          <p:nvPr/>
        </p:nvSpPr>
        <p:spPr bwMode="auto">
          <a:xfrm>
            <a:off x="3000375" y="5929313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Schoolbook" pitchFamily="18" charset="0"/>
              </a:rPr>
              <a:t>O</a:t>
            </a:r>
            <a:endParaRPr lang="ru-RU" sz="2800" b="1">
              <a:latin typeface="Century Schoolbook" pitchFamily="18" charset="0"/>
            </a:endParaRPr>
          </a:p>
        </p:txBody>
      </p:sp>
      <p:sp>
        <p:nvSpPr>
          <p:cNvPr id="54279" name="TextBox 41"/>
          <p:cNvSpPr txBox="1">
            <a:spLocks noChangeArrowheads="1"/>
          </p:cNvSpPr>
          <p:nvPr/>
        </p:nvSpPr>
        <p:spPr bwMode="auto">
          <a:xfrm>
            <a:off x="5286375" y="6000750"/>
            <a:ext cx="690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entury Schoolbook" pitchFamily="18" charset="0"/>
              </a:rPr>
              <a:t>L</a:t>
            </a:r>
            <a:endParaRPr lang="ru-RU" sz="2800" b="1">
              <a:latin typeface="Century Schoolbook" pitchFamily="18" charset="0"/>
            </a:endParaRPr>
          </a:p>
        </p:txBody>
      </p:sp>
      <p:sp>
        <p:nvSpPr>
          <p:cNvPr id="54280" name="Line 15"/>
          <p:cNvSpPr>
            <a:spLocks noChangeShapeType="1"/>
          </p:cNvSpPr>
          <p:nvPr/>
        </p:nvSpPr>
        <p:spPr bwMode="auto">
          <a:xfrm>
            <a:off x="4343400" y="4648200"/>
            <a:ext cx="48006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1" name="Text Box 16"/>
          <p:cNvSpPr txBox="1">
            <a:spLocks noChangeArrowheads="1"/>
          </p:cNvSpPr>
          <p:nvPr/>
        </p:nvSpPr>
        <p:spPr bwMode="auto">
          <a:xfrm>
            <a:off x="4724400" y="4648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С</a:t>
            </a:r>
          </a:p>
        </p:txBody>
      </p:sp>
      <p:sp>
        <p:nvSpPr>
          <p:cNvPr id="54282" name="Oval 17"/>
          <p:cNvSpPr>
            <a:spLocks noChangeArrowheads="1"/>
          </p:cNvSpPr>
          <p:nvPr/>
        </p:nvSpPr>
        <p:spPr bwMode="auto">
          <a:xfrm>
            <a:off x="6477000" y="4495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3" name="Text Box 18"/>
          <p:cNvSpPr txBox="1">
            <a:spLocks noChangeArrowheads="1"/>
          </p:cNvSpPr>
          <p:nvPr/>
        </p:nvSpPr>
        <p:spPr bwMode="auto">
          <a:xfrm>
            <a:off x="6248400" y="4724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М</a:t>
            </a:r>
          </a:p>
        </p:txBody>
      </p:sp>
      <p:sp>
        <p:nvSpPr>
          <p:cNvPr id="54284" name="Text Box 19"/>
          <p:cNvSpPr txBox="1">
            <a:spLocks noChangeArrowheads="1"/>
          </p:cNvSpPr>
          <p:nvPr/>
        </p:nvSpPr>
        <p:spPr bwMode="auto">
          <a:xfrm>
            <a:off x="81534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2275" y="333375"/>
            <a:ext cx="8229600" cy="25146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1. Отметь точки А и В на сторонах угла</a:t>
            </a:r>
          </a:p>
          <a:p>
            <a:pPr>
              <a:buFontTx/>
              <a:buNone/>
            </a:pPr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>Отметь точки С и Д внутри угла</a:t>
            </a:r>
          </a:p>
          <a:p>
            <a:pPr>
              <a:buFontTx/>
              <a:buNone/>
            </a:pPr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dirty="0" smtClean="0"/>
              <a:t>Отметь точки Е и Н вне угла.</a:t>
            </a:r>
          </a:p>
        </p:txBody>
      </p:sp>
      <p:sp>
        <p:nvSpPr>
          <p:cNvPr id="75778" name="Line 3"/>
          <p:cNvSpPr>
            <a:spLocks noChangeShapeType="1"/>
          </p:cNvSpPr>
          <p:nvPr/>
        </p:nvSpPr>
        <p:spPr bwMode="auto">
          <a:xfrm flipH="1">
            <a:off x="1219200" y="2743200"/>
            <a:ext cx="2667000" cy="23622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779" name="Line 4"/>
          <p:cNvSpPr>
            <a:spLocks noChangeShapeType="1"/>
          </p:cNvSpPr>
          <p:nvPr/>
        </p:nvSpPr>
        <p:spPr bwMode="auto">
          <a:xfrm>
            <a:off x="1187450" y="5084763"/>
            <a:ext cx="7239000" cy="9906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3657600" y="27432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М</a:t>
            </a:r>
          </a:p>
        </p:txBody>
      </p:sp>
      <p:sp>
        <p:nvSpPr>
          <p:cNvPr id="75781" name="Text Box 6"/>
          <p:cNvSpPr txBox="1">
            <a:spLocks noChangeArrowheads="1"/>
          </p:cNvSpPr>
          <p:nvPr/>
        </p:nvSpPr>
        <p:spPr bwMode="auto">
          <a:xfrm>
            <a:off x="1258888" y="5084763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О</a:t>
            </a:r>
          </a:p>
        </p:txBody>
      </p:sp>
      <p:sp>
        <p:nvSpPr>
          <p:cNvPr id="75782" name="Text Box 7"/>
          <p:cNvSpPr txBox="1">
            <a:spLocks noChangeArrowheads="1"/>
          </p:cNvSpPr>
          <p:nvPr/>
        </p:nvSpPr>
        <p:spPr bwMode="auto">
          <a:xfrm>
            <a:off x="75438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Р</a:t>
            </a:r>
          </a:p>
        </p:txBody>
      </p:sp>
      <p:sp>
        <p:nvSpPr>
          <p:cNvPr id="75783" name="Oval 8"/>
          <p:cNvSpPr>
            <a:spLocks noChangeArrowheads="1"/>
          </p:cNvSpPr>
          <p:nvPr/>
        </p:nvSpPr>
        <p:spPr bwMode="auto">
          <a:xfrm>
            <a:off x="31242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4" name="Oval 9"/>
          <p:cNvSpPr>
            <a:spLocks noChangeArrowheads="1"/>
          </p:cNvSpPr>
          <p:nvPr/>
        </p:nvSpPr>
        <p:spPr bwMode="auto">
          <a:xfrm>
            <a:off x="2411413" y="23495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5" name="Oval 10"/>
          <p:cNvSpPr>
            <a:spLocks noChangeArrowheads="1"/>
          </p:cNvSpPr>
          <p:nvPr/>
        </p:nvSpPr>
        <p:spPr bwMode="auto">
          <a:xfrm>
            <a:off x="1981200" y="601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6" name="Oval 11"/>
          <p:cNvSpPr>
            <a:spLocks noChangeArrowheads="1"/>
          </p:cNvSpPr>
          <p:nvPr/>
        </p:nvSpPr>
        <p:spPr bwMode="auto">
          <a:xfrm>
            <a:off x="601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7" name="Oval 12"/>
          <p:cNvSpPr>
            <a:spLocks noChangeArrowheads="1"/>
          </p:cNvSpPr>
          <p:nvPr/>
        </p:nvSpPr>
        <p:spPr bwMode="auto">
          <a:xfrm>
            <a:off x="32004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8" name="Oval 13"/>
          <p:cNvSpPr>
            <a:spLocks noChangeArrowheads="1"/>
          </p:cNvSpPr>
          <p:nvPr/>
        </p:nvSpPr>
        <p:spPr bwMode="auto">
          <a:xfrm>
            <a:off x="1905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789" name="Text Box 14"/>
          <p:cNvSpPr txBox="1">
            <a:spLocks noChangeArrowheads="1"/>
          </p:cNvSpPr>
          <p:nvPr/>
        </p:nvSpPr>
        <p:spPr bwMode="auto">
          <a:xfrm>
            <a:off x="2133600" y="59436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Е</a:t>
            </a:r>
          </a:p>
        </p:txBody>
      </p:sp>
      <p:sp>
        <p:nvSpPr>
          <p:cNvPr id="75790" name="Text Box 15"/>
          <p:cNvSpPr txBox="1">
            <a:spLocks noChangeArrowheads="1"/>
          </p:cNvSpPr>
          <p:nvPr/>
        </p:nvSpPr>
        <p:spPr bwMode="auto">
          <a:xfrm>
            <a:off x="2124075" y="2708275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Н</a:t>
            </a:r>
          </a:p>
        </p:txBody>
      </p:sp>
      <p:sp>
        <p:nvSpPr>
          <p:cNvPr id="75791" name="Text Box 16"/>
          <p:cNvSpPr txBox="1">
            <a:spLocks noChangeArrowheads="1"/>
          </p:cNvSpPr>
          <p:nvPr/>
        </p:nvSpPr>
        <p:spPr bwMode="auto">
          <a:xfrm>
            <a:off x="3352800" y="4114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С</a:t>
            </a:r>
          </a:p>
        </p:txBody>
      </p:sp>
      <p:sp>
        <p:nvSpPr>
          <p:cNvPr id="75792" name="Text Box 17"/>
          <p:cNvSpPr txBox="1">
            <a:spLocks noChangeArrowheads="1"/>
          </p:cNvSpPr>
          <p:nvPr/>
        </p:nvSpPr>
        <p:spPr bwMode="auto">
          <a:xfrm>
            <a:off x="6172200" y="51054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Д</a:t>
            </a:r>
          </a:p>
        </p:txBody>
      </p:sp>
      <p:sp>
        <p:nvSpPr>
          <p:cNvPr id="75793" name="Text Box 18"/>
          <p:cNvSpPr txBox="1">
            <a:spLocks noChangeArrowheads="1"/>
          </p:cNvSpPr>
          <p:nvPr/>
        </p:nvSpPr>
        <p:spPr bwMode="auto">
          <a:xfrm>
            <a:off x="3352800" y="4876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А</a:t>
            </a:r>
          </a:p>
        </p:txBody>
      </p:sp>
      <p:sp>
        <p:nvSpPr>
          <p:cNvPr id="75794" name="Text Box 19"/>
          <p:cNvSpPr txBox="1">
            <a:spLocks noChangeArrowheads="1"/>
          </p:cNvSpPr>
          <p:nvPr/>
        </p:nvSpPr>
        <p:spPr bwMode="auto">
          <a:xfrm>
            <a:off x="16002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Arial" charset="0"/>
              </a:rPr>
              <a:t>В</a:t>
            </a: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1331913" y="2205038"/>
            <a:ext cx="7561262" cy="4402137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14356"/>
            <a:ext cx="8229600" cy="1143000"/>
          </a:xfrm>
        </p:spPr>
        <p:txBody>
          <a:bodyPr/>
          <a:lstStyle/>
          <a:p>
            <a:r>
              <a:rPr lang="ru-RU" dirty="0" smtClean="0"/>
              <a:t>Домашняя работа 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00298" y="2643182"/>
            <a:ext cx="50720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2A2E5C"/>
                </a:solidFill>
              </a:rPr>
              <a:t>№870 на </a:t>
            </a:r>
            <a:r>
              <a:rPr lang="ru-RU" sz="3200" b="1" dirty="0" err="1" smtClean="0">
                <a:solidFill>
                  <a:srgbClr val="2A2E5C"/>
                </a:solidFill>
              </a:rPr>
              <a:t>стр</a:t>
            </a:r>
            <a:r>
              <a:rPr lang="ru-RU" sz="3200" b="1" dirty="0" smtClean="0">
                <a:solidFill>
                  <a:srgbClr val="2A2E5C"/>
                </a:solidFill>
              </a:rPr>
              <a:t> 92</a:t>
            </a:r>
          </a:p>
          <a:p>
            <a:r>
              <a:rPr lang="ru-RU" sz="3200" b="1" dirty="0" smtClean="0">
                <a:solidFill>
                  <a:srgbClr val="2A2E5C"/>
                </a:solidFill>
              </a:rPr>
              <a:t>О</a:t>
            </a:r>
            <a:r>
              <a:rPr lang="ru-RU" sz="3200" b="1" dirty="0" smtClean="0">
                <a:solidFill>
                  <a:srgbClr val="2A2E5C"/>
                </a:solidFill>
              </a:rPr>
              <a:t>пределить виды углов</a:t>
            </a:r>
            <a:endParaRPr lang="ru-RU" sz="3200" b="1" dirty="0">
              <a:solidFill>
                <a:srgbClr val="2A2E5C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Содержимое 3"/>
          <p:cNvSpPr>
            <a:spLocks noGrp="1"/>
          </p:cNvSpPr>
          <p:nvPr>
            <p:ph sz="half" idx="4294967295"/>
          </p:nvPr>
        </p:nvSpPr>
        <p:spPr>
          <a:xfrm>
            <a:off x="1692275" y="404813"/>
            <a:ext cx="6308725" cy="52736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 i="1" dirty="0" smtClean="0">
                <a:solidFill>
                  <a:srgbClr val="CC0000"/>
                </a:solidFill>
              </a:rPr>
              <a:t>Оценивание</a:t>
            </a:r>
            <a:r>
              <a:rPr lang="ru-RU" sz="4000" b="1" i="1" dirty="0" smtClean="0">
                <a:solidFill>
                  <a:srgbClr val="CC0000"/>
                </a:solidFill>
              </a:rPr>
              <a:t>:</a:t>
            </a:r>
            <a:endParaRPr lang="ru-RU" sz="4000" b="1" i="1" dirty="0" smtClean="0">
              <a:solidFill>
                <a:srgbClr val="CC0000"/>
              </a:solidFill>
            </a:endParaRPr>
          </a:p>
          <a:p>
            <a:pPr>
              <a:buFontTx/>
              <a:buNone/>
            </a:pPr>
            <a:endParaRPr lang="kk-KZ" dirty="0" smtClean="0"/>
          </a:p>
          <a:p>
            <a:pPr>
              <a:buFontTx/>
              <a:buNone/>
            </a:pPr>
            <a:endParaRPr lang="kk-KZ" dirty="0" smtClean="0"/>
          </a:p>
          <a:p>
            <a:pPr>
              <a:buFontTx/>
              <a:buNone/>
            </a:pPr>
            <a:endParaRPr lang="kk-KZ" dirty="0" smtClean="0"/>
          </a:p>
          <a:p>
            <a:pPr>
              <a:buFontTx/>
              <a:buNone/>
            </a:pPr>
            <a:endParaRPr lang="ru-RU" dirty="0" smtClean="0"/>
          </a:p>
          <a:p>
            <a:pPr algn="r">
              <a:buFontTx/>
              <a:buNone/>
            </a:pPr>
            <a:r>
              <a:rPr lang="ru-RU" dirty="0" smtClean="0"/>
              <a:t>«5»-0 ошибок</a:t>
            </a:r>
          </a:p>
          <a:p>
            <a:pPr algn="r">
              <a:buFontTx/>
              <a:buNone/>
            </a:pPr>
            <a:r>
              <a:rPr lang="ru-RU" dirty="0" smtClean="0"/>
              <a:t>«4»-1 ошибка</a:t>
            </a:r>
          </a:p>
          <a:p>
            <a:pPr algn="r">
              <a:buFontTx/>
              <a:buNone/>
            </a:pPr>
            <a:r>
              <a:rPr lang="ru-RU" dirty="0" smtClean="0"/>
              <a:t>«3»-2 ошибки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08" y="1285860"/>
          <a:ext cx="500066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10001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rgbClr val="7030A0"/>
                          </a:solidFill>
                        </a:rPr>
                        <a:t>Дескриптор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Назвать углы и обозначать</a:t>
                      </a:r>
                      <a:r>
                        <a:rPr lang="kk-KZ" baseline="0" dirty="0" smtClean="0"/>
                        <a:t> 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1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Определить вид угла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2</a:t>
                      </a:r>
                      <a:r>
                        <a:rPr lang="kk-KZ" baseline="0" dirty="0" smtClean="0"/>
                        <a:t>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Отметить точки во внешней и внутренней области угла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2 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476375" y="0"/>
            <a:ext cx="7667625" cy="6858000"/>
          </a:xfrm>
          <a:ln>
            <a:solidFill>
              <a:srgbClr val="475A8D"/>
            </a:solidFill>
          </a:ln>
        </p:spPr>
        <p:txBody>
          <a:bodyPr/>
          <a:lstStyle/>
          <a:p>
            <a:pPr marL="273050" indent="-273050">
              <a:lnSpc>
                <a:spcPct val="90000"/>
              </a:lnSpc>
            </a:pPr>
            <a:endParaRPr lang="ru-RU" sz="3100" dirty="0" smtClean="0">
              <a:latin typeface="Comic Sans MS" pitchFamily="66" charset="0"/>
            </a:endParaRPr>
          </a:p>
          <a:p>
            <a:pPr marL="273050" indent="-273050" algn="ctr">
              <a:lnSpc>
                <a:spcPct val="90000"/>
              </a:lnSpc>
              <a:buFontTx/>
              <a:buNone/>
            </a:pPr>
            <a:r>
              <a:rPr lang="ru-RU" sz="4800" b="1" dirty="0" smtClean="0">
                <a:solidFill>
                  <a:srgbClr val="C32D2E"/>
                </a:solidFill>
              </a:rPr>
              <a:t>Пожалуйста, оцените своё настроение</a:t>
            </a:r>
            <a:endParaRPr lang="ru-RU" sz="4800" b="1" dirty="0" smtClean="0"/>
          </a:p>
          <a:p>
            <a:pPr marL="273050" indent="-273050">
              <a:lnSpc>
                <a:spcPct val="90000"/>
              </a:lnSpc>
              <a:buFontTx/>
              <a:buNone/>
            </a:pPr>
            <a:r>
              <a:rPr lang="ru-RU" sz="3100" dirty="0" smtClean="0">
                <a:latin typeface="Comic Sans MS" pitchFamily="66" charset="0"/>
              </a:rPr>
              <a:t>         </a:t>
            </a:r>
            <a:endParaRPr lang="ru-RU" sz="3100" dirty="0" smtClean="0">
              <a:solidFill>
                <a:srgbClr val="C32D2E"/>
              </a:solidFill>
              <a:latin typeface="Comic Sans MS" pitchFamily="66" charset="0"/>
            </a:endParaRPr>
          </a:p>
          <a:p>
            <a:pPr marL="273050" indent="-273050">
              <a:lnSpc>
                <a:spcPct val="90000"/>
              </a:lnSpc>
              <a:buFontTx/>
              <a:buNone/>
            </a:pPr>
            <a:r>
              <a:rPr lang="ru-RU" sz="3100" dirty="0" smtClean="0">
                <a:solidFill>
                  <a:srgbClr val="C32D2E"/>
                </a:solidFill>
                <a:latin typeface="Comic Sans MS" pitchFamily="66" charset="0"/>
              </a:rPr>
              <a:t>              </a:t>
            </a:r>
            <a:r>
              <a:rPr lang="ru-RU" sz="3100" dirty="0" smtClean="0">
                <a:solidFill>
                  <a:srgbClr val="008000"/>
                </a:solidFill>
                <a:latin typeface="Comic Sans MS" pitchFamily="66" charset="0"/>
              </a:rPr>
              <a:t>Я всё понял, настроение хорошее</a:t>
            </a:r>
          </a:p>
          <a:p>
            <a:pPr marL="273050" indent="-273050">
              <a:lnSpc>
                <a:spcPct val="90000"/>
              </a:lnSpc>
              <a:buFontTx/>
              <a:buNone/>
            </a:pPr>
            <a:endParaRPr lang="ru-RU" sz="3100" dirty="0" smtClean="0">
              <a:solidFill>
                <a:srgbClr val="C32D2E"/>
              </a:solidFill>
              <a:latin typeface="Comic Sans MS" pitchFamily="66" charset="0"/>
            </a:endParaRPr>
          </a:p>
          <a:p>
            <a:pPr marL="273050" indent="-273050">
              <a:lnSpc>
                <a:spcPct val="90000"/>
              </a:lnSpc>
              <a:buFontTx/>
              <a:buNone/>
            </a:pPr>
            <a:r>
              <a:rPr lang="ru-RU" sz="3100" dirty="0" smtClean="0">
                <a:solidFill>
                  <a:srgbClr val="C32D2E"/>
                </a:solidFill>
                <a:latin typeface="Comic Sans MS" pitchFamily="66" charset="0"/>
              </a:rPr>
              <a:t>                  я не всё усвоил, мне надо ещё                                             </a:t>
            </a:r>
          </a:p>
          <a:p>
            <a:pPr marL="273050" indent="-273050">
              <a:lnSpc>
                <a:spcPct val="90000"/>
              </a:lnSpc>
              <a:buFontTx/>
              <a:buNone/>
            </a:pPr>
            <a:r>
              <a:rPr lang="ru-RU" sz="3100" dirty="0" smtClean="0">
                <a:solidFill>
                  <a:srgbClr val="C32D2E"/>
                </a:solidFill>
                <a:latin typeface="Comic Sans MS" pitchFamily="66" charset="0"/>
              </a:rPr>
              <a:t>                   поработать</a:t>
            </a:r>
          </a:p>
          <a:p>
            <a:pPr marL="273050" indent="-273050">
              <a:lnSpc>
                <a:spcPct val="90000"/>
              </a:lnSpc>
              <a:buFontTx/>
              <a:buNone/>
            </a:pPr>
            <a:endParaRPr lang="ru-RU" sz="3100" dirty="0" smtClean="0">
              <a:solidFill>
                <a:srgbClr val="C32D2E"/>
              </a:solidFill>
              <a:latin typeface="Comic Sans MS" pitchFamily="66" charset="0"/>
            </a:endParaRPr>
          </a:p>
          <a:p>
            <a:pPr marL="273050" indent="-273050">
              <a:lnSpc>
                <a:spcPct val="90000"/>
              </a:lnSpc>
              <a:buFontTx/>
              <a:buNone/>
            </a:pPr>
            <a:r>
              <a:rPr lang="ru-RU" sz="3100" dirty="0" smtClean="0">
                <a:solidFill>
                  <a:srgbClr val="C32D2E"/>
                </a:solidFill>
                <a:latin typeface="Comic Sans MS" pitchFamily="66" charset="0"/>
              </a:rPr>
              <a:t>                   </a:t>
            </a:r>
            <a:r>
              <a:rPr lang="ru-RU" sz="3100" dirty="0" smtClean="0">
                <a:solidFill>
                  <a:srgbClr val="475A8D"/>
                </a:solidFill>
                <a:latin typeface="Comic Sans MS" pitchFamily="66" charset="0"/>
              </a:rPr>
              <a:t>                   </a:t>
            </a:r>
          </a:p>
        </p:txBody>
      </p:sp>
      <p:sp>
        <p:nvSpPr>
          <p:cNvPr id="4" name="Овал 3"/>
          <p:cNvSpPr>
            <a:spLocks noChangeArrowheads="1"/>
          </p:cNvSpPr>
          <p:nvPr/>
        </p:nvSpPr>
        <p:spPr bwMode="auto">
          <a:xfrm>
            <a:off x="2268538" y="3644900"/>
            <a:ext cx="785812" cy="785813"/>
          </a:xfrm>
          <a:prstGeom prst="ellipse">
            <a:avLst/>
          </a:prstGeom>
          <a:solidFill>
            <a:srgbClr val="CC0000"/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2124075" y="2276475"/>
            <a:ext cx="785813" cy="785813"/>
          </a:xfrm>
          <a:prstGeom prst="ellipse">
            <a:avLst/>
          </a:prstGeom>
          <a:solidFill>
            <a:srgbClr val="008000"/>
          </a:solidFill>
          <a:ln w="25400" algn="ctr">
            <a:solidFill>
              <a:srgbClr val="0080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571625" y="0"/>
            <a:ext cx="7194550" cy="1430338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</a:rPr>
              <a:t>Как называются эти геометрические фигуры:</a:t>
            </a:r>
            <a:endParaRPr lang="ru-RU" sz="4000" dirty="0" smtClean="0"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>
            <a:off x="1795463" y="2608263"/>
            <a:ext cx="6816725" cy="0"/>
          </a:xfrm>
          <a:prstGeom prst="line">
            <a:avLst/>
          </a:prstGeom>
          <a:ln w="1270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24075" y="1916113"/>
            <a:ext cx="2643188" cy="6477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3600" dirty="0">
                <a:solidFill>
                  <a:prstClr val="black"/>
                </a:solidFill>
                <a:latin typeface="+mn-lt"/>
              </a:rPr>
              <a:t>прямая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960563" y="3744913"/>
            <a:ext cx="6429375" cy="1143000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 rot="766890">
            <a:off x="4251325" y="3641725"/>
            <a:ext cx="2643188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3600" dirty="0">
                <a:solidFill>
                  <a:prstClr val="black"/>
                </a:solidFill>
                <a:latin typeface="+mj-lt"/>
              </a:rPr>
              <a:t>луч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286000" y="5445125"/>
            <a:ext cx="3500438" cy="1588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843213" y="5373688"/>
            <a:ext cx="2643187" cy="646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3600" dirty="0">
                <a:solidFill>
                  <a:prstClr val="black"/>
                </a:solidFill>
                <a:latin typeface="+mn-lt"/>
              </a:rPr>
              <a:t>отрезок</a:t>
            </a:r>
          </a:p>
        </p:txBody>
      </p:sp>
      <p:pic>
        <p:nvPicPr>
          <p:cNvPr id="16392" name="Picture 11" descr="Карандаш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4076700"/>
            <a:ext cx="184150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2"/>
      <p:bldP spid="23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955675" y="261938"/>
            <a:ext cx="8229600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Заголовок 1"/>
          <p:cNvSpPr txBox="1">
            <a:spLocks/>
          </p:cNvSpPr>
          <p:nvPr/>
        </p:nvSpPr>
        <p:spPr bwMode="auto">
          <a:xfrm>
            <a:off x="990600" y="26035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>
                <a:solidFill>
                  <a:srgbClr val="C00000"/>
                </a:solidFill>
              </a:rPr>
              <a:t>Рассмотрим еще одну фигуру.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785938" y="1857375"/>
            <a:ext cx="5929312" cy="1643063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85938" y="3500438"/>
            <a:ext cx="6429375" cy="1143000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89075" y="4786313"/>
            <a:ext cx="7011988" cy="14462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400" dirty="0">
                <a:solidFill>
                  <a:prstClr val="black"/>
                </a:solidFill>
                <a:latin typeface="+mn-lt"/>
              </a:rPr>
              <a:t>Как образовалась эта фигура?</a:t>
            </a:r>
          </a:p>
        </p:txBody>
      </p:sp>
      <p:pic>
        <p:nvPicPr>
          <p:cNvPr id="19463" name="Picture 11" descr="Карандаш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3025" y="1844675"/>
            <a:ext cx="14509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2349500"/>
            <a:ext cx="7200900" cy="1470025"/>
          </a:xfrm>
        </p:spPr>
        <p:txBody>
          <a:bodyPr anchor="ctr"/>
          <a:lstStyle/>
          <a:p>
            <a:pPr eaLnBrk="1" hangingPunct="1"/>
            <a:r>
              <a:rPr lang="ru-RU" altLang="en-US" sz="7200" b="1" dirty="0" smtClean="0">
                <a:solidFill>
                  <a:srgbClr val="C00000"/>
                </a:solidFill>
              </a:rPr>
              <a:t>Угол</a:t>
            </a:r>
            <a:endParaRPr lang="ru-RU" altLang="en-US" sz="5400" b="1" dirty="0" smtClean="0">
              <a:solidFill>
                <a:srgbClr val="C00000"/>
              </a:solidFill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071670" y="1428736"/>
            <a:ext cx="4211987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Цели урока: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Ты узнаешь: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понятие угла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smtClean="0"/>
              <a:t>в</a:t>
            </a:r>
            <a:r>
              <a:rPr lang="ru-RU" sz="3200" dirty="0" smtClean="0"/>
              <a:t>иды углов</a:t>
            </a:r>
          </a:p>
          <a:p>
            <a:r>
              <a:rPr lang="ru-RU" sz="3200" b="1" dirty="0" smtClean="0"/>
              <a:t>Ты научишься: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обозначать углы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smtClean="0"/>
              <a:t>р</a:t>
            </a:r>
            <a:r>
              <a:rPr lang="ru-RU" sz="3200" dirty="0" smtClean="0"/>
              <a:t>азличать виды углов</a:t>
            </a:r>
            <a:endParaRPr lang="ru-RU" sz="4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1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38" name="Freeform 2"/>
          <p:cNvSpPr>
            <a:spLocks/>
          </p:cNvSpPr>
          <p:nvPr/>
        </p:nvSpPr>
        <p:spPr bwMode="auto">
          <a:xfrm>
            <a:off x="1981200" y="3124200"/>
            <a:ext cx="3146425" cy="2298700"/>
          </a:xfrm>
          <a:custGeom>
            <a:avLst/>
            <a:gdLst>
              <a:gd name="T0" fmla="*/ 0 w 1982"/>
              <a:gd name="T1" fmla="*/ 1668463 h 1448"/>
              <a:gd name="T2" fmla="*/ 1482725 w 1982"/>
              <a:gd name="T3" fmla="*/ 800100 h 1448"/>
              <a:gd name="T4" fmla="*/ 2879725 w 1982"/>
              <a:gd name="T5" fmla="*/ 0 h 1448"/>
              <a:gd name="T6" fmla="*/ 2892425 w 1982"/>
              <a:gd name="T7" fmla="*/ 431800 h 1448"/>
              <a:gd name="T8" fmla="*/ 3070225 w 1982"/>
              <a:gd name="T9" fmla="*/ 596900 h 1448"/>
              <a:gd name="T10" fmla="*/ 3032125 w 1982"/>
              <a:gd name="T11" fmla="*/ 990600 h 1448"/>
              <a:gd name="T12" fmla="*/ 3146425 w 1982"/>
              <a:gd name="T13" fmla="*/ 1143000 h 1448"/>
              <a:gd name="T14" fmla="*/ 2930525 w 1982"/>
              <a:gd name="T15" fmla="*/ 1358900 h 1448"/>
              <a:gd name="T16" fmla="*/ 2816225 w 1982"/>
              <a:gd name="T17" fmla="*/ 1790700 h 1448"/>
              <a:gd name="T18" fmla="*/ 2765425 w 1982"/>
              <a:gd name="T19" fmla="*/ 2298700 h 1448"/>
              <a:gd name="T20" fmla="*/ 73025 w 1982"/>
              <a:gd name="T21" fmla="*/ 1676400 h 1448"/>
              <a:gd name="T22" fmla="*/ 0 w 1982"/>
              <a:gd name="T23" fmla="*/ 1668463 h 14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982"/>
              <a:gd name="T37" fmla="*/ 0 h 1448"/>
              <a:gd name="T38" fmla="*/ 1982 w 1982"/>
              <a:gd name="T39" fmla="*/ 1448 h 14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982" h="1448">
                <a:moveTo>
                  <a:pt x="0" y="1051"/>
                </a:moveTo>
                <a:lnTo>
                  <a:pt x="934" y="504"/>
                </a:lnTo>
                <a:lnTo>
                  <a:pt x="1814" y="0"/>
                </a:lnTo>
                <a:lnTo>
                  <a:pt x="1822" y="272"/>
                </a:lnTo>
                <a:lnTo>
                  <a:pt x="1934" y="376"/>
                </a:lnTo>
                <a:lnTo>
                  <a:pt x="1910" y="624"/>
                </a:lnTo>
                <a:lnTo>
                  <a:pt x="1982" y="720"/>
                </a:lnTo>
                <a:lnTo>
                  <a:pt x="1846" y="856"/>
                </a:lnTo>
                <a:lnTo>
                  <a:pt x="1774" y="1128"/>
                </a:lnTo>
                <a:lnTo>
                  <a:pt x="1742" y="1448"/>
                </a:lnTo>
                <a:lnTo>
                  <a:pt x="46" y="1056"/>
                </a:lnTo>
                <a:lnTo>
                  <a:pt x="0" y="1051"/>
                </a:lnTo>
                <a:close/>
              </a:path>
            </a:pathLst>
          </a:custGeom>
          <a:gradFill rotWithShape="1">
            <a:gsLst>
              <a:gs pos="0">
                <a:srgbClr val="0066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1177925" y="1420813"/>
            <a:ext cx="6781800" cy="3968750"/>
            <a:chOff x="604" y="436"/>
            <a:chExt cx="4272" cy="2500"/>
          </a:xfrm>
        </p:grpSpPr>
        <p:grpSp>
          <p:nvGrpSpPr>
            <p:cNvPr id="47155" name="Group 4"/>
            <p:cNvGrpSpPr>
              <a:grpSpLocks/>
            </p:cNvGrpSpPr>
            <p:nvPr/>
          </p:nvGrpSpPr>
          <p:grpSpPr bwMode="auto">
            <a:xfrm rot="989364">
              <a:off x="604" y="2483"/>
              <a:ext cx="438" cy="453"/>
              <a:chOff x="793" y="2167"/>
              <a:chExt cx="1663" cy="1762"/>
            </a:xfrm>
          </p:grpSpPr>
          <p:sp>
            <p:nvSpPr>
              <p:cNvPr id="47109" name="Freeform 5"/>
              <p:cNvSpPr>
                <a:spLocks/>
              </p:cNvSpPr>
              <p:nvPr/>
            </p:nvSpPr>
            <p:spPr bwMode="auto">
              <a:xfrm>
                <a:off x="789" y="2204"/>
                <a:ext cx="1633" cy="1719"/>
              </a:xfrm>
              <a:custGeom>
                <a:avLst/>
                <a:gdLst/>
                <a:ahLst/>
                <a:cxnLst>
                  <a:cxn ang="0">
                    <a:pos x="0" y="1452"/>
                  </a:cxn>
                  <a:cxn ang="0">
                    <a:pos x="908" y="454"/>
                  </a:cxn>
                  <a:cxn ang="0">
                    <a:pos x="862" y="182"/>
                  </a:cxn>
                  <a:cxn ang="0">
                    <a:pos x="1044" y="0"/>
                  </a:cxn>
                  <a:cxn ang="0">
                    <a:pos x="1633" y="590"/>
                  </a:cxn>
                  <a:cxn ang="0">
                    <a:pos x="1463" y="763"/>
                  </a:cxn>
                  <a:cxn ang="0">
                    <a:pos x="1225" y="681"/>
                  </a:cxn>
                  <a:cxn ang="0">
                    <a:pos x="318" y="1724"/>
                  </a:cxn>
                  <a:cxn ang="0">
                    <a:pos x="182" y="1724"/>
                  </a:cxn>
                  <a:cxn ang="0">
                    <a:pos x="46" y="1679"/>
                  </a:cxn>
                  <a:cxn ang="0">
                    <a:pos x="0" y="1588"/>
                  </a:cxn>
                  <a:cxn ang="0">
                    <a:pos x="0" y="1452"/>
                  </a:cxn>
                </a:cxnLst>
                <a:rect l="0" t="0" r="r" b="b"/>
                <a:pathLst>
                  <a:path w="1633" h="1724">
                    <a:moveTo>
                      <a:pt x="0" y="1452"/>
                    </a:moveTo>
                    <a:lnTo>
                      <a:pt x="908" y="454"/>
                    </a:lnTo>
                    <a:lnTo>
                      <a:pt x="862" y="182"/>
                    </a:lnTo>
                    <a:lnTo>
                      <a:pt x="1044" y="0"/>
                    </a:lnTo>
                    <a:lnTo>
                      <a:pt x="1633" y="590"/>
                    </a:lnTo>
                    <a:lnTo>
                      <a:pt x="1463" y="763"/>
                    </a:lnTo>
                    <a:lnTo>
                      <a:pt x="1225" y="681"/>
                    </a:lnTo>
                    <a:lnTo>
                      <a:pt x="318" y="1724"/>
                    </a:lnTo>
                    <a:lnTo>
                      <a:pt x="182" y="1724"/>
                    </a:lnTo>
                    <a:lnTo>
                      <a:pt x="46" y="1679"/>
                    </a:lnTo>
                    <a:lnTo>
                      <a:pt x="0" y="1588"/>
                    </a:lnTo>
                    <a:lnTo>
                      <a:pt x="0" y="145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60" name="Freeform 6"/>
              <p:cNvSpPr>
                <a:spLocks/>
              </p:cNvSpPr>
              <p:nvPr/>
            </p:nvSpPr>
            <p:spPr bwMode="auto">
              <a:xfrm>
                <a:off x="1807" y="2167"/>
                <a:ext cx="649" cy="666"/>
              </a:xfrm>
              <a:custGeom>
                <a:avLst/>
                <a:gdLst>
                  <a:gd name="T0" fmla="*/ 30 w 649"/>
                  <a:gd name="T1" fmla="*/ 38 h 666"/>
                  <a:gd name="T2" fmla="*/ 393 w 649"/>
                  <a:gd name="T3" fmla="*/ 174 h 666"/>
                  <a:gd name="T4" fmla="*/ 619 w 649"/>
                  <a:gd name="T5" fmla="*/ 628 h 666"/>
                  <a:gd name="T6" fmla="*/ 211 w 649"/>
                  <a:gd name="T7" fmla="*/ 401 h 666"/>
                  <a:gd name="T8" fmla="*/ 30 w 649"/>
                  <a:gd name="T9" fmla="*/ 38 h 6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9"/>
                  <a:gd name="T16" fmla="*/ 0 h 666"/>
                  <a:gd name="T17" fmla="*/ 649 w 649"/>
                  <a:gd name="T18" fmla="*/ 666 h 6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9" h="666">
                    <a:moveTo>
                      <a:pt x="30" y="38"/>
                    </a:moveTo>
                    <a:cubicBezTo>
                      <a:pt x="60" y="0"/>
                      <a:pt x="295" y="76"/>
                      <a:pt x="393" y="174"/>
                    </a:cubicBezTo>
                    <a:cubicBezTo>
                      <a:pt x="491" y="272"/>
                      <a:pt x="649" y="590"/>
                      <a:pt x="619" y="628"/>
                    </a:cubicBezTo>
                    <a:cubicBezTo>
                      <a:pt x="589" y="666"/>
                      <a:pt x="309" y="499"/>
                      <a:pt x="211" y="401"/>
                    </a:cubicBezTo>
                    <a:cubicBezTo>
                      <a:pt x="113" y="303"/>
                      <a:pt x="0" y="76"/>
                      <a:pt x="30" y="38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1" name="Freeform 7"/>
              <p:cNvSpPr>
                <a:spLocks/>
              </p:cNvSpPr>
              <p:nvPr/>
            </p:nvSpPr>
            <p:spPr bwMode="auto">
              <a:xfrm>
                <a:off x="1760" y="2294"/>
                <a:ext cx="576" cy="592"/>
              </a:xfrm>
              <a:custGeom>
                <a:avLst/>
                <a:gdLst>
                  <a:gd name="T0" fmla="*/ 0 w 576"/>
                  <a:gd name="T1" fmla="*/ 0 h 592"/>
                  <a:gd name="T2" fmla="*/ 184 w 576"/>
                  <a:gd name="T3" fmla="*/ 368 h 592"/>
                  <a:gd name="T4" fmla="*/ 576 w 576"/>
                  <a:gd name="T5" fmla="*/ 592 h 59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92"/>
                  <a:gd name="T11" fmla="*/ 576 w 576"/>
                  <a:gd name="T12" fmla="*/ 592 h 5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92">
                    <a:moveTo>
                      <a:pt x="0" y="0"/>
                    </a:moveTo>
                    <a:cubicBezTo>
                      <a:pt x="31" y="61"/>
                      <a:pt x="88" y="269"/>
                      <a:pt x="184" y="368"/>
                    </a:cubicBezTo>
                    <a:cubicBezTo>
                      <a:pt x="280" y="467"/>
                      <a:pt x="494" y="545"/>
                      <a:pt x="576" y="59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2" name="Oval 8"/>
              <p:cNvSpPr>
                <a:spLocks noChangeArrowheads="1"/>
              </p:cNvSpPr>
              <p:nvPr/>
            </p:nvSpPr>
            <p:spPr bwMode="auto">
              <a:xfrm>
                <a:off x="1701" y="2704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63" name="Oval 9"/>
              <p:cNvSpPr>
                <a:spLocks noChangeArrowheads="1"/>
              </p:cNvSpPr>
              <p:nvPr/>
            </p:nvSpPr>
            <p:spPr bwMode="auto">
              <a:xfrm>
                <a:off x="1701" y="2387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64" name="Oval 10"/>
              <p:cNvSpPr>
                <a:spLocks noChangeArrowheads="1"/>
              </p:cNvSpPr>
              <p:nvPr/>
            </p:nvSpPr>
            <p:spPr bwMode="auto">
              <a:xfrm>
                <a:off x="1610" y="2795"/>
                <a:ext cx="90" cy="90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7156" name="Group 11"/>
            <p:cNvGrpSpPr>
              <a:grpSpLocks/>
            </p:cNvGrpSpPr>
            <p:nvPr/>
          </p:nvGrpSpPr>
          <p:grpSpPr bwMode="auto">
            <a:xfrm>
              <a:off x="975" y="436"/>
              <a:ext cx="3901" cy="2177"/>
              <a:chOff x="975" y="43"/>
              <a:chExt cx="3273" cy="2525"/>
            </a:xfrm>
          </p:grpSpPr>
          <p:sp>
            <p:nvSpPr>
              <p:cNvPr id="47116" name="Freeform 12"/>
              <p:cNvSpPr>
                <a:spLocks/>
              </p:cNvSpPr>
              <p:nvPr/>
            </p:nvSpPr>
            <p:spPr bwMode="auto">
              <a:xfrm>
                <a:off x="975" y="73"/>
                <a:ext cx="3220" cy="2495"/>
              </a:xfrm>
              <a:custGeom>
                <a:avLst/>
                <a:gdLst/>
                <a:ahLst/>
                <a:cxnLst>
                  <a:cxn ang="0">
                    <a:pos x="0" y="2405"/>
                  </a:cxn>
                  <a:cxn ang="0">
                    <a:pos x="3039" y="0"/>
                  </a:cxn>
                  <a:cxn ang="0">
                    <a:pos x="3220" y="273"/>
                  </a:cxn>
                  <a:cxn ang="0">
                    <a:pos x="91" y="2495"/>
                  </a:cxn>
                </a:cxnLst>
                <a:rect l="0" t="0" r="r" b="b"/>
                <a:pathLst>
                  <a:path w="3220" h="2495">
                    <a:moveTo>
                      <a:pt x="0" y="2405"/>
                    </a:moveTo>
                    <a:lnTo>
                      <a:pt x="3039" y="0"/>
                    </a:lnTo>
                    <a:lnTo>
                      <a:pt x="3220" y="273"/>
                    </a:lnTo>
                    <a:lnTo>
                      <a:pt x="91" y="2495"/>
                    </a:lnTo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50000">
                    <a:schemeClr val="bg1"/>
                  </a:gs>
                  <a:gs pos="100000">
                    <a:srgbClr val="FFFF00"/>
                  </a:gs>
                </a:gsLst>
                <a:lin ang="18900000" scaled="1"/>
              </a:gra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58" name="Freeform 13"/>
              <p:cNvSpPr>
                <a:spLocks/>
              </p:cNvSpPr>
              <p:nvPr/>
            </p:nvSpPr>
            <p:spPr bwMode="auto">
              <a:xfrm>
                <a:off x="3984" y="43"/>
                <a:ext cx="264" cy="310"/>
              </a:xfrm>
              <a:custGeom>
                <a:avLst/>
                <a:gdLst>
                  <a:gd name="T0" fmla="*/ 30 w 264"/>
                  <a:gd name="T1" fmla="*/ 30 h 310"/>
                  <a:gd name="T2" fmla="*/ 30 w 264"/>
                  <a:gd name="T3" fmla="*/ 212 h 310"/>
                  <a:gd name="T4" fmla="*/ 211 w 264"/>
                  <a:gd name="T5" fmla="*/ 303 h 310"/>
                  <a:gd name="T6" fmla="*/ 257 w 264"/>
                  <a:gd name="T7" fmla="*/ 167 h 310"/>
                  <a:gd name="T8" fmla="*/ 166 w 264"/>
                  <a:gd name="T9" fmla="*/ 30 h 310"/>
                  <a:gd name="T10" fmla="*/ 30 w 264"/>
                  <a:gd name="T11" fmla="*/ 30 h 3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4"/>
                  <a:gd name="T19" fmla="*/ 0 h 310"/>
                  <a:gd name="T20" fmla="*/ 264 w 264"/>
                  <a:gd name="T21" fmla="*/ 310 h 3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4" h="310">
                    <a:moveTo>
                      <a:pt x="30" y="30"/>
                    </a:moveTo>
                    <a:cubicBezTo>
                      <a:pt x="7" y="60"/>
                      <a:pt x="0" y="167"/>
                      <a:pt x="30" y="212"/>
                    </a:cubicBezTo>
                    <a:cubicBezTo>
                      <a:pt x="60" y="257"/>
                      <a:pt x="173" y="310"/>
                      <a:pt x="211" y="303"/>
                    </a:cubicBezTo>
                    <a:cubicBezTo>
                      <a:pt x="249" y="296"/>
                      <a:pt x="264" y="212"/>
                      <a:pt x="257" y="167"/>
                    </a:cubicBezTo>
                    <a:cubicBezTo>
                      <a:pt x="250" y="122"/>
                      <a:pt x="204" y="53"/>
                      <a:pt x="166" y="30"/>
                    </a:cubicBezTo>
                    <a:cubicBezTo>
                      <a:pt x="128" y="7"/>
                      <a:pt x="53" y="0"/>
                      <a:pt x="30" y="3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7140" name="Freeform 14"/>
          <p:cNvSpPr>
            <a:spLocks/>
          </p:cNvSpPr>
          <p:nvPr/>
        </p:nvSpPr>
        <p:spPr bwMode="auto">
          <a:xfrm>
            <a:off x="1941513" y="1790700"/>
            <a:ext cx="5219700" cy="3022600"/>
          </a:xfrm>
          <a:custGeom>
            <a:avLst/>
            <a:gdLst>
              <a:gd name="T0" fmla="*/ 0 w 3288"/>
              <a:gd name="T1" fmla="*/ 3022600 h 1904"/>
              <a:gd name="T2" fmla="*/ 5219700 w 3288"/>
              <a:gd name="T3" fmla="*/ 0 h 1904"/>
              <a:gd name="T4" fmla="*/ 0 60000 65536"/>
              <a:gd name="T5" fmla="*/ 0 60000 65536"/>
              <a:gd name="T6" fmla="*/ 0 w 3288"/>
              <a:gd name="T7" fmla="*/ 0 h 1904"/>
              <a:gd name="T8" fmla="*/ 3288 w 3288"/>
              <a:gd name="T9" fmla="*/ 1904 h 19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88" h="1904">
                <a:moveTo>
                  <a:pt x="0" y="1904"/>
                </a:moveTo>
                <a:lnTo>
                  <a:pt x="328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7141" name="Group 15"/>
          <p:cNvGrpSpPr>
            <a:grpSpLocks/>
          </p:cNvGrpSpPr>
          <p:nvPr/>
        </p:nvGrpSpPr>
        <p:grpSpPr bwMode="auto">
          <a:xfrm>
            <a:off x="1897063" y="4732338"/>
            <a:ext cx="6337300" cy="1512887"/>
            <a:chOff x="884" y="2341"/>
            <a:chExt cx="3992" cy="953"/>
          </a:xfrm>
        </p:grpSpPr>
        <p:sp>
          <p:nvSpPr>
            <p:cNvPr id="47153" name="Line 16"/>
            <p:cNvSpPr>
              <a:spLocks noChangeShapeType="1"/>
            </p:cNvSpPr>
            <p:nvPr/>
          </p:nvSpPr>
          <p:spPr bwMode="auto">
            <a:xfrm>
              <a:off x="930" y="2387"/>
              <a:ext cx="3946" cy="9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54" name="Oval 17"/>
            <p:cNvSpPr>
              <a:spLocks noChangeArrowheads="1"/>
            </p:cNvSpPr>
            <p:nvPr/>
          </p:nvSpPr>
          <p:spPr bwMode="auto">
            <a:xfrm>
              <a:off x="884" y="2341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619250" y="1484313"/>
            <a:ext cx="4603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Стороны угла – лучи ВА и ВМ.</a:t>
            </a:r>
            <a:r>
              <a:rPr lang="ru-RU" sz="2800" b="1">
                <a:latin typeface="Arial" charset="0"/>
              </a:rPr>
              <a:t> </a:t>
            </a:r>
          </a:p>
        </p:txBody>
      </p:sp>
      <p:sp>
        <p:nvSpPr>
          <p:cNvPr id="47143" name="Text Box 19"/>
          <p:cNvSpPr txBox="1">
            <a:spLocks noChangeArrowheads="1"/>
          </p:cNvSpPr>
          <p:nvPr/>
        </p:nvSpPr>
        <p:spPr bwMode="auto">
          <a:xfrm>
            <a:off x="1681163" y="4876800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В</a:t>
            </a:r>
          </a:p>
        </p:txBody>
      </p:sp>
      <p:sp>
        <p:nvSpPr>
          <p:cNvPr id="47144" name="Text Box 20"/>
          <p:cNvSpPr txBox="1">
            <a:spLocks noChangeArrowheads="1"/>
          </p:cNvSpPr>
          <p:nvPr/>
        </p:nvSpPr>
        <p:spPr bwMode="auto">
          <a:xfrm>
            <a:off x="7658100" y="6100763"/>
            <a:ext cx="61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М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1619250" y="6073775"/>
            <a:ext cx="353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Вершина угла – точка В</a:t>
            </a:r>
          </a:p>
        </p:txBody>
      </p:sp>
      <p:sp>
        <p:nvSpPr>
          <p:cNvPr id="47146" name="Text Box 22"/>
          <p:cNvSpPr txBox="1">
            <a:spLocks noChangeArrowheads="1"/>
          </p:cNvSpPr>
          <p:nvPr/>
        </p:nvSpPr>
        <p:spPr bwMode="auto">
          <a:xfrm>
            <a:off x="7297738" y="127635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А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 rot="-1660345">
            <a:off x="3914775" y="2511425"/>
            <a:ext cx="1760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Луч ВА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 rot="623214">
            <a:off x="5219700" y="5157788"/>
            <a:ext cx="1862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Луч ВМ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092950" y="3468688"/>
            <a:ext cx="928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2A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Угол</a:t>
            </a:r>
          </a:p>
        </p:txBody>
      </p:sp>
      <p:graphicFrame>
        <p:nvGraphicFramePr>
          <p:cNvPr id="47130" name="Object 26"/>
          <p:cNvGraphicFramePr>
            <a:graphicFrameLocks noChangeAspect="1"/>
          </p:cNvGraphicFramePr>
          <p:nvPr/>
        </p:nvGraphicFramePr>
        <p:xfrm>
          <a:off x="7667625" y="3500438"/>
          <a:ext cx="503238" cy="465137"/>
        </p:xfrm>
        <a:graphic>
          <a:graphicData uri="http://schemas.openxmlformats.org/presentationml/2006/ole">
            <p:oleObj spid="_x0000_s47140" name="Формула" r:id="rId3" imgW="164957" imgH="152268" progId="Equation.3">
              <p:embed/>
            </p:oleObj>
          </a:graphicData>
        </a:graphic>
      </p:graphicFrame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8027988" y="3500438"/>
            <a:ext cx="873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2A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АВМ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1619250" y="260350"/>
            <a:ext cx="72009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Угол – это геометрическая фигура, которая состоит из точки и двух лучей, исходящих из этой точки.</a:t>
            </a:r>
          </a:p>
        </p:txBody>
      </p:sp>
      <p:graphicFrame>
        <p:nvGraphicFramePr>
          <p:cNvPr id="47137" name="Object 33"/>
          <p:cNvGraphicFramePr>
            <a:graphicFrameLocks noChangeAspect="1"/>
          </p:cNvGraphicFramePr>
          <p:nvPr/>
        </p:nvGraphicFramePr>
        <p:xfrm>
          <a:off x="6948488" y="4292600"/>
          <a:ext cx="503237" cy="465138"/>
        </p:xfrm>
        <a:graphic>
          <a:graphicData uri="http://schemas.openxmlformats.org/presentationml/2006/ole">
            <p:oleObj spid="_x0000_s47141" name="Формула" r:id="rId4" imgW="164957" imgH="152268" progId="Equation.3">
              <p:embed/>
            </p:oleObj>
          </a:graphicData>
        </a:graphic>
      </p:graphicFrame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7524750" y="4292600"/>
            <a:ext cx="3937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2A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C 0.01615 0.03889 0.03281 0.07824 0.03958 0.12986 C 0.04653 0.18148 0.04271 0.24491 0.03958 0.30903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54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29" dur="2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2" grpId="0"/>
      <p:bldP spid="47125" grpId="0"/>
      <p:bldP spid="47127" grpId="0"/>
      <p:bldP spid="47128" grpId="0"/>
      <p:bldP spid="471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 descr="Пергамент"/>
          <p:cNvSpPr>
            <a:spLocks/>
          </p:cNvSpPr>
          <p:nvPr/>
        </p:nvSpPr>
        <p:spPr bwMode="auto">
          <a:xfrm>
            <a:off x="-12700" y="-127000"/>
            <a:ext cx="9301163" cy="6985000"/>
          </a:xfrm>
          <a:custGeom>
            <a:avLst/>
            <a:gdLst>
              <a:gd name="T0" fmla="*/ 1509712 w 5859"/>
              <a:gd name="T1" fmla="*/ 3884612 h 4400"/>
              <a:gd name="T2" fmla="*/ 8221663 w 5859"/>
              <a:gd name="T3" fmla="*/ 0 h 4400"/>
              <a:gd name="T4" fmla="*/ 0 w 5859"/>
              <a:gd name="T5" fmla="*/ 101600 h 4400"/>
              <a:gd name="T6" fmla="*/ 12700 w 5859"/>
              <a:gd name="T7" fmla="*/ 6985000 h 4400"/>
              <a:gd name="T8" fmla="*/ 9301163 w 5859"/>
              <a:gd name="T9" fmla="*/ 6985000 h 4400"/>
              <a:gd name="T10" fmla="*/ 9229726 w 5859"/>
              <a:gd name="T11" fmla="*/ 5689599 h 4400"/>
              <a:gd name="T12" fmla="*/ 1452562 w 5859"/>
              <a:gd name="T13" fmla="*/ 3889375 h 44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859"/>
              <a:gd name="T22" fmla="*/ 0 h 4400"/>
              <a:gd name="T23" fmla="*/ 5859 w 5859"/>
              <a:gd name="T24" fmla="*/ 4400 h 44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859" h="4400">
                <a:moveTo>
                  <a:pt x="951" y="2447"/>
                </a:moveTo>
                <a:lnTo>
                  <a:pt x="5179" y="0"/>
                </a:lnTo>
                <a:lnTo>
                  <a:pt x="0" y="64"/>
                </a:lnTo>
                <a:lnTo>
                  <a:pt x="8" y="4400"/>
                </a:lnTo>
                <a:lnTo>
                  <a:pt x="5859" y="4400"/>
                </a:lnTo>
                <a:lnTo>
                  <a:pt x="5814" y="3584"/>
                </a:lnTo>
                <a:lnTo>
                  <a:pt x="915" y="2450"/>
                </a:lnTo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1" name="Freeform 3" descr="Контурные ромбики"/>
          <p:cNvSpPr>
            <a:spLocks/>
          </p:cNvSpPr>
          <p:nvPr/>
        </p:nvSpPr>
        <p:spPr bwMode="auto">
          <a:xfrm>
            <a:off x="1476375" y="241300"/>
            <a:ext cx="7134225" cy="4987925"/>
          </a:xfrm>
          <a:custGeom>
            <a:avLst/>
            <a:gdLst>
              <a:gd name="T0" fmla="*/ 0 w 4494"/>
              <a:gd name="T1" fmla="*/ 3548063 h 3142"/>
              <a:gd name="T2" fmla="*/ 5183187 w 4494"/>
              <a:gd name="T3" fmla="*/ 523875 h 3142"/>
              <a:gd name="T4" fmla="*/ 6118224 w 4494"/>
              <a:gd name="T5" fmla="*/ 0 h 3142"/>
              <a:gd name="T6" fmla="*/ 6638925 w 4494"/>
              <a:gd name="T7" fmla="*/ 952500 h 3142"/>
              <a:gd name="T8" fmla="*/ 6969125 w 4494"/>
              <a:gd name="T9" fmla="*/ 1752600 h 3142"/>
              <a:gd name="T10" fmla="*/ 7007225 w 4494"/>
              <a:gd name="T11" fmla="*/ 2489200 h 3142"/>
              <a:gd name="T12" fmla="*/ 7007225 w 4494"/>
              <a:gd name="T13" fmla="*/ 3124200 h 3142"/>
              <a:gd name="T14" fmla="*/ 7134225 w 4494"/>
              <a:gd name="T15" fmla="*/ 3644900 h 3142"/>
              <a:gd name="T16" fmla="*/ 7134225 w 4494"/>
              <a:gd name="T17" fmla="*/ 4051300 h 3142"/>
              <a:gd name="T18" fmla="*/ 7007225 w 4494"/>
              <a:gd name="T19" fmla="*/ 4686300 h 3142"/>
              <a:gd name="T20" fmla="*/ 6829425 w 4494"/>
              <a:gd name="T21" fmla="*/ 4927600 h 3142"/>
              <a:gd name="T22" fmla="*/ 6264274 w 4494"/>
              <a:gd name="T23" fmla="*/ 4987925 h 3142"/>
              <a:gd name="T24" fmla="*/ 0 w 4494"/>
              <a:gd name="T25" fmla="*/ 3548063 h 31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494"/>
              <a:gd name="T40" fmla="*/ 0 h 3142"/>
              <a:gd name="T41" fmla="*/ 4494 w 4494"/>
              <a:gd name="T42" fmla="*/ 3142 h 314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494" h="3142">
                <a:moveTo>
                  <a:pt x="0" y="2235"/>
                </a:moveTo>
                <a:lnTo>
                  <a:pt x="3265" y="330"/>
                </a:lnTo>
                <a:lnTo>
                  <a:pt x="3854" y="0"/>
                </a:lnTo>
                <a:lnTo>
                  <a:pt x="4182" y="600"/>
                </a:lnTo>
                <a:lnTo>
                  <a:pt x="4390" y="1104"/>
                </a:lnTo>
                <a:lnTo>
                  <a:pt x="4414" y="1568"/>
                </a:lnTo>
                <a:lnTo>
                  <a:pt x="4414" y="1968"/>
                </a:lnTo>
                <a:lnTo>
                  <a:pt x="4494" y="2296"/>
                </a:lnTo>
                <a:lnTo>
                  <a:pt x="4494" y="2552"/>
                </a:lnTo>
                <a:lnTo>
                  <a:pt x="4414" y="2952"/>
                </a:lnTo>
                <a:lnTo>
                  <a:pt x="4302" y="3104"/>
                </a:lnTo>
                <a:lnTo>
                  <a:pt x="3946" y="3142"/>
                </a:lnTo>
                <a:lnTo>
                  <a:pt x="0" y="2235"/>
                </a:lnTo>
                <a:close/>
              </a:path>
            </a:pathLst>
          </a:custGeom>
          <a:pattFill prst="openDmnd">
            <a:fgClr>
              <a:srgbClr val="0066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3" name="Freeform 4"/>
          <p:cNvSpPr>
            <a:spLocks/>
          </p:cNvSpPr>
          <p:nvPr/>
        </p:nvSpPr>
        <p:spPr bwMode="auto">
          <a:xfrm>
            <a:off x="1447800" y="774700"/>
            <a:ext cx="5219700" cy="3022600"/>
          </a:xfrm>
          <a:custGeom>
            <a:avLst/>
            <a:gdLst>
              <a:gd name="T0" fmla="*/ 0 w 3288"/>
              <a:gd name="T1" fmla="*/ 3022600 h 1904"/>
              <a:gd name="T2" fmla="*/ 5219700 w 3288"/>
              <a:gd name="T3" fmla="*/ 0 h 1904"/>
              <a:gd name="T4" fmla="*/ 0 60000 65536"/>
              <a:gd name="T5" fmla="*/ 0 60000 65536"/>
              <a:gd name="T6" fmla="*/ 0 w 3288"/>
              <a:gd name="T7" fmla="*/ 0 h 1904"/>
              <a:gd name="T8" fmla="*/ 3288 w 3288"/>
              <a:gd name="T9" fmla="*/ 1904 h 19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88" h="1904">
                <a:moveTo>
                  <a:pt x="0" y="1904"/>
                </a:moveTo>
                <a:lnTo>
                  <a:pt x="328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1204" name="Group 5"/>
          <p:cNvGrpSpPr>
            <a:grpSpLocks/>
          </p:cNvGrpSpPr>
          <p:nvPr/>
        </p:nvGrpSpPr>
        <p:grpSpPr bwMode="auto">
          <a:xfrm>
            <a:off x="1403350" y="3716338"/>
            <a:ext cx="6337300" cy="1512887"/>
            <a:chOff x="884" y="2341"/>
            <a:chExt cx="3992" cy="953"/>
          </a:xfrm>
        </p:grpSpPr>
        <p:sp>
          <p:nvSpPr>
            <p:cNvPr id="51209" name="Line 6"/>
            <p:cNvSpPr>
              <a:spLocks noChangeShapeType="1"/>
            </p:cNvSpPr>
            <p:nvPr/>
          </p:nvSpPr>
          <p:spPr bwMode="auto">
            <a:xfrm>
              <a:off x="930" y="2387"/>
              <a:ext cx="3946" cy="9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0" name="Oval 7"/>
            <p:cNvSpPr>
              <a:spLocks noChangeArrowheads="1"/>
            </p:cNvSpPr>
            <p:nvPr/>
          </p:nvSpPr>
          <p:spPr bwMode="auto">
            <a:xfrm>
              <a:off x="884" y="2341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635375" y="2565400"/>
            <a:ext cx="4524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/>
              <a:t>Внутренняя область </a:t>
            </a:r>
          </a:p>
          <a:p>
            <a:r>
              <a:rPr lang="ru-RU" sz="3600" b="1" dirty="0"/>
              <a:t>            угла </a:t>
            </a:r>
            <a:r>
              <a:rPr lang="en-US" sz="3600" b="1" dirty="0" smtClean="0"/>
              <a:t>HOK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51206" name="Text Box 9"/>
          <p:cNvSpPr txBox="1">
            <a:spLocks noChangeArrowheads="1"/>
          </p:cNvSpPr>
          <p:nvPr/>
        </p:nvSpPr>
        <p:spPr bwMode="auto">
          <a:xfrm>
            <a:off x="7164388" y="4987925"/>
            <a:ext cx="6238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2A2E5C"/>
                </a:solidFill>
              </a:rPr>
              <a:t>K</a:t>
            </a:r>
            <a:endParaRPr lang="ru-RU" sz="4400" b="1" dirty="0">
              <a:solidFill>
                <a:srgbClr val="2A2E5C"/>
              </a:solidFill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79388" y="908050"/>
            <a:ext cx="4862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Внешняя область угла</a:t>
            </a:r>
          </a:p>
        </p:txBody>
      </p:sp>
      <p:sp>
        <p:nvSpPr>
          <p:cNvPr id="51208" name="Text Box 11"/>
          <p:cNvSpPr txBox="1">
            <a:spLocks noChangeArrowheads="1"/>
          </p:cNvSpPr>
          <p:nvPr/>
        </p:nvSpPr>
        <p:spPr bwMode="auto">
          <a:xfrm>
            <a:off x="6804025" y="163513"/>
            <a:ext cx="6238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2A2E5C"/>
                </a:solidFill>
              </a:rPr>
              <a:t>H</a:t>
            </a:r>
            <a:endParaRPr lang="ru-RU" sz="4400" b="1" dirty="0">
              <a:solidFill>
                <a:srgbClr val="2A2E5C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85786" y="3500438"/>
            <a:ext cx="6238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2A2E5C"/>
                </a:solidFill>
              </a:rPr>
              <a:t>O</a:t>
            </a:r>
            <a:endParaRPr lang="ru-RU" sz="4400" b="1" dirty="0">
              <a:solidFill>
                <a:srgbClr val="2A2E5C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31" grpId="0" animBg="1"/>
      <p:bldP spid="48131" grpId="1" animBg="1"/>
      <p:bldP spid="48136" grpId="0"/>
      <p:bldP spid="481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reeform 2" descr="Пергамент"/>
          <p:cNvSpPr>
            <a:spLocks/>
          </p:cNvSpPr>
          <p:nvPr/>
        </p:nvSpPr>
        <p:spPr bwMode="auto">
          <a:xfrm>
            <a:off x="0" y="-127000"/>
            <a:ext cx="9320213" cy="6985000"/>
          </a:xfrm>
          <a:custGeom>
            <a:avLst/>
            <a:gdLst>
              <a:gd name="T0" fmla="*/ 1497012 w 5871"/>
              <a:gd name="T1" fmla="*/ 3884612 h 4400"/>
              <a:gd name="T2" fmla="*/ 8208963 w 5871"/>
              <a:gd name="T3" fmla="*/ 0 h 4400"/>
              <a:gd name="T4" fmla="*/ 49212 w 5871"/>
              <a:gd name="T5" fmla="*/ 87312 h 4400"/>
              <a:gd name="T6" fmla="*/ 0 w 5871"/>
              <a:gd name="T7" fmla="*/ 6985000 h 4400"/>
              <a:gd name="T8" fmla="*/ 9288463 w 5871"/>
              <a:gd name="T9" fmla="*/ 6985000 h 4400"/>
              <a:gd name="T10" fmla="*/ 9320213 w 5871"/>
              <a:gd name="T11" fmla="*/ 5700712 h 4400"/>
              <a:gd name="T12" fmla="*/ 1439862 w 5871"/>
              <a:gd name="T13" fmla="*/ 3889375 h 44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871"/>
              <a:gd name="T22" fmla="*/ 0 h 4400"/>
              <a:gd name="T23" fmla="*/ 5871 w 5871"/>
              <a:gd name="T24" fmla="*/ 4400 h 44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871" h="4400">
                <a:moveTo>
                  <a:pt x="943" y="2447"/>
                </a:moveTo>
                <a:lnTo>
                  <a:pt x="5171" y="0"/>
                </a:lnTo>
                <a:lnTo>
                  <a:pt x="31" y="55"/>
                </a:lnTo>
                <a:lnTo>
                  <a:pt x="0" y="4400"/>
                </a:lnTo>
                <a:lnTo>
                  <a:pt x="5851" y="4400"/>
                </a:lnTo>
                <a:lnTo>
                  <a:pt x="5871" y="3591"/>
                </a:lnTo>
                <a:lnTo>
                  <a:pt x="907" y="2450"/>
                </a:lnTo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55" name="Freeform 3" descr="Контурные ромбики"/>
          <p:cNvSpPr>
            <a:spLocks/>
          </p:cNvSpPr>
          <p:nvPr/>
        </p:nvSpPr>
        <p:spPr bwMode="auto">
          <a:xfrm>
            <a:off x="1476375" y="241300"/>
            <a:ext cx="7134225" cy="4987925"/>
          </a:xfrm>
          <a:custGeom>
            <a:avLst/>
            <a:gdLst>
              <a:gd name="T0" fmla="*/ 0 w 4494"/>
              <a:gd name="T1" fmla="*/ 3548063 h 3142"/>
              <a:gd name="T2" fmla="*/ 5183187 w 4494"/>
              <a:gd name="T3" fmla="*/ 523875 h 3142"/>
              <a:gd name="T4" fmla="*/ 6118224 w 4494"/>
              <a:gd name="T5" fmla="*/ 0 h 3142"/>
              <a:gd name="T6" fmla="*/ 6638925 w 4494"/>
              <a:gd name="T7" fmla="*/ 952500 h 3142"/>
              <a:gd name="T8" fmla="*/ 6969125 w 4494"/>
              <a:gd name="T9" fmla="*/ 1752600 h 3142"/>
              <a:gd name="T10" fmla="*/ 7007225 w 4494"/>
              <a:gd name="T11" fmla="*/ 2489200 h 3142"/>
              <a:gd name="T12" fmla="*/ 7007225 w 4494"/>
              <a:gd name="T13" fmla="*/ 3124200 h 3142"/>
              <a:gd name="T14" fmla="*/ 7134225 w 4494"/>
              <a:gd name="T15" fmla="*/ 3644900 h 3142"/>
              <a:gd name="T16" fmla="*/ 7134225 w 4494"/>
              <a:gd name="T17" fmla="*/ 4051300 h 3142"/>
              <a:gd name="T18" fmla="*/ 7007225 w 4494"/>
              <a:gd name="T19" fmla="*/ 4686300 h 3142"/>
              <a:gd name="T20" fmla="*/ 6829425 w 4494"/>
              <a:gd name="T21" fmla="*/ 4927600 h 3142"/>
              <a:gd name="T22" fmla="*/ 6264274 w 4494"/>
              <a:gd name="T23" fmla="*/ 4987925 h 3142"/>
              <a:gd name="T24" fmla="*/ 0 w 4494"/>
              <a:gd name="T25" fmla="*/ 3548063 h 31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494"/>
              <a:gd name="T40" fmla="*/ 0 h 3142"/>
              <a:gd name="T41" fmla="*/ 4494 w 4494"/>
              <a:gd name="T42" fmla="*/ 3142 h 314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494" h="3142">
                <a:moveTo>
                  <a:pt x="0" y="2235"/>
                </a:moveTo>
                <a:lnTo>
                  <a:pt x="3265" y="330"/>
                </a:lnTo>
                <a:lnTo>
                  <a:pt x="3854" y="0"/>
                </a:lnTo>
                <a:lnTo>
                  <a:pt x="4182" y="600"/>
                </a:lnTo>
                <a:lnTo>
                  <a:pt x="4390" y="1104"/>
                </a:lnTo>
                <a:lnTo>
                  <a:pt x="4414" y="1568"/>
                </a:lnTo>
                <a:lnTo>
                  <a:pt x="4414" y="1968"/>
                </a:lnTo>
                <a:lnTo>
                  <a:pt x="4494" y="2296"/>
                </a:lnTo>
                <a:lnTo>
                  <a:pt x="4494" y="2552"/>
                </a:lnTo>
                <a:lnTo>
                  <a:pt x="4414" y="2952"/>
                </a:lnTo>
                <a:lnTo>
                  <a:pt x="4302" y="3104"/>
                </a:lnTo>
                <a:lnTo>
                  <a:pt x="3946" y="3142"/>
                </a:lnTo>
                <a:lnTo>
                  <a:pt x="0" y="2235"/>
                </a:lnTo>
                <a:close/>
              </a:path>
            </a:pathLst>
          </a:custGeom>
          <a:pattFill prst="openDmnd">
            <a:fgClr>
              <a:srgbClr val="0066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27" name="Freeform 4"/>
          <p:cNvSpPr>
            <a:spLocks/>
          </p:cNvSpPr>
          <p:nvPr/>
        </p:nvSpPr>
        <p:spPr bwMode="auto">
          <a:xfrm>
            <a:off x="1447800" y="774700"/>
            <a:ext cx="5219700" cy="3022600"/>
          </a:xfrm>
          <a:custGeom>
            <a:avLst/>
            <a:gdLst>
              <a:gd name="T0" fmla="*/ 0 w 3288"/>
              <a:gd name="T1" fmla="*/ 3022600 h 1904"/>
              <a:gd name="T2" fmla="*/ 5219700 w 3288"/>
              <a:gd name="T3" fmla="*/ 0 h 1904"/>
              <a:gd name="T4" fmla="*/ 0 60000 65536"/>
              <a:gd name="T5" fmla="*/ 0 60000 65536"/>
              <a:gd name="T6" fmla="*/ 0 w 3288"/>
              <a:gd name="T7" fmla="*/ 0 h 1904"/>
              <a:gd name="T8" fmla="*/ 3288 w 3288"/>
              <a:gd name="T9" fmla="*/ 1904 h 19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88" h="1904">
                <a:moveTo>
                  <a:pt x="0" y="1904"/>
                </a:moveTo>
                <a:lnTo>
                  <a:pt x="328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1403350" y="3716338"/>
            <a:ext cx="6337300" cy="1512887"/>
            <a:chOff x="884" y="2341"/>
            <a:chExt cx="3992" cy="953"/>
          </a:xfrm>
        </p:grpSpPr>
        <p:sp>
          <p:nvSpPr>
            <p:cNvPr id="52260" name="Line 6"/>
            <p:cNvSpPr>
              <a:spLocks noChangeShapeType="1"/>
            </p:cNvSpPr>
            <p:nvPr/>
          </p:nvSpPr>
          <p:spPr bwMode="auto">
            <a:xfrm>
              <a:off x="930" y="2387"/>
              <a:ext cx="3946" cy="9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61" name="Oval 7"/>
            <p:cNvSpPr>
              <a:spLocks noChangeArrowheads="1"/>
            </p:cNvSpPr>
            <p:nvPr/>
          </p:nvSpPr>
          <p:spPr bwMode="auto">
            <a:xfrm>
              <a:off x="884" y="2341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2229" name="Text Box 8"/>
          <p:cNvSpPr txBox="1">
            <a:spLocks noChangeArrowheads="1"/>
          </p:cNvSpPr>
          <p:nvPr/>
        </p:nvSpPr>
        <p:spPr bwMode="auto">
          <a:xfrm>
            <a:off x="7164388" y="503713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2A2E5C"/>
                </a:solidFill>
              </a:rPr>
              <a:t>k</a:t>
            </a:r>
            <a:endParaRPr lang="ru-RU" sz="4000" b="1">
              <a:solidFill>
                <a:srgbClr val="2A2E5C"/>
              </a:solidFill>
            </a:endParaRPr>
          </a:p>
        </p:txBody>
      </p:sp>
      <p:sp>
        <p:nvSpPr>
          <p:cNvPr id="52230" name="Text Box 9"/>
          <p:cNvSpPr txBox="1">
            <a:spLocks noChangeArrowheads="1"/>
          </p:cNvSpPr>
          <p:nvPr/>
        </p:nvSpPr>
        <p:spPr bwMode="auto">
          <a:xfrm>
            <a:off x="6011863" y="28575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2A2E5C"/>
                </a:solidFill>
              </a:rPr>
              <a:t>h</a:t>
            </a:r>
            <a:endParaRPr lang="ru-RU" sz="4000" b="1">
              <a:solidFill>
                <a:srgbClr val="2A2E5C"/>
              </a:solidFill>
            </a:endParaRPr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1619250" y="5516563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auto">
          <a:xfrm>
            <a:off x="3779838" y="2852738"/>
            <a:ext cx="144462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6011863" y="2708275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8604250" y="69215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8748713" y="27813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6659563" y="4149725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7" name="Oval 16"/>
          <p:cNvSpPr>
            <a:spLocks noChangeArrowheads="1"/>
          </p:cNvSpPr>
          <p:nvPr/>
        </p:nvSpPr>
        <p:spPr bwMode="auto">
          <a:xfrm>
            <a:off x="7451725" y="188913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8" name="Oval 17"/>
          <p:cNvSpPr>
            <a:spLocks noChangeArrowheads="1"/>
          </p:cNvSpPr>
          <p:nvPr/>
        </p:nvSpPr>
        <p:spPr bwMode="auto">
          <a:xfrm>
            <a:off x="2916238" y="40767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0" name="Oval 18"/>
          <p:cNvSpPr>
            <a:spLocks noChangeArrowheads="1"/>
          </p:cNvSpPr>
          <p:nvPr/>
        </p:nvSpPr>
        <p:spPr bwMode="auto">
          <a:xfrm>
            <a:off x="1116013" y="90805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1" name="Oval 19"/>
          <p:cNvSpPr>
            <a:spLocks noChangeArrowheads="1"/>
          </p:cNvSpPr>
          <p:nvPr/>
        </p:nvSpPr>
        <p:spPr bwMode="auto">
          <a:xfrm>
            <a:off x="3708400" y="620713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41" name="Oval 20"/>
          <p:cNvSpPr>
            <a:spLocks noChangeArrowheads="1"/>
          </p:cNvSpPr>
          <p:nvPr/>
        </p:nvSpPr>
        <p:spPr bwMode="auto">
          <a:xfrm>
            <a:off x="6084888" y="4797425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42" name="Oval 21"/>
          <p:cNvSpPr>
            <a:spLocks noChangeArrowheads="1"/>
          </p:cNvSpPr>
          <p:nvPr/>
        </p:nvSpPr>
        <p:spPr bwMode="auto">
          <a:xfrm>
            <a:off x="2268538" y="32131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auto">
          <a:xfrm>
            <a:off x="8820150" y="4797425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5435600" y="5805488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N</a:t>
            </a:r>
            <a:endParaRPr lang="ru-RU" sz="3600" b="1"/>
          </a:p>
        </p:txBody>
      </p:sp>
      <p:sp>
        <p:nvSpPr>
          <p:cNvPr id="52245" name="Text Box 24"/>
          <p:cNvSpPr txBox="1">
            <a:spLocks noChangeArrowheads="1"/>
          </p:cNvSpPr>
          <p:nvPr/>
        </p:nvSpPr>
        <p:spPr bwMode="auto">
          <a:xfrm>
            <a:off x="2667000" y="41148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C</a:t>
            </a:r>
            <a:endParaRPr lang="ru-RU" sz="3600" b="1"/>
          </a:p>
        </p:txBody>
      </p:sp>
      <p:sp>
        <p:nvSpPr>
          <p:cNvPr id="52246" name="Text Box 25"/>
          <p:cNvSpPr txBox="1">
            <a:spLocks noChangeArrowheads="1"/>
          </p:cNvSpPr>
          <p:nvPr/>
        </p:nvSpPr>
        <p:spPr bwMode="auto">
          <a:xfrm>
            <a:off x="2051050" y="27082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X</a:t>
            </a:r>
            <a:endParaRPr lang="ru-RU" sz="3600" b="1"/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1249363" y="62071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Y</a:t>
            </a:r>
            <a:endParaRPr lang="ru-RU" sz="3600" b="1"/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3851275" y="476250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Z</a:t>
            </a:r>
            <a:endParaRPr lang="ru-RU" sz="3600" b="1"/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3851275" y="2708275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W</a:t>
            </a:r>
            <a:endParaRPr lang="ru-RU" sz="3600" b="1"/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6084888" y="2420938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V</a:t>
            </a:r>
            <a:endParaRPr lang="ru-RU" sz="3600" b="1"/>
          </a:p>
        </p:txBody>
      </p:sp>
      <p:sp>
        <p:nvSpPr>
          <p:cNvPr id="52251" name="Text Box 30"/>
          <p:cNvSpPr txBox="1">
            <a:spLocks noChangeArrowheads="1"/>
          </p:cNvSpPr>
          <p:nvPr/>
        </p:nvSpPr>
        <p:spPr bwMode="auto">
          <a:xfrm>
            <a:off x="5795963" y="4797425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O</a:t>
            </a:r>
            <a:endParaRPr lang="ru-RU" sz="3600" b="1"/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6732588" y="38608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P</a:t>
            </a:r>
            <a:endParaRPr lang="ru-RU" sz="3600" b="1"/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8705850" y="42211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S</a:t>
            </a:r>
            <a:endParaRPr lang="ru-RU" sz="3600" b="1"/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8629650" y="2205038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D</a:t>
            </a:r>
            <a:endParaRPr lang="ru-RU" sz="3600" b="1"/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8459788" y="0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L</a:t>
            </a:r>
            <a:endParaRPr lang="ru-RU" sz="3600" b="1"/>
          </a:p>
        </p:txBody>
      </p:sp>
      <p:sp>
        <p:nvSpPr>
          <p:cNvPr id="52256" name="Text Box 35"/>
          <p:cNvSpPr txBox="1">
            <a:spLocks noChangeArrowheads="1"/>
          </p:cNvSpPr>
          <p:nvPr/>
        </p:nvSpPr>
        <p:spPr bwMode="auto">
          <a:xfrm>
            <a:off x="7451725" y="26035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R</a:t>
            </a:r>
            <a:endParaRPr lang="ru-RU" sz="3600" b="1"/>
          </a:p>
        </p:txBody>
      </p:sp>
      <p:sp>
        <p:nvSpPr>
          <p:cNvPr id="49188" name="Oval 36"/>
          <p:cNvSpPr>
            <a:spLocks noChangeArrowheads="1"/>
          </p:cNvSpPr>
          <p:nvPr/>
        </p:nvSpPr>
        <p:spPr bwMode="auto">
          <a:xfrm>
            <a:off x="5292725" y="6021388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1779588" y="5373688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E</a:t>
            </a:r>
            <a:endParaRPr lang="ru-RU" sz="3600" b="1"/>
          </a:p>
        </p:txBody>
      </p:sp>
      <p:sp>
        <p:nvSpPr>
          <p:cNvPr id="52259" name="Text Box 38"/>
          <p:cNvSpPr txBox="1">
            <a:spLocks noChangeArrowheads="1"/>
          </p:cNvSpPr>
          <p:nvPr/>
        </p:nvSpPr>
        <p:spPr bwMode="auto">
          <a:xfrm>
            <a:off x="0" y="6216650"/>
            <a:ext cx="5192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Какие из отмеченных точек лежат внутри угла?</a:t>
            </a:r>
          </a:p>
          <a:p>
            <a:r>
              <a:rPr lang="ru-RU" b="1" dirty="0"/>
              <a:t>Какие во внешней области?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animBg="1"/>
      <p:bldP spid="49155" grpId="1" animBg="1"/>
      <p:bldP spid="49175" grpId="0"/>
      <p:bldP spid="49178" grpId="0"/>
      <p:bldP spid="49179" grpId="0"/>
      <p:bldP spid="49180" grpId="0"/>
      <p:bldP spid="49181" grpId="0"/>
      <p:bldP spid="49183" grpId="0"/>
      <p:bldP spid="49184" grpId="0"/>
      <p:bldP spid="49185" grpId="0"/>
      <p:bldP spid="49186" grpId="0"/>
      <p:bldP spid="491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547813" y="260350"/>
            <a:ext cx="7361237" cy="84296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Назовите углы</a:t>
            </a: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2195513" y="5589588"/>
            <a:ext cx="1946275" cy="1016000"/>
            <a:chOff x="1344324" y="5430356"/>
            <a:chExt cx="3071834" cy="1015663"/>
          </a:xfrm>
        </p:grpSpPr>
        <p:sp>
          <p:nvSpPr>
            <p:cNvPr id="16395" name="TextBox 7"/>
            <p:cNvSpPr txBox="1">
              <a:spLocks noChangeArrowheads="1"/>
            </p:cNvSpPr>
            <p:nvPr/>
          </p:nvSpPr>
          <p:spPr bwMode="auto">
            <a:xfrm>
              <a:off x="1344324" y="5430356"/>
              <a:ext cx="3071834" cy="10156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6000" dirty="0">
                  <a:solidFill>
                    <a:prstClr val="black"/>
                  </a:solidFill>
                </a:rPr>
                <a:t>   </a:t>
              </a:r>
              <a:r>
                <a:rPr lang="ru-RU" sz="3600" b="1" dirty="0">
                  <a:solidFill>
                    <a:prstClr val="black"/>
                  </a:solidFill>
                  <a:latin typeface="+mj-lt"/>
                </a:rPr>
                <a:t>АОВ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025840" y="6006427"/>
              <a:ext cx="408408" cy="179328"/>
            </a:xfrm>
            <a:custGeom>
              <a:avLst/>
              <a:gdLst>
                <a:gd name="connsiteX0" fmla="*/ 367696 w 657981"/>
                <a:gd name="connsiteY0" fmla="*/ 0 h 764418"/>
                <a:gd name="connsiteX1" fmla="*/ 48381 w 657981"/>
                <a:gd name="connsiteY1" fmla="*/ 653142 h 764418"/>
                <a:gd name="connsiteX2" fmla="*/ 657981 w 657981"/>
                <a:gd name="connsiteY2" fmla="*/ 667657 h 764418"/>
                <a:gd name="connsiteX3" fmla="*/ 657981 w 657981"/>
                <a:gd name="connsiteY3" fmla="*/ 667657 h 764418"/>
                <a:gd name="connsiteX0" fmla="*/ 367696 w 657981"/>
                <a:gd name="connsiteY0" fmla="*/ 0 h 667657"/>
                <a:gd name="connsiteX1" fmla="*/ 48381 w 657981"/>
                <a:gd name="connsiteY1" fmla="*/ 653142 h 667657"/>
                <a:gd name="connsiteX2" fmla="*/ 657981 w 657981"/>
                <a:gd name="connsiteY2" fmla="*/ 667657 h 667657"/>
                <a:gd name="connsiteX3" fmla="*/ 657981 w 657981"/>
                <a:gd name="connsiteY3" fmla="*/ 667657 h 667657"/>
                <a:gd name="connsiteX0" fmla="*/ 31931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667657">
                  <a:moveTo>
                    <a:pt x="605035" y="0"/>
                  </a:moveTo>
                  <a:lnTo>
                    <a:pt x="0" y="653142"/>
                  </a:lnTo>
                  <a:lnTo>
                    <a:pt x="609600" y="667657"/>
                  </a:lnTo>
                  <a:lnTo>
                    <a:pt x="609600" y="667657"/>
                  </a:ln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1907704" y="1771676"/>
            <a:ext cx="6925496" cy="3959839"/>
            <a:chOff x="1075528" y="1857364"/>
            <a:chExt cx="6925496" cy="3959839"/>
          </a:xfrm>
          <a:solidFill>
            <a:schemeClr val="bg1"/>
          </a:solidFill>
        </p:grpSpPr>
        <p:cxnSp>
          <p:nvCxnSpPr>
            <p:cNvPr id="5" name="Прямая соединительная линия 4"/>
            <p:cNvCxnSpPr/>
            <p:nvPr/>
          </p:nvCxnSpPr>
          <p:spPr>
            <a:xfrm rot="5400000" flipH="1" flipV="1">
              <a:off x="1000100" y="2428868"/>
              <a:ext cx="2428892" cy="1285884"/>
            </a:xfrm>
            <a:prstGeom prst="line">
              <a:avLst/>
            </a:prstGeom>
            <a:grpFill/>
            <a:ln w="127000" cap="rnd" cmpd="sng">
              <a:solidFill>
                <a:srgbClr val="0070C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71604" y="4286256"/>
              <a:ext cx="6429420" cy="1143008"/>
            </a:xfrm>
            <a:prstGeom prst="line">
              <a:avLst/>
            </a:prstGeom>
            <a:grpFill/>
            <a:ln w="127000" cap="rnd" cmpd="sng">
              <a:solidFill>
                <a:srgbClr val="0070C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075528" y="3730712"/>
              <a:ext cx="64294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О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15688" y="1858504"/>
              <a:ext cx="513176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32112" y="5170872"/>
              <a:ext cx="64294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В</a:t>
              </a:r>
            </a:p>
          </p:txBody>
        </p:sp>
      </p:grpSp>
      <p:grpSp>
        <p:nvGrpSpPr>
          <p:cNvPr id="4" name="Группа 15"/>
          <p:cNvGrpSpPr/>
          <p:nvPr/>
        </p:nvGrpSpPr>
        <p:grpSpPr>
          <a:xfrm>
            <a:off x="1835696" y="1916832"/>
            <a:ext cx="6997504" cy="3742675"/>
            <a:chOff x="1003520" y="2071678"/>
            <a:chExt cx="6997504" cy="3742675"/>
          </a:xfrm>
          <a:solidFill>
            <a:schemeClr val="bg1"/>
          </a:solidFill>
        </p:grpSpPr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1579584" y="2071678"/>
              <a:ext cx="5857916" cy="2214578"/>
            </a:xfrm>
            <a:prstGeom prst="line">
              <a:avLst/>
            </a:prstGeom>
            <a:grpFill/>
            <a:ln w="127000" cap="rnd" cmpd="sng">
              <a:solidFill>
                <a:schemeClr val="accent2">
                  <a:lumMod val="60000"/>
                  <a:lumOff val="40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571604" y="4286256"/>
              <a:ext cx="6429420" cy="1143008"/>
            </a:xfrm>
            <a:prstGeom prst="line">
              <a:avLst/>
            </a:prstGeom>
            <a:grpFill/>
            <a:ln w="127000" cap="rnd" cmpd="sng">
              <a:solidFill>
                <a:schemeClr val="accent2">
                  <a:lumMod val="60000"/>
                  <a:lumOff val="40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003520" y="3727862"/>
              <a:ext cx="64294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А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63960" y="2146536"/>
              <a:ext cx="642942" cy="64633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С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76128" y="5168022"/>
              <a:ext cx="64294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М</a:t>
              </a:r>
            </a:p>
          </p:txBody>
        </p:sp>
      </p:grpSp>
      <p:grpSp>
        <p:nvGrpSpPr>
          <p:cNvPr id="7" name="Группа 22"/>
          <p:cNvGrpSpPr/>
          <p:nvPr/>
        </p:nvGrpSpPr>
        <p:grpSpPr>
          <a:xfrm>
            <a:off x="1691680" y="4941168"/>
            <a:ext cx="2088232" cy="1080120"/>
            <a:chOff x="1501306" y="4595948"/>
            <a:chExt cx="3071834" cy="1015663"/>
          </a:xfrm>
          <a:noFill/>
        </p:grpSpPr>
        <p:sp>
          <p:nvSpPr>
            <p:cNvPr id="24" name="TextBox 23"/>
            <p:cNvSpPr txBox="1"/>
            <p:nvPr/>
          </p:nvSpPr>
          <p:spPr>
            <a:xfrm>
              <a:off x="1501306" y="4595948"/>
              <a:ext cx="3071834" cy="1015663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600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   </a:t>
              </a:r>
              <a:r>
                <a:rPr lang="ru-RU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САМ</a:t>
              </a: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2136858" y="5137635"/>
              <a:ext cx="336782" cy="151079"/>
            </a:xfrm>
            <a:custGeom>
              <a:avLst/>
              <a:gdLst>
                <a:gd name="connsiteX0" fmla="*/ 367696 w 657981"/>
                <a:gd name="connsiteY0" fmla="*/ 0 h 764418"/>
                <a:gd name="connsiteX1" fmla="*/ 48381 w 657981"/>
                <a:gd name="connsiteY1" fmla="*/ 653142 h 764418"/>
                <a:gd name="connsiteX2" fmla="*/ 657981 w 657981"/>
                <a:gd name="connsiteY2" fmla="*/ 667657 h 764418"/>
                <a:gd name="connsiteX3" fmla="*/ 657981 w 657981"/>
                <a:gd name="connsiteY3" fmla="*/ 667657 h 764418"/>
                <a:gd name="connsiteX0" fmla="*/ 367696 w 657981"/>
                <a:gd name="connsiteY0" fmla="*/ 0 h 667657"/>
                <a:gd name="connsiteX1" fmla="*/ 48381 w 657981"/>
                <a:gd name="connsiteY1" fmla="*/ 653142 h 667657"/>
                <a:gd name="connsiteX2" fmla="*/ 657981 w 657981"/>
                <a:gd name="connsiteY2" fmla="*/ 667657 h 667657"/>
                <a:gd name="connsiteX3" fmla="*/ 657981 w 657981"/>
                <a:gd name="connsiteY3" fmla="*/ 667657 h 667657"/>
                <a:gd name="connsiteX0" fmla="*/ 31931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667657">
                  <a:moveTo>
                    <a:pt x="605035" y="0"/>
                  </a:moveTo>
                  <a:lnTo>
                    <a:pt x="0" y="653142"/>
                  </a:lnTo>
                  <a:lnTo>
                    <a:pt x="609600" y="667657"/>
                  </a:lnTo>
                  <a:lnTo>
                    <a:pt x="609600" y="667657"/>
                  </a:lnTo>
                </a:path>
              </a:pathLst>
            </a:custGeom>
            <a:grp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Группа 25"/>
          <p:cNvGrpSpPr/>
          <p:nvPr/>
        </p:nvGrpSpPr>
        <p:grpSpPr>
          <a:xfrm>
            <a:off x="1907704" y="1484784"/>
            <a:ext cx="7140380" cy="3643338"/>
            <a:chOff x="860644" y="1785926"/>
            <a:chExt cx="7140380" cy="3643338"/>
          </a:xfrm>
          <a:solidFill>
            <a:schemeClr val="bg1"/>
          </a:solidFill>
        </p:grpSpPr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678629" y="2678901"/>
              <a:ext cx="2500330" cy="714380"/>
            </a:xfrm>
            <a:prstGeom prst="line">
              <a:avLst/>
            </a:prstGeom>
            <a:grpFill/>
            <a:ln w="127000" cap="rnd" cmpd="sng">
              <a:solidFill>
                <a:srgbClr val="7030A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571604" y="4286256"/>
              <a:ext cx="6429420" cy="1143008"/>
            </a:xfrm>
            <a:prstGeom prst="line">
              <a:avLst/>
            </a:prstGeom>
            <a:grpFill/>
            <a:ln w="127000" cap="rnd" cmpd="sng">
              <a:solidFill>
                <a:srgbClr val="7030A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860644" y="3730712"/>
              <a:ext cx="64294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Т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92692" y="2218544"/>
              <a:ext cx="64294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H</a:t>
              </a:r>
              <a:endParaRPr lang="ru-RU" sz="3600" b="1" dirty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77268" y="4522800"/>
              <a:ext cx="64294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S</a:t>
              </a:r>
              <a:endParaRPr lang="ru-RU" sz="3600" b="1" dirty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1580724" y="2073958"/>
              <a:ext cx="5643602" cy="2214578"/>
            </a:xfrm>
            <a:prstGeom prst="line">
              <a:avLst/>
            </a:prstGeom>
            <a:grpFill/>
            <a:ln w="127000" cap="rnd" cmpd="sng">
              <a:solidFill>
                <a:srgbClr val="7030A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821084" y="2146536"/>
              <a:ext cx="642942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N</a:t>
              </a:r>
              <a:endParaRPr lang="ru-RU" sz="3600" b="1" dirty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</p:grpSp>
      <p:grpSp>
        <p:nvGrpSpPr>
          <p:cNvPr id="10" name="Группа 40"/>
          <p:cNvGrpSpPr/>
          <p:nvPr/>
        </p:nvGrpSpPr>
        <p:grpSpPr>
          <a:xfrm>
            <a:off x="1619672" y="4509120"/>
            <a:ext cx="2428892" cy="1015663"/>
            <a:chOff x="1477774" y="5214380"/>
            <a:chExt cx="3164919" cy="1015663"/>
          </a:xfrm>
          <a:noFill/>
        </p:grpSpPr>
        <p:sp>
          <p:nvSpPr>
            <p:cNvPr id="42" name="TextBox 41"/>
            <p:cNvSpPr txBox="1"/>
            <p:nvPr/>
          </p:nvSpPr>
          <p:spPr>
            <a:xfrm>
              <a:off x="1477774" y="5214380"/>
              <a:ext cx="3164919" cy="1015663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600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  </a:t>
              </a:r>
              <a:r>
                <a:rPr lang="ru-RU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 </a:t>
              </a:r>
              <a:r>
                <a:rPr lang="en-US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HTN</a:t>
              </a:r>
              <a:endParaRPr lang="ru-RU" sz="3600" b="1" dirty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1853088" y="5862452"/>
              <a:ext cx="441205" cy="144016"/>
            </a:xfrm>
            <a:custGeom>
              <a:avLst/>
              <a:gdLst>
                <a:gd name="connsiteX0" fmla="*/ 367696 w 657981"/>
                <a:gd name="connsiteY0" fmla="*/ 0 h 764418"/>
                <a:gd name="connsiteX1" fmla="*/ 48381 w 657981"/>
                <a:gd name="connsiteY1" fmla="*/ 653142 h 764418"/>
                <a:gd name="connsiteX2" fmla="*/ 657981 w 657981"/>
                <a:gd name="connsiteY2" fmla="*/ 667657 h 764418"/>
                <a:gd name="connsiteX3" fmla="*/ 657981 w 657981"/>
                <a:gd name="connsiteY3" fmla="*/ 667657 h 764418"/>
                <a:gd name="connsiteX0" fmla="*/ 367696 w 657981"/>
                <a:gd name="connsiteY0" fmla="*/ 0 h 667657"/>
                <a:gd name="connsiteX1" fmla="*/ 48381 w 657981"/>
                <a:gd name="connsiteY1" fmla="*/ 653142 h 667657"/>
                <a:gd name="connsiteX2" fmla="*/ 657981 w 657981"/>
                <a:gd name="connsiteY2" fmla="*/ 667657 h 667657"/>
                <a:gd name="connsiteX3" fmla="*/ 657981 w 657981"/>
                <a:gd name="connsiteY3" fmla="*/ 667657 h 667657"/>
                <a:gd name="connsiteX0" fmla="*/ 31931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667657">
                  <a:moveTo>
                    <a:pt x="605035" y="0"/>
                  </a:moveTo>
                  <a:lnTo>
                    <a:pt x="0" y="653142"/>
                  </a:lnTo>
                  <a:lnTo>
                    <a:pt x="609600" y="667657"/>
                  </a:lnTo>
                  <a:lnTo>
                    <a:pt x="609600" y="667657"/>
                  </a:lnTo>
                </a:path>
              </a:pathLst>
            </a:custGeom>
            <a:grp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Группа 43"/>
          <p:cNvGrpSpPr/>
          <p:nvPr/>
        </p:nvGrpSpPr>
        <p:grpSpPr>
          <a:xfrm>
            <a:off x="4067944" y="5229200"/>
            <a:ext cx="2428892" cy="646331"/>
            <a:chOff x="1595371" y="5260691"/>
            <a:chExt cx="3164920" cy="646331"/>
          </a:xfrm>
          <a:noFill/>
        </p:grpSpPr>
        <p:sp>
          <p:nvSpPr>
            <p:cNvPr id="45" name="TextBox 44"/>
            <p:cNvSpPr txBox="1"/>
            <p:nvPr/>
          </p:nvSpPr>
          <p:spPr>
            <a:xfrm>
              <a:off x="1595371" y="5260691"/>
              <a:ext cx="3164920" cy="646331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   </a:t>
              </a:r>
              <a:r>
                <a:rPr lang="en-US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HTS</a:t>
              </a:r>
              <a:endParaRPr lang="ru-RU" sz="3600" b="1" dirty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Полилиния 45"/>
            <p:cNvSpPr/>
            <p:nvPr/>
          </p:nvSpPr>
          <p:spPr>
            <a:xfrm>
              <a:off x="1595371" y="5548723"/>
              <a:ext cx="469143" cy="213745"/>
            </a:xfrm>
            <a:custGeom>
              <a:avLst/>
              <a:gdLst>
                <a:gd name="connsiteX0" fmla="*/ 367696 w 657981"/>
                <a:gd name="connsiteY0" fmla="*/ 0 h 764418"/>
                <a:gd name="connsiteX1" fmla="*/ 48381 w 657981"/>
                <a:gd name="connsiteY1" fmla="*/ 653142 h 764418"/>
                <a:gd name="connsiteX2" fmla="*/ 657981 w 657981"/>
                <a:gd name="connsiteY2" fmla="*/ 667657 h 764418"/>
                <a:gd name="connsiteX3" fmla="*/ 657981 w 657981"/>
                <a:gd name="connsiteY3" fmla="*/ 667657 h 764418"/>
                <a:gd name="connsiteX0" fmla="*/ 367696 w 657981"/>
                <a:gd name="connsiteY0" fmla="*/ 0 h 667657"/>
                <a:gd name="connsiteX1" fmla="*/ 48381 w 657981"/>
                <a:gd name="connsiteY1" fmla="*/ 653142 h 667657"/>
                <a:gd name="connsiteX2" fmla="*/ 657981 w 657981"/>
                <a:gd name="connsiteY2" fmla="*/ 667657 h 667657"/>
                <a:gd name="connsiteX3" fmla="*/ 657981 w 657981"/>
                <a:gd name="connsiteY3" fmla="*/ 667657 h 667657"/>
                <a:gd name="connsiteX0" fmla="*/ 31931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667657">
                  <a:moveTo>
                    <a:pt x="605035" y="0"/>
                  </a:moveTo>
                  <a:lnTo>
                    <a:pt x="0" y="653142"/>
                  </a:lnTo>
                  <a:lnTo>
                    <a:pt x="609600" y="667657"/>
                  </a:lnTo>
                  <a:lnTo>
                    <a:pt x="609600" y="667657"/>
                  </a:lnTo>
                </a:path>
              </a:pathLst>
            </a:custGeom>
            <a:grp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Группа 46"/>
          <p:cNvGrpSpPr/>
          <p:nvPr/>
        </p:nvGrpSpPr>
        <p:grpSpPr>
          <a:xfrm>
            <a:off x="6444208" y="5949280"/>
            <a:ext cx="2428891" cy="646331"/>
            <a:chOff x="1571604" y="5286388"/>
            <a:chExt cx="3164920" cy="646331"/>
          </a:xfrm>
          <a:noFill/>
        </p:grpSpPr>
        <p:sp>
          <p:nvSpPr>
            <p:cNvPr id="48" name="TextBox 47"/>
            <p:cNvSpPr txBox="1"/>
            <p:nvPr/>
          </p:nvSpPr>
          <p:spPr>
            <a:xfrm>
              <a:off x="1571604" y="5286388"/>
              <a:ext cx="3164920" cy="646331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dirty="0">
                  <a:solidFill>
                    <a:prstClr val="black"/>
                  </a:solidFill>
                  <a:latin typeface="+mj-lt"/>
                  <a:cs typeface="Arial" charset="0"/>
                </a:rPr>
                <a:t>   </a:t>
              </a:r>
              <a:r>
                <a:rPr lang="en-US" sz="3600" b="1" dirty="0">
                  <a:solidFill>
                    <a:prstClr val="black"/>
                  </a:solidFill>
                  <a:latin typeface="+mj-lt"/>
                  <a:cs typeface="Arial" charset="0"/>
                </a:rPr>
                <a:t>NTS</a:t>
              </a:r>
              <a:endParaRPr lang="ru-RU" sz="3600" b="1" dirty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1620624" y="5532622"/>
              <a:ext cx="469143" cy="213745"/>
            </a:xfrm>
            <a:custGeom>
              <a:avLst/>
              <a:gdLst>
                <a:gd name="connsiteX0" fmla="*/ 367696 w 657981"/>
                <a:gd name="connsiteY0" fmla="*/ 0 h 764418"/>
                <a:gd name="connsiteX1" fmla="*/ 48381 w 657981"/>
                <a:gd name="connsiteY1" fmla="*/ 653142 h 764418"/>
                <a:gd name="connsiteX2" fmla="*/ 657981 w 657981"/>
                <a:gd name="connsiteY2" fmla="*/ 667657 h 764418"/>
                <a:gd name="connsiteX3" fmla="*/ 657981 w 657981"/>
                <a:gd name="connsiteY3" fmla="*/ 667657 h 764418"/>
                <a:gd name="connsiteX0" fmla="*/ 367696 w 657981"/>
                <a:gd name="connsiteY0" fmla="*/ 0 h 667657"/>
                <a:gd name="connsiteX1" fmla="*/ 48381 w 657981"/>
                <a:gd name="connsiteY1" fmla="*/ 653142 h 667657"/>
                <a:gd name="connsiteX2" fmla="*/ 657981 w 657981"/>
                <a:gd name="connsiteY2" fmla="*/ 667657 h 667657"/>
                <a:gd name="connsiteX3" fmla="*/ 657981 w 657981"/>
                <a:gd name="connsiteY3" fmla="*/ 667657 h 667657"/>
                <a:gd name="connsiteX0" fmla="*/ 31931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667657">
                  <a:moveTo>
                    <a:pt x="605035" y="0"/>
                  </a:moveTo>
                  <a:lnTo>
                    <a:pt x="0" y="653142"/>
                  </a:lnTo>
                  <a:lnTo>
                    <a:pt x="609600" y="667657"/>
                  </a:lnTo>
                  <a:lnTo>
                    <a:pt x="609600" y="667657"/>
                  </a:lnTo>
                </a:path>
              </a:pathLst>
            </a:custGeom>
            <a:grp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781175" y="5516563"/>
            <a:ext cx="7362825" cy="990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Чертежный треугольник</a:t>
            </a:r>
          </a:p>
        </p:txBody>
      </p:sp>
      <p:pic>
        <p:nvPicPr>
          <p:cNvPr id="25603" name="Picture 8" descr="Картинка 1 из 3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484313"/>
            <a:ext cx="3810000" cy="381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</p:pic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1908175" y="333375"/>
            <a:ext cx="6551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Виды углов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287</Words>
  <Application>Microsoft Office PowerPoint</Application>
  <PresentationFormat>Экран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Оформление по умолчанию</vt:lpstr>
      <vt:lpstr>Формула</vt:lpstr>
      <vt:lpstr>МАТЕМАТИКА</vt:lpstr>
      <vt:lpstr>Как называются эти геометрические фигуры:</vt:lpstr>
      <vt:lpstr>Слайд 3</vt:lpstr>
      <vt:lpstr>Угол</vt:lpstr>
      <vt:lpstr>Слайд 5</vt:lpstr>
      <vt:lpstr>Слайд 6</vt:lpstr>
      <vt:lpstr>Слайд 7</vt:lpstr>
      <vt:lpstr>Назовите углы</vt:lpstr>
      <vt:lpstr>Чертежный треугольник</vt:lpstr>
      <vt:lpstr>Виды углов</vt:lpstr>
      <vt:lpstr>Слайд 11</vt:lpstr>
      <vt:lpstr>Слайд 12</vt:lpstr>
      <vt:lpstr>Домашняя работа </vt:lpstr>
      <vt:lpstr>Слайд 14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Infinity</cp:lastModifiedBy>
  <cp:revision>184</cp:revision>
  <dcterms:created xsi:type="dcterms:W3CDTF">2012-08-12T16:04:58Z</dcterms:created>
  <dcterms:modified xsi:type="dcterms:W3CDTF">2020-04-23T14:42:26Z</dcterms:modified>
</cp:coreProperties>
</file>