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313" r:id="rId2"/>
    <p:sldId id="261" r:id="rId3"/>
    <p:sldId id="269" r:id="rId4"/>
    <p:sldId id="260" r:id="rId5"/>
    <p:sldId id="292" r:id="rId6"/>
    <p:sldId id="293" r:id="rId7"/>
    <p:sldId id="294" r:id="rId8"/>
    <p:sldId id="288" r:id="rId9"/>
    <p:sldId id="284" r:id="rId10"/>
    <p:sldId id="285" r:id="rId11"/>
    <p:sldId id="314" r:id="rId12"/>
    <p:sldId id="306" r:id="rId13"/>
    <p:sldId id="309" r:id="rId14"/>
    <p:sldId id="308" r:id="rId15"/>
    <p:sldId id="310" r:id="rId1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0000"/>
    <a:srgbClr val="B0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704" autoAdjust="0"/>
    <p:restoredTop sz="94643" autoAdjust="0"/>
  </p:normalViewPr>
  <p:slideViewPr>
    <p:cSldViewPr>
      <p:cViewPr varScale="1">
        <p:scale>
          <a:sx n="83" d="100"/>
          <a:sy n="83" d="100"/>
        </p:scale>
        <p:origin x="-907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67C31C25-7021-4C7A-9606-436C5C4AF6BA}" type="datetimeFigureOut">
              <a:rPr lang="ru-RU"/>
              <a:pPr>
                <a:defRPr/>
              </a:pPr>
              <a:t>23.04.2020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57C9BC9-B0BE-43B6-BFFD-3ADD2AE81C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735909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FD3875-9A83-46FC-8939-903498D81836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C06228-B722-4311-A25B-6CEB7ECD65AE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C90BFA-C22D-4713-ADB4-87B44B33E376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4ACE87-1197-4AA1-8EC1-2927080207E7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3C86C6-A008-4C8B-8518-F6B3049B0573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3DEB8-5105-4FB2-9950-CB96D9702A39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6BA888-6717-4086-A324-BFE48E632102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8F7E71-D859-45AF-99B1-A4A4DAE3A072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CD3DF0-1911-4293-898A-BF418B06A9A2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75855A-13C4-48D3-9B90-2409307BEF58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E3679-24C9-42B8-9810-CEC543263BAF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заголовка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DA49C01-26BA-45F4-B08C-96F782C5610E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ransition>
    <p:wedg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  <a:cs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virtmag.ru/upload/iblock/51c/210153_x.pn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47664" y="548680"/>
            <a:ext cx="6858000" cy="2387600"/>
          </a:xfrm>
        </p:spPr>
        <p:txBody>
          <a:bodyPr/>
          <a:lstStyle/>
          <a:p>
            <a:r>
              <a:rPr lang="ru-RU" dirty="0" smtClean="0"/>
              <a:t>МАТЕМАТИКА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5 – «А» класс</a:t>
            </a:r>
          </a:p>
          <a:p>
            <a:r>
              <a:rPr lang="ru-RU" dirty="0" smtClean="0"/>
              <a:t>17.04.2020</a:t>
            </a: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87" name="Rectangle 63"/>
          <p:cNvSpPr>
            <a:spLocks noGrp="1"/>
          </p:cNvSpPr>
          <p:nvPr>
            <p:ph type="title"/>
          </p:nvPr>
        </p:nvSpPr>
        <p:spPr>
          <a:xfrm>
            <a:off x="914400" y="188913"/>
            <a:ext cx="8229600" cy="1143000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rgbClr val="C00000"/>
                </a:solidFill>
                <a:latin typeface="Arial" charset="0"/>
              </a:rPr>
              <a:t>Виды углов</a:t>
            </a:r>
          </a:p>
        </p:txBody>
      </p:sp>
      <p:pic>
        <p:nvPicPr>
          <p:cNvPr id="26628" name="Picture 4" descr="угольник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2228056" y="805657"/>
            <a:ext cx="1812925" cy="245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Line 5"/>
          <p:cNvSpPr>
            <a:spLocks noChangeShapeType="1"/>
          </p:cNvSpPr>
          <p:nvPr/>
        </p:nvSpPr>
        <p:spPr bwMode="auto">
          <a:xfrm>
            <a:off x="1908175" y="2924175"/>
            <a:ext cx="2520950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631" name="Line 7"/>
          <p:cNvSpPr>
            <a:spLocks noChangeShapeType="1"/>
          </p:cNvSpPr>
          <p:nvPr/>
        </p:nvSpPr>
        <p:spPr bwMode="auto">
          <a:xfrm>
            <a:off x="2411413" y="5348288"/>
            <a:ext cx="1757362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 flipV="1">
            <a:off x="1908175" y="1484313"/>
            <a:ext cx="1655763" cy="1439862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 flipH="1" flipV="1">
            <a:off x="1763713" y="3933825"/>
            <a:ext cx="647700" cy="1439863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26635" name="Picture 11" descr="угольник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2656682" y="3544094"/>
            <a:ext cx="1503362" cy="199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43"/>
          <p:cNvGrpSpPr>
            <a:grpSpLocks/>
          </p:cNvGrpSpPr>
          <p:nvPr/>
        </p:nvGrpSpPr>
        <p:grpSpPr bwMode="auto">
          <a:xfrm>
            <a:off x="5507038" y="5326063"/>
            <a:ext cx="1779587" cy="73025"/>
            <a:chOff x="2789" y="2886"/>
            <a:chExt cx="2132" cy="68"/>
          </a:xfrm>
        </p:grpSpPr>
        <p:sp>
          <p:nvSpPr>
            <p:cNvPr id="63507" name="Line 38"/>
            <p:cNvSpPr>
              <a:spLocks noChangeShapeType="1"/>
            </p:cNvSpPr>
            <p:nvPr/>
          </p:nvSpPr>
          <p:spPr bwMode="auto">
            <a:xfrm flipH="1" flipV="1">
              <a:off x="3878" y="2931"/>
              <a:ext cx="1043" cy="0"/>
            </a:xfrm>
            <a:prstGeom prst="line">
              <a:avLst/>
            </a:prstGeom>
            <a:noFill/>
            <a:ln w="762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3508" name="Line 41"/>
            <p:cNvSpPr>
              <a:spLocks noChangeShapeType="1"/>
            </p:cNvSpPr>
            <p:nvPr/>
          </p:nvSpPr>
          <p:spPr bwMode="auto">
            <a:xfrm flipH="1" flipV="1">
              <a:off x="2789" y="2931"/>
              <a:ext cx="1043" cy="0"/>
            </a:xfrm>
            <a:prstGeom prst="line">
              <a:avLst/>
            </a:prstGeom>
            <a:noFill/>
            <a:ln w="762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3509" name="Oval 42"/>
            <p:cNvSpPr>
              <a:spLocks noChangeArrowheads="1"/>
            </p:cNvSpPr>
            <p:nvPr/>
          </p:nvSpPr>
          <p:spPr bwMode="auto">
            <a:xfrm>
              <a:off x="3833" y="2886"/>
              <a:ext cx="68" cy="68"/>
            </a:xfrm>
            <a:prstGeom prst="ellipse">
              <a:avLst/>
            </a:prstGeom>
            <a:solidFill>
              <a:srgbClr val="99CC00"/>
            </a:solidFill>
            <a:ln w="762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63497" name="Rectangle 52"/>
          <p:cNvSpPr>
            <a:spLocks noChangeArrowheads="1"/>
          </p:cNvSpPr>
          <p:nvPr/>
        </p:nvSpPr>
        <p:spPr bwMode="auto">
          <a:xfrm>
            <a:off x="4643438" y="6732588"/>
            <a:ext cx="1116012" cy="15081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6677" name="Line 53"/>
          <p:cNvSpPr>
            <a:spLocks noChangeShapeType="1"/>
          </p:cNvSpPr>
          <p:nvPr/>
        </p:nvSpPr>
        <p:spPr bwMode="auto">
          <a:xfrm flipH="1" flipV="1">
            <a:off x="5724525" y="2852738"/>
            <a:ext cx="2305050" cy="0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6678" name="Line 54"/>
          <p:cNvSpPr>
            <a:spLocks noChangeShapeType="1"/>
          </p:cNvSpPr>
          <p:nvPr/>
        </p:nvSpPr>
        <p:spPr bwMode="auto">
          <a:xfrm flipH="1" flipV="1">
            <a:off x="5737225" y="1222375"/>
            <a:ext cx="0" cy="1655763"/>
          </a:xfrm>
          <a:prstGeom prst="line">
            <a:avLst/>
          </a:prstGeom>
          <a:noFill/>
          <a:ln w="762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26680" name="Picture 56" descr="угольник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6115844" y="661194"/>
            <a:ext cx="1812925" cy="2452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81" name="Picture 57" descr="угольник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60000">
            <a:off x="6624638" y="3681412"/>
            <a:ext cx="1435100" cy="193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82" name="Picture 58" descr="угольник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3800" y="3933825"/>
            <a:ext cx="1411288" cy="143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83" name="Text Box 59"/>
          <p:cNvSpPr txBox="1">
            <a:spLocks noChangeArrowheads="1"/>
          </p:cNvSpPr>
          <p:nvPr/>
        </p:nvSpPr>
        <p:spPr bwMode="auto">
          <a:xfrm>
            <a:off x="1979613" y="3068638"/>
            <a:ext cx="2592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FF0000"/>
                </a:solidFill>
                <a:latin typeface="Arial" charset="0"/>
              </a:rPr>
              <a:t>ОСТРЫЙ</a:t>
            </a:r>
          </a:p>
        </p:txBody>
      </p:sp>
      <p:sp>
        <p:nvSpPr>
          <p:cNvPr id="26684" name="Text Box 60"/>
          <p:cNvSpPr txBox="1">
            <a:spLocks noChangeArrowheads="1"/>
          </p:cNvSpPr>
          <p:nvPr/>
        </p:nvSpPr>
        <p:spPr bwMode="auto">
          <a:xfrm>
            <a:off x="1979613" y="5516563"/>
            <a:ext cx="2592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FF0000"/>
                </a:solidFill>
                <a:latin typeface="Arial" charset="0"/>
              </a:rPr>
              <a:t>ТУПОЙ</a:t>
            </a:r>
          </a:p>
        </p:txBody>
      </p:sp>
      <p:sp>
        <p:nvSpPr>
          <p:cNvPr id="26685" name="Text Box 61"/>
          <p:cNvSpPr txBox="1">
            <a:spLocks noChangeArrowheads="1"/>
          </p:cNvSpPr>
          <p:nvPr/>
        </p:nvSpPr>
        <p:spPr bwMode="auto">
          <a:xfrm>
            <a:off x="6011863" y="2997200"/>
            <a:ext cx="2592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FF0000"/>
                </a:solidFill>
                <a:latin typeface="Arial" charset="0"/>
              </a:rPr>
              <a:t>ПРЯМОЙ</a:t>
            </a:r>
          </a:p>
        </p:txBody>
      </p:sp>
      <p:sp>
        <p:nvSpPr>
          <p:cNvPr id="26686" name="Text Box 62"/>
          <p:cNvSpPr txBox="1">
            <a:spLocks noChangeArrowheads="1"/>
          </p:cNvSpPr>
          <p:nvPr/>
        </p:nvSpPr>
        <p:spPr bwMode="auto">
          <a:xfrm>
            <a:off x="5364163" y="5516563"/>
            <a:ext cx="27368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FF0000"/>
                </a:solidFill>
                <a:latin typeface="Arial" charset="0"/>
              </a:rPr>
              <a:t>РАЗВЕРНУТЫЙ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9" dur="2000"/>
                                        <p:tgtEl>
                                          <p:spTgt spid="26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66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66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6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6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6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6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50" dur="2000"/>
                                        <p:tgtEl>
                                          <p:spTgt spid="26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1" dur="2000"/>
                                        <p:tgtEl>
                                          <p:spTgt spid="26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6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6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6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6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92" dur="2000"/>
                                        <p:tgtEl>
                                          <p:spTgt spid="26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87" grpId="0"/>
      <p:bldP spid="26629" grpId="0" animBg="1"/>
      <p:bldP spid="26631" grpId="0" animBg="1"/>
      <p:bldP spid="26632" grpId="0" animBg="1"/>
      <p:bldP spid="26633" grpId="0" animBg="1"/>
      <p:bldP spid="26677" grpId="0" animBg="1"/>
      <p:bldP spid="26678" grpId="0" animBg="1"/>
      <p:bldP spid="26683" grpId="0"/>
      <p:bldP spid="26684" grpId="0"/>
      <p:bldP spid="26685" grpId="0"/>
      <p:bldP spid="2668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273" name="Прямая соединительная линия 20"/>
          <p:cNvCxnSpPr>
            <a:cxnSpLocks noChangeShapeType="1"/>
          </p:cNvCxnSpPr>
          <p:nvPr/>
        </p:nvCxnSpPr>
        <p:spPr bwMode="auto">
          <a:xfrm rot="16200000" flipV="1">
            <a:off x="1640663" y="4437856"/>
            <a:ext cx="1776412" cy="1343025"/>
          </a:xfrm>
          <a:prstGeom prst="line">
            <a:avLst/>
          </a:prstGeom>
          <a:noFill/>
          <a:ln w="38100" algn="ctr">
            <a:solidFill>
              <a:srgbClr val="B00000"/>
            </a:solidFill>
            <a:miter lim="800000"/>
            <a:headEnd/>
            <a:tailEnd/>
          </a:ln>
        </p:spPr>
      </p:cxnSp>
      <p:cxnSp>
        <p:nvCxnSpPr>
          <p:cNvPr id="54274" name="Прямая соединительная линия 23"/>
          <p:cNvCxnSpPr>
            <a:cxnSpLocks noChangeShapeType="1"/>
          </p:cNvCxnSpPr>
          <p:nvPr/>
        </p:nvCxnSpPr>
        <p:spPr bwMode="auto">
          <a:xfrm>
            <a:off x="3203575" y="6021388"/>
            <a:ext cx="2143125" cy="1587"/>
          </a:xfrm>
          <a:prstGeom prst="line">
            <a:avLst/>
          </a:prstGeom>
          <a:noFill/>
          <a:ln w="38100" algn="ctr">
            <a:solidFill>
              <a:srgbClr val="B00000"/>
            </a:solidFill>
            <a:miter lim="800000"/>
            <a:headEnd/>
            <a:tailEnd/>
          </a:ln>
        </p:spPr>
      </p:cxnSp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2071688" y="549275"/>
            <a:ext cx="3027363" cy="2898776"/>
            <a:chOff x="375" y="300"/>
            <a:chExt cx="1907" cy="1826"/>
          </a:xfrm>
        </p:grpSpPr>
        <p:cxnSp>
          <p:nvCxnSpPr>
            <p:cNvPr id="54288" name="Прямая соединительная линия 4"/>
            <p:cNvCxnSpPr>
              <a:cxnSpLocks noChangeShapeType="1"/>
            </p:cNvCxnSpPr>
            <p:nvPr/>
          </p:nvCxnSpPr>
          <p:spPr bwMode="auto">
            <a:xfrm rot="5400000" flipH="1" flipV="1">
              <a:off x="-174" y="1090"/>
              <a:ext cx="1488" cy="0"/>
            </a:xfrm>
            <a:prstGeom prst="line">
              <a:avLst/>
            </a:prstGeom>
            <a:noFill/>
            <a:ln w="57150" algn="ctr">
              <a:solidFill>
                <a:srgbClr val="B00000"/>
              </a:solidFill>
              <a:miter lim="800000"/>
              <a:headEnd/>
              <a:tailEnd/>
            </a:ln>
          </p:spPr>
        </p:cxnSp>
        <p:cxnSp>
          <p:nvCxnSpPr>
            <p:cNvPr id="54289" name="Прямая соединительная линия 5"/>
            <p:cNvCxnSpPr>
              <a:cxnSpLocks noChangeShapeType="1"/>
            </p:cNvCxnSpPr>
            <p:nvPr/>
          </p:nvCxnSpPr>
          <p:spPr bwMode="auto">
            <a:xfrm>
              <a:off x="558" y="1843"/>
              <a:ext cx="1446" cy="1"/>
            </a:xfrm>
            <a:prstGeom prst="line">
              <a:avLst/>
            </a:prstGeom>
            <a:noFill/>
            <a:ln w="38100" algn="ctr">
              <a:solidFill>
                <a:srgbClr val="B00000"/>
              </a:solidFill>
              <a:miter lim="800000"/>
              <a:headEnd/>
              <a:tailEnd/>
            </a:ln>
          </p:spPr>
        </p:cxnSp>
        <p:sp>
          <p:nvSpPr>
            <p:cNvPr id="54290" name="TextBox 28"/>
            <p:cNvSpPr txBox="1">
              <a:spLocks noChangeArrowheads="1"/>
            </p:cNvSpPr>
            <p:nvPr/>
          </p:nvSpPr>
          <p:spPr bwMode="auto">
            <a:xfrm>
              <a:off x="839" y="300"/>
              <a:ext cx="27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400" b="1">
                  <a:latin typeface="Century Schoolbook" pitchFamily="18" charset="0"/>
                </a:rPr>
                <a:t>М</a:t>
              </a:r>
            </a:p>
          </p:txBody>
        </p:sp>
        <p:sp>
          <p:nvSpPr>
            <p:cNvPr id="54291" name="TextBox 30"/>
            <p:cNvSpPr txBox="1">
              <a:spLocks noChangeArrowheads="1"/>
            </p:cNvSpPr>
            <p:nvPr/>
          </p:nvSpPr>
          <p:spPr bwMode="auto">
            <a:xfrm>
              <a:off x="375" y="1799"/>
              <a:ext cx="297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800" b="1" dirty="0">
                  <a:latin typeface="Century Schoolbook" pitchFamily="18" charset="0"/>
                </a:rPr>
                <a:t>К</a:t>
              </a:r>
            </a:p>
          </p:txBody>
        </p:sp>
        <p:sp>
          <p:nvSpPr>
            <p:cNvPr id="54292" name="TextBox 33"/>
            <p:cNvSpPr txBox="1">
              <a:spLocks noChangeArrowheads="1"/>
            </p:cNvSpPr>
            <p:nvPr/>
          </p:nvSpPr>
          <p:spPr bwMode="auto">
            <a:xfrm>
              <a:off x="2002" y="1752"/>
              <a:ext cx="28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800" b="1">
                  <a:latin typeface="Century Schoolbook" pitchFamily="18" charset="0"/>
                </a:rPr>
                <a:t>С</a:t>
              </a:r>
            </a:p>
          </p:txBody>
        </p:sp>
      </p:grp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6227764" y="404813"/>
            <a:ext cx="2344738" cy="2736850"/>
            <a:chOff x="2972" y="300"/>
            <a:chExt cx="1477" cy="1724"/>
          </a:xfrm>
        </p:grpSpPr>
        <p:cxnSp>
          <p:nvCxnSpPr>
            <p:cNvPr id="54285" name="Прямая соединительная линия 12"/>
            <p:cNvCxnSpPr>
              <a:cxnSpLocks noChangeShapeType="1"/>
            </p:cNvCxnSpPr>
            <p:nvPr/>
          </p:nvCxnSpPr>
          <p:spPr bwMode="auto">
            <a:xfrm rot="5400000" flipH="1" flipV="1">
              <a:off x="2544" y="1075"/>
              <a:ext cx="1305" cy="450"/>
            </a:xfrm>
            <a:prstGeom prst="line">
              <a:avLst/>
            </a:prstGeom>
            <a:noFill/>
            <a:ln w="38100" algn="ctr">
              <a:solidFill>
                <a:srgbClr val="B00000"/>
              </a:solidFill>
              <a:miter lim="800000"/>
              <a:headEnd/>
              <a:tailEnd/>
            </a:ln>
          </p:spPr>
        </p:cxnSp>
        <p:cxnSp>
          <p:nvCxnSpPr>
            <p:cNvPr id="54286" name="Прямая соединительная линия 17"/>
            <p:cNvCxnSpPr>
              <a:cxnSpLocks noChangeShapeType="1"/>
            </p:cNvCxnSpPr>
            <p:nvPr/>
          </p:nvCxnSpPr>
          <p:spPr bwMode="auto">
            <a:xfrm rot="16200000" flipV="1">
              <a:off x="3235" y="809"/>
              <a:ext cx="1394" cy="1035"/>
            </a:xfrm>
            <a:prstGeom prst="line">
              <a:avLst/>
            </a:prstGeom>
            <a:noFill/>
            <a:ln w="38100" algn="ctr">
              <a:solidFill>
                <a:srgbClr val="B00000"/>
              </a:solidFill>
              <a:miter lim="800000"/>
              <a:headEnd/>
              <a:tailEnd/>
            </a:ln>
          </p:spPr>
        </p:cxnSp>
        <p:sp>
          <p:nvSpPr>
            <p:cNvPr id="54287" name="TextBox 35"/>
            <p:cNvSpPr txBox="1">
              <a:spLocks noChangeArrowheads="1"/>
            </p:cNvSpPr>
            <p:nvPr/>
          </p:nvSpPr>
          <p:spPr bwMode="auto">
            <a:xfrm>
              <a:off x="3379" y="300"/>
              <a:ext cx="36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800" b="1">
                  <a:latin typeface="Century Schoolbook" pitchFamily="18" charset="0"/>
                </a:rPr>
                <a:t>Д</a:t>
              </a:r>
            </a:p>
          </p:txBody>
        </p:sp>
      </p:grpSp>
      <p:sp>
        <p:nvSpPr>
          <p:cNvPr id="54277" name="TextBox 37"/>
          <p:cNvSpPr txBox="1">
            <a:spLocks noChangeArrowheads="1"/>
          </p:cNvSpPr>
          <p:nvPr/>
        </p:nvSpPr>
        <p:spPr bwMode="auto">
          <a:xfrm>
            <a:off x="2428875" y="3857625"/>
            <a:ext cx="5873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Century Schoolbook" pitchFamily="18" charset="0"/>
              </a:rPr>
              <a:t>N</a:t>
            </a:r>
            <a:endParaRPr lang="ru-RU" sz="2800" b="1">
              <a:latin typeface="Century Schoolbook" pitchFamily="18" charset="0"/>
            </a:endParaRPr>
          </a:p>
        </p:txBody>
      </p:sp>
      <p:sp>
        <p:nvSpPr>
          <p:cNvPr id="54278" name="TextBox 39"/>
          <p:cNvSpPr txBox="1">
            <a:spLocks noChangeArrowheads="1"/>
          </p:cNvSpPr>
          <p:nvPr/>
        </p:nvSpPr>
        <p:spPr bwMode="auto">
          <a:xfrm>
            <a:off x="3000375" y="5929313"/>
            <a:ext cx="4635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Century Schoolbook" pitchFamily="18" charset="0"/>
              </a:rPr>
              <a:t>O</a:t>
            </a:r>
            <a:endParaRPr lang="ru-RU" sz="2800" b="1">
              <a:latin typeface="Century Schoolbook" pitchFamily="18" charset="0"/>
            </a:endParaRPr>
          </a:p>
        </p:txBody>
      </p:sp>
      <p:sp>
        <p:nvSpPr>
          <p:cNvPr id="54279" name="TextBox 41"/>
          <p:cNvSpPr txBox="1">
            <a:spLocks noChangeArrowheads="1"/>
          </p:cNvSpPr>
          <p:nvPr/>
        </p:nvSpPr>
        <p:spPr bwMode="auto">
          <a:xfrm>
            <a:off x="5286375" y="6000750"/>
            <a:ext cx="6905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Century Schoolbook" pitchFamily="18" charset="0"/>
              </a:rPr>
              <a:t>L</a:t>
            </a:r>
            <a:endParaRPr lang="ru-RU" sz="2800" b="1">
              <a:latin typeface="Century Schoolbook" pitchFamily="18" charset="0"/>
            </a:endParaRPr>
          </a:p>
        </p:txBody>
      </p:sp>
      <p:sp>
        <p:nvSpPr>
          <p:cNvPr id="54280" name="Line 15"/>
          <p:cNvSpPr>
            <a:spLocks noChangeShapeType="1"/>
          </p:cNvSpPr>
          <p:nvPr/>
        </p:nvSpPr>
        <p:spPr bwMode="auto">
          <a:xfrm>
            <a:off x="4343400" y="4648200"/>
            <a:ext cx="4800600" cy="0"/>
          </a:xfrm>
          <a:prstGeom prst="line">
            <a:avLst/>
          </a:prstGeom>
          <a:noFill/>
          <a:ln w="38100">
            <a:solidFill>
              <a:srgbClr val="99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4281" name="Text Box 16"/>
          <p:cNvSpPr txBox="1">
            <a:spLocks noChangeArrowheads="1"/>
          </p:cNvSpPr>
          <p:nvPr/>
        </p:nvSpPr>
        <p:spPr bwMode="auto">
          <a:xfrm>
            <a:off x="4724400" y="46482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С</a:t>
            </a:r>
          </a:p>
        </p:txBody>
      </p:sp>
      <p:sp>
        <p:nvSpPr>
          <p:cNvPr id="54282" name="Oval 17"/>
          <p:cNvSpPr>
            <a:spLocks noChangeArrowheads="1"/>
          </p:cNvSpPr>
          <p:nvPr/>
        </p:nvSpPr>
        <p:spPr bwMode="auto">
          <a:xfrm>
            <a:off x="6477000" y="4495800"/>
            <a:ext cx="76200" cy="152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4283" name="Text Box 18"/>
          <p:cNvSpPr txBox="1">
            <a:spLocks noChangeArrowheads="1"/>
          </p:cNvSpPr>
          <p:nvPr/>
        </p:nvSpPr>
        <p:spPr bwMode="auto">
          <a:xfrm>
            <a:off x="6248400" y="47244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М</a:t>
            </a:r>
          </a:p>
        </p:txBody>
      </p:sp>
      <p:sp>
        <p:nvSpPr>
          <p:cNvPr id="54284" name="Text Box 19"/>
          <p:cNvSpPr txBox="1">
            <a:spLocks noChangeArrowheads="1"/>
          </p:cNvSpPr>
          <p:nvPr/>
        </p:nvSpPr>
        <p:spPr bwMode="auto">
          <a:xfrm>
            <a:off x="8153400" y="45720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latin typeface="Arial" charset="0"/>
              </a:rPr>
              <a:t>А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692275" y="333375"/>
            <a:ext cx="8229600" cy="2514600"/>
          </a:xfrm>
        </p:spPr>
        <p:txBody>
          <a:bodyPr/>
          <a:lstStyle/>
          <a:p>
            <a:pPr>
              <a:buFontTx/>
              <a:buNone/>
            </a:pPr>
            <a:r>
              <a:rPr lang="ru-RU" dirty="0" smtClean="0"/>
              <a:t>1. Отметь точки А и В на сторонах угла</a:t>
            </a:r>
          </a:p>
          <a:p>
            <a:pPr>
              <a:buFontTx/>
              <a:buNone/>
            </a:pPr>
            <a:r>
              <a:rPr lang="ru-RU" dirty="0" smtClean="0"/>
              <a:t>2</a:t>
            </a:r>
            <a:r>
              <a:rPr lang="ru-RU" dirty="0" smtClean="0"/>
              <a:t>. </a:t>
            </a:r>
            <a:r>
              <a:rPr lang="ru-RU" dirty="0" smtClean="0"/>
              <a:t>Отметь точки С и Д внутри угла</a:t>
            </a:r>
          </a:p>
          <a:p>
            <a:pPr>
              <a:buFontTx/>
              <a:buNone/>
            </a:pPr>
            <a:r>
              <a:rPr lang="ru-RU" dirty="0" smtClean="0"/>
              <a:t>3</a:t>
            </a:r>
            <a:r>
              <a:rPr lang="ru-RU" dirty="0" smtClean="0"/>
              <a:t>. </a:t>
            </a:r>
            <a:r>
              <a:rPr lang="ru-RU" dirty="0" smtClean="0"/>
              <a:t>Отметь точки Е и Н вне угла.</a:t>
            </a:r>
          </a:p>
        </p:txBody>
      </p:sp>
      <p:sp>
        <p:nvSpPr>
          <p:cNvPr id="75778" name="Line 3"/>
          <p:cNvSpPr>
            <a:spLocks noChangeShapeType="1"/>
          </p:cNvSpPr>
          <p:nvPr/>
        </p:nvSpPr>
        <p:spPr bwMode="auto">
          <a:xfrm flipH="1">
            <a:off x="1219200" y="2743200"/>
            <a:ext cx="2667000" cy="2362200"/>
          </a:xfrm>
          <a:prstGeom prst="line">
            <a:avLst/>
          </a:prstGeom>
          <a:noFill/>
          <a:ln w="38100">
            <a:solidFill>
              <a:srgbClr val="990033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5779" name="Line 4"/>
          <p:cNvSpPr>
            <a:spLocks noChangeShapeType="1"/>
          </p:cNvSpPr>
          <p:nvPr/>
        </p:nvSpPr>
        <p:spPr bwMode="auto">
          <a:xfrm>
            <a:off x="1187450" y="5084763"/>
            <a:ext cx="7239000" cy="990600"/>
          </a:xfrm>
          <a:prstGeom prst="line">
            <a:avLst/>
          </a:prstGeom>
          <a:noFill/>
          <a:ln w="38100">
            <a:solidFill>
              <a:srgbClr val="990033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5780" name="Text Box 5"/>
          <p:cNvSpPr txBox="1">
            <a:spLocks noChangeArrowheads="1"/>
          </p:cNvSpPr>
          <p:nvPr/>
        </p:nvSpPr>
        <p:spPr bwMode="auto">
          <a:xfrm>
            <a:off x="3657600" y="2743200"/>
            <a:ext cx="838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>
                <a:latin typeface="Arial" charset="0"/>
              </a:rPr>
              <a:t>М</a:t>
            </a:r>
          </a:p>
        </p:txBody>
      </p:sp>
      <p:sp>
        <p:nvSpPr>
          <p:cNvPr id="75781" name="Text Box 6"/>
          <p:cNvSpPr txBox="1">
            <a:spLocks noChangeArrowheads="1"/>
          </p:cNvSpPr>
          <p:nvPr/>
        </p:nvSpPr>
        <p:spPr bwMode="auto">
          <a:xfrm>
            <a:off x="1258888" y="5084763"/>
            <a:ext cx="838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>
                <a:latin typeface="Arial" charset="0"/>
              </a:rPr>
              <a:t>О</a:t>
            </a:r>
          </a:p>
        </p:txBody>
      </p:sp>
      <p:sp>
        <p:nvSpPr>
          <p:cNvPr id="75782" name="Text Box 7"/>
          <p:cNvSpPr txBox="1">
            <a:spLocks noChangeArrowheads="1"/>
          </p:cNvSpPr>
          <p:nvPr/>
        </p:nvSpPr>
        <p:spPr bwMode="auto">
          <a:xfrm>
            <a:off x="7543800" y="6019800"/>
            <a:ext cx="1143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>
                <a:latin typeface="Arial" charset="0"/>
              </a:rPr>
              <a:t>Р</a:t>
            </a:r>
          </a:p>
        </p:txBody>
      </p:sp>
      <p:sp>
        <p:nvSpPr>
          <p:cNvPr id="75783" name="Oval 8"/>
          <p:cNvSpPr>
            <a:spLocks noChangeArrowheads="1"/>
          </p:cNvSpPr>
          <p:nvPr/>
        </p:nvSpPr>
        <p:spPr bwMode="auto">
          <a:xfrm>
            <a:off x="3124200" y="51816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5784" name="Oval 9"/>
          <p:cNvSpPr>
            <a:spLocks noChangeArrowheads="1"/>
          </p:cNvSpPr>
          <p:nvPr/>
        </p:nvSpPr>
        <p:spPr bwMode="auto">
          <a:xfrm>
            <a:off x="2411413" y="23495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5785" name="Oval 10"/>
          <p:cNvSpPr>
            <a:spLocks noChangeArrowheads="1"/>
          </p:cNvSpPr>
          <p:nvPr/>
        </p:nvSpPr>
        <p:spPr bwMode="auto">
          <a:xfrm>
            <a:off x="1981200" y="6019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5786" name="Oval 11"/>
          <p:cNvSpPr>
            <a:spLocks noChangeArrowheads="1"/>
          </p:cNvSpPr>
          <p:nvPr/>
        </p:nvSpPr>
        <p:spPr bwMode="auto">
          <a:xfrm>
            <a:off x="6019800" y="51054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5787" name="Oval 12"/>
          <p:cNvSpPr>
            <a:spLocks noChangeArrowheads="1"/>
          </p:cNvSpPr>
          <p:nvPr/>
        </p:nvSpPr>
        <p:spPr bwMode="auto">
          <a:xfrm>
            <a:off x="3200400" y="43434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5788" name="Oval 13"/>
          <p:cNvSpPr>
            <a:spLocks noChangeArrowheads="1"/>
          </p:cNvSpPr>
          <p:nvPr/>
        </p:nvSpPr>
        <p:spPr bwMode="auto">
          <a:xfrm>
            <a:off x="1905000" y="4191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5789" name="Text Box 14"/>
          <p:cNvSpPr txBox="1">
            <a:spLocks noChangeArrowheads="1"/>
          </p:cNvSpPr>
          <p:nvPr/>
        </p:nvSpPr>
        <p:spPr bwMode="auto">
          <a:xfrm>
            <a:off x="2133600" y="5943600"/>
            <a:ext cx="914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>
                <a:latin typeface="Arial" charset="0"/>
              </a:rPr>
              <a:t>Е</a:t>
            </a:r>
          </a:p>
        </p:txBody>
      </p:sp>
      <p:sp>
        <p:nvSpPr>
          <p:cNvPr id="75790" name="Text Box 15"/>
          <p:cNvSpPr txBox="1">
            <a:spLocks noChangeArrowheads="1"/>
          </p:cNvSpPr>
          <p:nvPr/>
        </p:nvSpPr>
        <p:spPr bwMode="auto">
          <a:xfrm>
            <a:off x="2124075" y="2708275"/>
            <a:ext cx="45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>
                <a:latin typeface="Arial" charset="0"/>
              </a:rPr>
              <a:t>Н</a:t>
            </a:r>
          </a:p>
        </p:txBody>
      </p:sp>
      <p:sp>
        <p:nvSpPr>
          <p:cNvPr id="75791" name="Text Box 16"/>
          <p:cNvSpPr txBox="1">
            <a:spLocks noChangeArrowheads="1"/>
          </p:cNvSpPr>
          <p:nvPr/>
        </p:nvSpPr>
        <p:spPr bwMode="auto">
          <a:xfrm>
            <a:off x="3352800" y="4114800"/>
            <a:ext cx="990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>
                <a:latin typeface="Arial" charset="0"/>
              </a:rPr>
              <a:t>С</a:t>
            </a:r>
          </a:p>
        </p:txBody>
      </p:sp>
      <p:sp>
        <p:nvSpPr>
          <p:cNvPr id="75792" name="Text Box 17"/>
          <p:cNvSpPr txBox="1">
            <a:spLocks noChangeArrowheads="1"/>
          </p:cNvSpPr>
          <p:nvPr/>
        </p:nvSpPr>
        <p:spPr bwMode="auto">
          <a:xfrm>
            <a:off x="6172200" y="5105400"/>
            <a:ext cx="685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>
                <a:latin typeface="Arial" charset="0"/>
              </a:rPr>
              <a:t>Д</a:t>
            </a:r>
          </a:p>
        </p:txBody>
      </p:sp>
      <p:sp>
        <p:nvSpPr>
          <p:cNvPr id="75793" name="Text Box 18"/>
          <p:cNvSpPr txBox="1">
            <a:spLocks noChangeArrowheads="1"/>
          </p:cNvSpPr>
          <p:nvPr/>
        </p:nvSpPr>
        <p:spPr bwMode="auto">
          <a:xfrm>
            <a:off x="3352800" y="4876800"/>
            <a:ext cx="1295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>
                <a:latin typeface="Arial" charset="0"/>
              </a:rPr>
              <a:t>А</a:t>
            </a:r>
          </a:p>
        </p:txBody>
      </p:sp>
      <p:sp>
        <p:nvSpPr>
          <p:cNvPr id="75794" name="Text Box 19"/>
          <p:cNvSpPr txBox="1">
            <a:spLocks noChangeArrowheads="1"/>
          </p:cNvSpPr>
          <p:nvPr/>
        </p:nvSpPr>
        <p:spPr bwMode="auto">
          <a:xfrm>
            <a:off x="1600200" y="3581400"/>
            <a:ext cx="990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>
                <a:latin typeface="Arial" charset="0"/>
              </a:rPr>
              <a:t>В</a:t>
            </a:r>
          </a:p>
        </p:txBody>
      </p:sp>
      <p:sp>
        <p:nvSpPr>
          <p:cNvPr id="61460" name="Rectangle 20"/>
          <p:cNvSpPr>
            <a:spLocks noChangeArrowheads="1"/>
          </p:cNvSpPr>
          <p:nvPr/>
        </p:nvSpPr>
        <p:spPr bwMode="auto">
          <a:xfrm>
            <a:off x="1331913" y="2205038"/>
            <a:ext cx="7561262" cy="4402137"/>
          </a:xfrm>
          <a:prstGeom prst="rect">
            <a:avLst/>
          </a:prstGeom>
          <a:solidFill>
            <a:srgbClr val="C0C0C0"/>
          </a:solidFill>
          <a:ln w="9525">
            <a:solidFill>
              <a:srgbClr val="C0C0C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714356"/>
            <a:ext cx="8229600" cy="1143000"/>
          </a:xfrm>
        </p:spPr>
        <p:txBody>
          <a:bodyPr/>
          <a:lstStyle/>
          <a:p>
            <a:r>
              <a:rPr lang="ru-RU" dirty="0" smtClean="0"/>
              <a:t>Домашняя работа </a:t>
            </a:r>
          </a:p>
        </p:txBody>
      </p:sp>
      <p:sp>
        <p:nvSpPr>
          <p:cNvPr id="4" name="Text Box 11"/>
          <p:cNvSpPr txBox="1">
            <a:spLocks noChangeArrowheads="1"/>
          </p:cNvSpPr>
          <p:nvPr/>
        </p:nvSpPr>
        <p:spPr bwMode="auto">
          <a:xfrm>
            <a:off x="2500298" y="2643182"/>
            <a:ext cx="507209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2A2E5C"/>
                </a:solidFill>
              </a:rPr>
              <a:t>№870 на </a:t>
            </a:r>
            <a:r>
              <a:rPr lang="ru-RU" sz="3200" b="1" dirty="0" err="1" smtClean="0">
                <a:solidFill>
                  <a:srgbClr val="2A2E5C"/>
                </a:solidFill>
              </a:rPr>
              <a:t>стр</a:t>
            </a:r>
            <a:r>
              <a:rPr lang="ru-RU" sz="3200" b="1" dirty="0" smtClean="0">
                <a:solidFill>
                  <a:srgbClr val="2A2E5C"/>
                </a:solidFill>
              </a:rPr>
              <a:t> 92</a:t>
            </a:r>
          </a:p>
          <a:p>
            <a:r>
              <a:rPr lang="ru-RU" sz="3200" b="1" dirty="0" smtClean="0">
                <a:solidFill>
                  <a:srgbClr val="2A2E5C"/>
                </a:solidFill>
              </a:rPr>
              <a:t>О</a:t>
            </a:r>
            <a:r>
              <a:rPr lang="ru-RU" sz="3200" b="1" dirty="0" smtClean="0">
                <a:solidFill>
                  <a:srgbClr val="2A2E5C"/>
                </a:solidFill>
              </a:rPr>
              <a:t>пределить виды углов</a:t>
            </a:r>
            <a:endParaRPr lang="ru-RU" sz="3200" b="1" dirty="0">
              <a:solidFill>
                <a:srgbClr val="2A2E5C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Содержимое 3"/>
          <p:cNvSpPr>
            <a:spLocks noGrp="1"/>
          </p:cNvSpPr>
          <p:nvPr>
            <p:ph sz="half" idx="4294967295"/>
          </p:nvPr>
        </p:nvSpPr>
        <p:spPr>
          <a:xfrm>
            <a:off x="1692275" y="404813"/>
            <a:ext cx="6308725" cy="5273675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4000" b="1" i="1" dirty="0" smtClean="0">
                <a:solidFill>
                  <a:srgbClr val="CC0000"/>
                </a:solidFill>
              </a:rPr>
              <a:t>Оценивание</a:t>
            </a:r>
            <a:r>
              <a:rPr lang="ru-RU" sz="4000" b="1" i="1" dirty="0" smtClean="0">
                <a:solidFill>
                  <a:srgbClr val="CC0000"/>
                </a:solidFill>
              </a:rPr>
              <a:t>:</a:t>
            </a:r>
            <a:endParaRPr lang="ru-RU" sz="4000" b="1" i="1" dirty="0" smtClean="0">
              <a:solidFill>
                <a:srgbClr val="CC0000"/>
              </a:solidFill>
            </a:endParaRPr>
          </a:p>
          <a:p>
            <a:pPr>
              <a:buFontTx/>
              <a:buNone/>
            </a:pPr>
            <a:endParaRPr lang="kk-KZ" dirty="0" smtClean="0"/>
          </a:p>
          <a:p>
            <a:pPr>
              <a:buFontTx/>
              <a:buNone/>
            </a:pPr>
            <a:endParaRPr lang="kk-KZ" dirty="0" smtClean="0"/>
          </a:p>
          <a:p>
            <a:pPr>
              <a:buFontTx/>
              <a:buNone/>
            </a:pPr>
            <a:endParaRPr lang="kk-KZ" dirty="0" smtClean="0"/>
          </a:p>
          <a:p>
            <a:pPr>
              <a:buFontTx/>
              <a:buNone/>
            </a:pPr>
            <a:endParaRPr lang="ru-RU" dirty="0" smtClean="0"/>
          </a:p>
          <a:p>
            <a:pPr algn="r">
              <a:buFontTx/>
              <a:buNone/>
            </a:pPr>
            <a:r>
              <a:rPr lang="ru-RU" dirty="0" smtClean="0"/>
              <a:t>«5»-0 ошибок</a:t>
            </a:r>
          </a:p>
          <a:p>
            <a:pPr algn="r">
              <a:buFontTx/>
              <a:buNone/>
            </a:pPr>
            <a:r>
              <a:rPr lang="ru-RU" dirty="0" smtClean="0"/>
              <a:t>«4»-1 ошибка</a:t>
            </a:r>
          </a:p>
          <a:p>
            <a:pPr algn="r">
              <a:buFontTx/>
              <a:buNone/>
            </a:pPr>
            <a:r>
              <a:rPr lang="ru-RU" dirty="0" smtClean="0"/>
              <a:t>«3»-2 ошибки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143108" y="1285860"/>
          <a:ext cx="500066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0528"/>
                <a:gridCol w="100013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>
                          <a:solidFill>
                            <a:srgbClr val="7030A0"/>
                          </a:solidFill>
                        </a:rPr>
                        <a:t>Дескриптор</a:t>
                      </a:r>
                      <a:endParaRPr lang="ru-RU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Назвать углы и обозначать</a:t>
                      </a:r>
                      <a:r>
                        <a:rPr lang="kk-KZ" baseline="0" dirty="0" smtClean="0"/>
                        <a:t> их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1 б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Определить вид угла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2</a:t>
                      </a:r>
                      <a:r>
                        <a:rPr lang="kk-KZ" baseline="0" dirty="0" smtClean="0"/>
                        <a:t> б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dirty="0" smtClean="0"/>
                        <a:t>Отметить точки во внешней и внутренней области угла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dirty="0" smtClean="0"/>
                        <a:t>2 б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1476375" y="0"/>
            <a:ext cx="7667625" cy="6858000"/>
          </a:xfrm>
          <a:ln>
            <a:solidFill>
              <a:srgbClr val="475A8D"/>
            </a:solidFill>
          </a:ln>
        </p:spPr>
        <p:txBody>
          <a:bodyPr/>
          <a:lstStyle/>
          <a:p>
            <a:pPr marL="273050" indent="-273050">
              <a:lnSpc>
                <a:spcPct val="90000"/>
              </a:lnSpc>
            </a:pPr>
            <a:endParaRPr lang="ru-RU" sz="3100" dirty="0" smtClean="0">
              <a:latin typeface="Comic Sans MS" pitchFamily="66" charset="0"/>
            </a:endParaRPr>
          </a:p>
          <a:p>
            <a:pPr marL="273050" indent="-273050" algn="ctr">
              <a:lnSpc>
                <a:spcPct val="90000"/>
              </a:lnSpc>
              <a:buFontTx/>
              <a:buNone/>
            </a:pPr>
            <a:r>
              <a:rPr lang="ru-RU" sz="4800" b="1" dirty="0" smtClean="0">
                <a:solidFill>
                  <a:srgbClr val="C32D2E"/>
                </a:solidFill>
              </a:rPr>
              <a:t>Пожалуйста, оцените своё настроение</a:t>
            </a:r>
            <a:endParaRPr lang="ru-RU" sz="4800" b="1" dirty="0" smtClean="0"/>
          </a:p>
          <a:p>
            <a:pPr marL="273050" indent="-273050">
              <a:lnSpc>
                <a:spcPct val="90000"/>
              </a:lnSpc>
              <a:buFontTx/>
              <a:buNone/>
            </a:pPr>
            <a:r>
              <a:rPr lang="ru-RU" sz="3100" dirty="0" smtClean="0">
                <a:latin typeface="Comic Sans MS" pitchFamily="66" charset="0"/>
              </a:rPr>
              <a:t>         </a:t>
            </a:r>
            <a:endParaRPr lang="ru-RU" sz="3100" dirty="0" smtClean="0">
              <a:solidFill>
                <a:srgbClr val="C32D2E"/>
              </a:solidFill>
              <a:latin typeface="Comic Sans MS" pitchFamily="66" charset="0"/>
            </a:endParaRPr>
          </a:p>
          <a:p>
            <a:pPr marL="273050" indent="-273050">
              <a:lnSpc>
                <a:spcPct val="90000"/>
              </a:lnSpc>
              <a:buFontTx/>
              <a:buNone/>
            </a:pPr>
            <a:r>
              <a:rPr lang="ru-RU" sz="3100" dirty="0" smtClean="0">
                <a:solidFill>
                  <a:srgbClr val="C32D2E"/>
                </a:solidFill>
                <a:latin typeface="Comic Sans MS" pitchFamily="66" charset="0"/>
              </a:rPr>
              <a:t>              </a:t>
            </a:r>
            <a:r>
              <a:rPr lang="ru-RU" sz="3100" dirty="0" smtClean="0">
                <a:solidFill>
                  <a:srgbClr val="008000"/>
                </a:solidFill>
                <a:latin typeface="Comic Sans MS" pitchFamily="66" charset="0"/>
              </a:rPr>
              <a:t>Я всё понял, настроение хорошее</a:t>
            </a:r>
          </a:p>
          <a:p>
            <a:pPr marL="273050" indent="-273050">
              <a:lnSpc>
                <a:spcPct val="90000"/>
              </a:lnSpc>
              <a:buFontTx/>
              <a:buNone/>
            </a:pPr>
            <a:endParaRPr lang="ru-RU" sz="3100" dirty="0" smtClean="0">
              <a:solidFill>
                <a:srgbClr val="C32D2E"/>
              </a:solidFill>
              <a:latin typeface="Comic Sans MS" pitchFamily="66" charset="0"/>
            </a:endParaRPr>
          </a:p>
          <a:p>
            <a:pPr marL="273050" indent="-273050">
              <a:lnSpc>
                <a:spcPct val="90000"/>
              </a:lnSpc>
              <a:buFontTx/>
              <a:buNone/>
            </a:pPr>
            <a:r>
              <a:rPr lang="ru-RU" sz="3100" dirty="0" smtClean="0">
                <a:solidFill>
                  <a:srgbClr val="C32D2E"/>
                </a:solidFill>
                <a:latin typeface="Comic Sans MS" pitchFamily="66" charset="0"/>
              </a:rPr>
              <a:t>                  я не всё усвоил, мне надо ещё                                             </a:t>
            </a:r>
          </a:p>
          <a:p>
            <a:pPr marL="273050" indent="-273050">
              <a:lnSpc>
                <a:spcPct val="90000"/>
              </a:lnSpc>
              <a:buFontTx/>
              <a:buNone/>
            </a:pPr>
            <a:r>
              <a:rPr lang="ru-RU" sz="3100" dirty="0" smtClean="0">
                <a:solidFill>
                  <a:srgbClr val="C32D2E"/>
                </a:solidFill>
                <a:latin typeface="Comic Sans MS" pitchFamily="66" charset="0"/>
              </a:rPr>
              <a:t>                   поработать</a:t>
            </a:r>
          </a:p>
          <a:p>
            <a:pPr marL="273050" indent="-273050">
              <a:lnSpc>
                <a:spcPct val="90000"/>
              </a:lnSpc>
              <a:buFontTx/>
              <a:buNone/>
            </a:pPr>
            <a:endParaRPr lang="ru-RU" sz="3100" dirty="0" smtClean="0">
              <a:solidFill>
                <a:srgbClr val="C32D2E"/>
              </a:solidFill>
              <a:latin typeface="Comic Sans MS" pitchFamily="66" charset="0"/>
            </a:endParaRPr>
          </a:p>
          <a:p>
            <a:pPr marL="273050" indent="-273050">
              <a:lnSpc>
                <a:spcPct val="90000"/>
              </a:lnSpc>
              <a:buFontTx/>
              <a:buNone/>
            </a:pPr>
            <a:r>
              <a:rPr lang="ru-RU" sz="3100" dirty="0" smtClean="0">
                <a:solidFill>
                  <a:srgbClr val="C32D2E"/>
                </a:solidFill>
                <a:latin typeface="Comic Sans MS" pitchFamily="66" charset="0"/>
              </a:rPr>
              <a:t>                   </a:t>
            </a:r>
            <a:r>
              <a:rPr lang="ru-RU" sz="3100" dirty="0" smtClean="0">
                <a:solidFill>
                  <a:srgbClr val="475A8D"/>
                </a:solidFill>
                <a:latin typeface="Comic Sans MS" pitchFamily="66" charset="0"/>
              </a:rPr>
              <a:t>                   </a:t>
            </a:r>
          </a:p>
        </p:txBody>
      </p:sp>
      <p:sp>
        <p:nvSpPr>
          <p:cNvPr id="4" name="Овал 3"/>
          <p:cNvSpPr>
            <a:spLocks noChangeArrowheads="1"/>
          </p:cNvSpPr>
          <p:nvPr/>
        </p:nvSpPr>
        <p:spPr bwMode="auto">
          <a:xfrm>
            <a:off x="2268538" y="3644900"/>
            <a:ext cx="785812" cy="785813"/>
          </a:xfrm>
          <a:prstGeom prst="ellipse">
            <a:avLst/>
          </a:prstGeom>
          <a:solidFill>
            <a:srgbClr val="CC0000"/>
          </a:solidFill>
          <a:ln w="25400" algn="ctr">
            <a:solidFill>
              <a:srgbClr val="FF0000"/>
            </a:solidFill>
            <a:round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lt1"/>
              </a:solidFill>
              <a:latin typeface="+mn-lt"/>
              <a:cs typeface="+mn-cs"/>
            </a:endParaRPr>
          </a:p>
        </p:txBody>
      </p:sp>
      <p:sp>
        <p:nvSpPr>
          <p:cNvPr id="5" name="Овал 4"/>
          <p:cNvSpPr>
            <a:spLocks noChangeArrowheads="1"/>
          </p:cNvSpPr>
          <p:nvPr/>
        </p:nvSpPr>
        <p:spPr bwMode="auto">
          <a:xfrm>
            <a:off x="2124075" y="2276475"/>
            <a:ext cx="785813" cy="785813"/>
          </a:xfrm>
          <a:prstGeom prst="ellipse">
            <a:avLst/>
          </a:prstGeom>
          <a:solidFill>
            <a:srgbClr val="008000"/>
          </a:solidFill>
          <a:ln w="25400" algn="ctr">
            <a:solidFill>
              <a:srgbClr val="008000"/>
            </a:solidFill>
            <a:round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lt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>
          <a:xfrm>
            <a:off x="1571625" y="0"/>
            <a:ext cx="7194550" cy="1430338"/>
          </a:xfrm>
        </p:spPr>
        <p:txBody>
          <a:bodyPr/>
          <a:lstStyle/>
          <a:p>
            <a:pPr eaLnBrk="1" hangingPunct="1"/>
            <a:r>
              <a:rPr lang="ru-RU" sz="4000" b="1" dirty="0" smtClean="0">
                <a:solidFill>
                  <a:srgbClr val="C00000"/>
                </a:solidFill>
              </a:rPr>
              <a:t>Как называются эти геометрические фигуры:</a:t>
            </a:r>
            <a:endParaRPr lang="ru-RU" sz="4000" dirty="0" smtClean="0"/>
          </a:p>
        </p:txBody>
      </p:sp>
      <p:cxnSp>
        <p:nvCxnSpPr>
          <p:cNvPr id="17" name="Прямая соединительная линия 16"/>
          <p:cNvCxnSpPr>
            <a:cxnSpLocks/>
          </p:cNvCxnSpPr>
          <p:nvPr/>
        </p:nvCxnSpPr>
        <p:spPr>
          <a:xfrm>
            <a:off x="1795463" y="2608263"/>
            <a:ext cx="6816725" cy="0"/>
          </a:xfrm>
          <a:prstGeom prst="line">
            <a:avLst/>
          </a:prstGeom>
          <a:ln w="127000" cmpd="sng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124075" y="1916113"/>
            <a:ext cx="2643188" cy="647700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ru-RU" sz="3600" dirty="0">
                <a:solidFill>
                  <a:prstClr val="black"/>
                </a:solidFill>
                <a:latin typeface="+mn-lt"/>
              </a:rPr>
              <a:t>прямая</a:t>
            </a: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1960563" y="3744913"/>
            <a:ext cx="6429375" cy="1143000"/>
          </a:xfrm>
          <a:prstGeom prst="line">
            <a:avLst/>
          </a:prstGeom>
          <a:ln w="127000" cap="rnd" cmpd="sng">
            <a:solidFill>
              <a:srgbClr val="0070C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>
            <a:spLocks noChangeArrowheads="1"/>
          </p:cNvSpPr>
          <p:nvPr/>
        </p:nvSpPr>
        <p:spPr bwMode="auto">
          <a:xfrm rot="766890">
            <a:off x="4251325" y="3641725"/>
            <a:ext cx="2643188" cy="646113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ru-RU" sz="3600" dirty="0">
                <a:solidFill>
                  <a:prstClr val="black"/>
                </a:solidFill>
                <a:latin typeface="+mj-lt"/>
              </a:rPr>
              <a:t>луч</a:t>
            </a: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2286000" y="5445125"/>
            <a:ext cx="3500438" cy="1588"/>
          </a:xfrm>
          <a:prstGeom prst="line">
            <a:avLst/>
          </a:prstGeom>
          <a:ln w="127000" cap="rnd" cmpd="sng">
            <a:solidFill>
              <a:srgbClr val="0070C0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2843213" y="5373688"/>
            <a:ext cx="2643187" cy="646112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r>
              <a:rPr lang="ru-RU" sz="3600" dirty="0">
                <a:solidFill>
                  <a:prstClr val="black"/>
                </a:solidFill>
                <a:latin typeface="+mn-lt"/>
              </a:rPr>
              <a:t>отрезок</a:t>
            </a:r>
          </a:p>
        </p:txBody>
      </p:sp>
      <p:pic>
        <p:nvPicPr>
          <p:cNvPr id="16392" name="Picture 11" descr="Карандаш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48488" y="4076700"/>
            <a:ext cx="1841500" cy="228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2"/>
      <p:bldP spid="23" grpId="0"/>
      <p:bldP spid="2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>
          <a:xfrm>
            <a:off x="955675" y="261938"/>
            <a:ext cx="8229600" cy="1143000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19459" name="Заголовок 1"/>
          <p:cNvSpPr txBox="1">
            <a:spLocks/>
          </p:cNvSpPr>
          <p:nvPr/>
        </p:nvSpPr>
        <p:spPr bwMode="auto">
          <a:xfrm>
            <a:off x="990600" y="26035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4000" b="1">
                <a:solidFill>
                  <a:srgbClr val="C00000"/>
                </a:solidFill>
              </a:rPr>
              <a:t>Рассмотрим еще одну фигуру.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V="1">
            <a:off x="1785938" y="1857375"/>
            <a:ext cx="5929312" cy="1643063"/>
          </a:xfrm>
          <a:prstGeom prst="line">
            <a:avLst/>
          </a:prstGeom>
          <a:ln w="127000" cap="rnd" cmpd="sng">
            <a:solidFill>
              <a:srgbClr val="0070C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785938" y="3500438"/>
            <a:ext cx="6429375" cy="1143000"/>
          </a:xfrm>
          <a:prstGeom prst="line">
            <a:avLst/>
          </a:prstGeom>
          <a:ln w="127000" cap="rnd" cmpd="sng">
            <a:solidFill>
              <a:srgbClr val="0070C0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489075" y="4786313"/>
            <a:ext cx="7011988" cy="1446212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ru-RU" sz="4400" dirty="0">
                <a:solidFill>
                  <a:prstClr val="black"/>
                </a:solidFill>
                <a:latin typeface="+mn-lt"/>
              </a:rPr>
              <a:t>Как образовалась эта фигура?</a:t>
            </a:r>
          </a:p>
        </p:txBody>
      </p:sp>
      <p:pic>
        <p:nvPicPr>
          <p:cNvPr id="19463" name="Picture 11" descr="Карандаш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93025" y="1844675"/>
            <a:ext cx="145097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16013" y="2349500"/>
            <a:ext cx="7200900" cy="1470025"/>
          </a:xfrm>
        </p:spPr>
        <p:txBody>
          <a:bodyPr anchor="ctr"/>
          <a:lstStyle/>
          <a:p>
            <a:pPr eaLnBrk="1" hangingPunct="1"/>
            <a:r>
              <a:rPr lang="ru-RU" altLang="en-US" sz="7200" b="1" dirty="0" smtClean="0">
                <a:solidFill>
                  <a:srgbClr val="C00000"/>
                </a:solidFill>
              </a:rPr>
              <a:t>Угол</a:t>
            </a:r>
            <a:endParaRPr lang="ru-RU" altLang="en-US" sz="5400" b="1" dirty="0" smtClean="0">
              <a:solidFill>
                <a:srgbClr val="C00000"/>
              </a:solidFill>
            </a:endParaRPr>
          </a:p>
        </p:txBody>
      </p:sp>
      <p:sp>
        <p:nvSpPr>
          <p:cNvPr id="4" name="Text Box 11"/>
          <p:cNvSpPr txBox="1">
            <a:spLocks noChangeArrowheads="1"/>
          </p:cNvSpPr>
          <p:nvPr/>
        </p:nvSpPr>
        <p:spPr bwMode="auto">
          <a:xfrm>
            <a:off x="2071670" y="1428736"/>
            <a:ext cx="4211987" cy="42165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 b="1" i="1" dirty="0" smtClean="0">
                <a:solidFill>
                  <a:srgbClr val="7030A0"/>
                </a:solidFill>
              </a:rPr>
              <a:t>Цели урока:</a:t>
            </a:r>
          </a:p>
          <a:p>
            <a:endParaRPr lang="ru-RU" sz="3200" b="1" dirty="0" smtClean="0"/>
          </a:p>
          <a:p>
            <a:r>
              <a:rPr lang="ru-RU" sz="3200" b="1" dirty="0" smtClean="0"/>
              <a:t>Ты узнаешь: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smtClean="0"/>
              <a:t> понятие угла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smtClean="0"/>
              <a:t> </a:t>
            </a:r>
            <a:r>
              <a:rPr lang="ru-RU" sz="3200" dirty="0" smtClean="0"/>
              <a:t>в</a:t>
            </a:r>
            <a:r>
              <a:rPr lang="ru-RU" sz="3200" dirty="0" smtClean="0"/>
              <a:t>иды углов</a:t>
            </a:r>
          </a:p>
          <a:p>
            <a:r>
              <a:rPr lang="ru-RU" sz="3200" b="1" dirty="0" smtClean="0"/>
              <a:t>Ты научишься: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smtClean="0"/>
              <a:t> обозначать углы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smtClean="0"/>
              <a:t> </a:t>
            </a:r>
            <a:r>
              <a:rPr lang="ru-RU" sz="3200" dirty="0" smtClean="0"/>
              <a:t>р</a:t>
            </a:r>
            <a:r>
              <a:rPr lang="ru-RU" sz="3200" dirty="0" smtClean="0"/>
              <a:t>азличать виды углов</a:t>
            </a:r>
            <a:endParaRPr lang="ru-RU" sz="44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-0.33333  E" pathEditMode="relative" ptsTypes="">
                                      <p:cBhvr>
                                        <p:cTn id="11" dur="2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500"/>
                            </p:stCondLst>
                            <p:childTnLst>
                              <p:par>
                                <p:cTn id="1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8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38" name="Freeform 2"/>
          <p:cNvSpPr>
            <a:spLocks/>
          </p:cNvSpPr>
          <p:nvPr/>
        </p:nvSpPr>
        <p:spPr bwMode="auto">
          <a:xfrm>
            <a:off x="1981200" y="3124200"/>
            <a:ext cx="3146425" cy="2298700"/>
          </a:xfrm>
          <a:custGeom>
            <a:avLst/>
            <a:gdLst>
              <a:gd name="T0" fmla="*/ 0 w 1982"/>
              <a:gd name="T1" fmla="*/ 1668463 h 1448"/>
              <a:gd name="T2" fmla="*/ 1482725 w 1982"/>
              <a:gd name="T3" fmla="*/ 800100 h 1448"/>
              <a:gd name="T4" fmla="*/ 2879725 w 1982"/>
              <a:gd name="T5" fmla="*/ 0 h 1448"/>
              <a:gd name="T6" fmla="*/ 2892425 w 1982"/>
              <a:gd name="T7" fmla="*/ 431800 h 1448"/>
              <a:gd name="T8" fmla="*/ 3070225 w 1982"/>
              <a:gd name="T9" fmla="*/ 596900 h 1448"/>
              <a:gd name="T10" fmla="*/ 3032125 w 1982"/>
              <a:gd name="T11" fmla="*/ 990600 h 1448"/>
              <a:gd name="T12" fmla="*/ 3146425 w 1982"/>
              <a:gd name="T13" fmla="*/ 1143000 h 1448"/>
              <a:gd name="T14" fmla="*/ 2930525 w 1982"/>
              <a:gd name="T15" fmla="*/ 1358900 h 1448"/>
              <a:gd name="T16" fmla="*/ 2816225 w 1982"/>
              <a:gd name="T17" fmla="*/ 1790700 h 1448"/>
              <a:gd name="T18" fmla="*/ 2765425 w 1982"/>
              <a:gd name="T19" fmla="*/ 2298700 h 1448"/>
              <a:gd name="T20" fmla="*/ 73025 w 1982"/>
              <a:gd name="T21" fmla="*/ 1676400 h 1448"/>
              <a:gd name="T22" fmla="*/ 0 w 1982"/>
              <a:gd name="T23" fmla="*/ 1668463 h 1448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982"/>
              <a:gd name="T37" fmla="*/ 0 h 1448"/>
              <a:gd name="T38" fmla="*/ 1982 w 1982"/>
              <a:gd name="T39" fmla="*/ 1448 h 1448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982" h="1448">
                <a:moveTo>
                  <a:pt x="0" y="1051"/>
                </a:moveTo>
                <a:lnTo>
                  <a:pt x="934" y="504"/>
                </a:lnTo>
                <a:lnTo>
                  <a:pt x="1814" y="0"/>
                </a:lnTo>
                <a:lnTo>
                  <a:pt x="1822" y="272"/>
                </a:lnTo>
                <a:lnTo>
                  <a:pt x="1934" y="376"/>
                </a:lnTo>
                <a:lnTo>
                  <a:pt x="1910" y="624"/>
                </a:lnTo>
                <a:lnTo>
                  <a:pt x="1982" y="720"/>
                </a:lnTo>
                <a:lnTo>
                  <a:pt x="1846" y="856"/>
                </a:lnTo>
                <a:lnTo>
                  <a:pt x="1774" y="1128"/>
                </a:lnTo>
                <a:lnTo>
                  <a:pt x="1742" y="1448"/>
                </a:lnTo>
                <a:lnTo>
                  <a:pt x="46" y="1056"/>
                </a:lnTo>
                <a:lnTo>
                  <a:pt x="0" y="1051"/>
                </a:lnTo>
                <a:close/>
              </a:path>
            </a:pathLst>
          </a:custGeom>
          <a:gradFill rotWithShape="1">
            <a:gsLst>
              <a:gs pos="0">
                <a:srgbClr val="0066FF"/>
              </a:gs>
              <a:gs pos="100000">
                <a:schemeClr val="bg1"/>
              </a:gs>
            </a:gsLst>
            <a:path path="rect">
              <a:fillToRect t="100000" r="100000"/>
            </a:path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47107" name="Group 3"/>
          <p:cNvGrpSpPr>
            <a:grpSpLocks/>
          </p:cNvGrpSpPr>
          <p:nvPr/>
        </p:nvGrpSpPr>
        <p:grpSpPr bwMode="auto">
          <a:xfrm>
            <a:off x="1177925" y="1420813"/>
            <a:ext cx="6781800" cy="3968750"/>
            <a:chOff x="604" y="436"/>
            <a:chExt cx="4272" cy="2500"/>
          </a:xfrm>
        </p:grpSpPr>
        <p:grpSp>
          <p:nvGrpSpPr>
            <p:cNvPr id="47155" name="Group 4"/>
            <p:cNvGrpSpPr>
              <a:grpSpLocks/>
            </p:cNvGrpSpPr>
            <p:nvPr/>
          </p:nvGrpSpPr>
          <p:grpSpPr bwMode="auto">
            <a:xfrm rot="989364">
              <a:off x="604" y="2483"/>
              <a:ext cx="438" cy="453"/>
              <a:chOff x="793" y="2167"/>
              <a:chExt cx="1663" cy="1762"/>
            </a:xfrm>
          </p:grpSpPr>
          <p:sp>
            <p:nvSpPr>
              <p:cNvPr id="47109" name="Freeform 5"/>
              <p:cNvSpPr>
                <a:spLocks/>
              </p:cNvSpPr>
              <p:nvPr/>
            </p:nvSpPr>
            <p:spPr bwMode="auto">
              <a:xfrm>
                <a:off x="789" y="2204"/>
                <a:ext cx="1633" cy="1719"/>
              </a:xfrm>
              <a:custGeom>
                <a:avLst/>
                <a:gdLst/>
                <a:ahLst/>
                <a:cxnLst>
                  <a:cxn ang="0">
                    <a:pos x="0" y="1452"/>
                  </a:cxn>
                  <a:cxn ang="0">
                    <a:pos x="908" y="454"/>
                  </a:cxn>
                  <a:cxn ang="0">
                    <a:pos x="862" y="182"/>
                  </a:cxn>
                  <a:cxn ang="0">
                    <a:pos x="1044" y="0"/>
                  </a:cxn>
                  <a:cxn ang="0">
                    <a:pos x="1633" y="590"/>
                  </a:cxn>
                  <a:cxn ang="0">
                    <a:pos x="1463" y="763"/>
                  </a:cxn>
                  <a:cxn ang="0">
                    <a:pos x="1225" y="681"/>
                  </a:cxn>
                  <a:cxn ang="0">
                    <a:pos x="318" y="1724"/>
                  </a:cxn>
                  <a:cxn ang="0">
                    <a:pos x="182" y="1724"/>
                  </a:cxn>
                  <a:cxn ang="0">
                    <a:pos x="46" y="1679"/>
                  </a:cxn>
                  <a:cxn ang="0">
                    <a:pos x="0" y="1588"/>
                  </a:cxn>
                  <a:cxn ang="0">
                    <a:pos x="0" y="1452"/>
                  </a:cxn>
                </a:cxnLst>
                <a:rect l="0" t="0" r="r" b="b"/>
                <a:pathLst>
                  <a:path w="1633" h="1724">
                    <a:moveTo>
                      <a:pt x="0" y="1452"/>
                    </a:moveTo>
                    <a:lnTo>
                      <a:pt x="908" y="454"/>
                    </a:lnTo>
                    <a:lnTo>
                      <a:pt x="862" y="182"/>
                    </a:lnTo>
                    <a:lnTo>
                      <a:pt x="1044" y="0"/>
                    </a:lnTo>
                    <a:lnTo>
                      <a:pt x="1633" y="590"/>
                    </a:lnTo>
                    <a:lnTo>
                      <a:pt x="1463" y="763"/>
                    </a:lnTo>
                    <a:lnTo>
                      <a:pt x="1225" y="681"/>
                    </a:lnTo>
                    <a:lnTo>
                      <a:pt x="318" y="1724"/>
                    </a:lnTo>
                    <a:lnTo>
                      <a:pt x="182" y="1724"/>
                    </a:lnTo>
                    <a:lnTo>
                      <a:pt x="46" y="1679"/>
                    </a:lnTo>
                    <a:lnTo>
                      <a:pt x="0" y="1588"/>
                    </a:lnTo>
                    <a:lnTo>
                      <a:pt x="0" y="1452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bg2"/>
                  </a:gs>
                  <a:gs pos="50000">
                    <a:schemeClr val="bg1"/>
                  </a:gs>
                  <a:gs pos="100000">
                    <a:schemeClr val="bg2"/>
                  </a:gs>
                </a:gsLst>
                <a:lin ang="189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7160" name="Freeform 6"/>
              <p:cNvSpPr>
                <a:spLocks/>
              </p:cNvSpPr>
              <p:nvPr/>
            </p:nvSpPr>
            <p:spPr bwMode="auto">
              <a:xfrm>
                <a:off x="1807" y="2167"/>
                <a:ext cx="649" cy="666"/>
              </a:xfrm>
              <a:custGeom>
                <a:avLst/>
                <a:gdLst>
                  <a:gd name="T0" fmla="*/ 30 w 649"/>
                  <a:gd name="T1" fmla="*/ 38 h 666"/>
                  <a:gd name="T2" fmla="*/ 393 w 649"/>
                  <a:gd name="T3" fmla="*/ 174 h 666"/>
                  <a:gd name="T4" fmla="*/ 619 w 649"/>
                  <a:gd name="T5" fmla="*/ 628 h 666"/>
                  <a:gd name="T6" fmla="*/ 211 w 649"/>
                  <a:gd name="T7" fmla="*/ 401 h 666"/>
                  <a:gd name="T8" fmla="*/ 30 w 649"/>
                  <a:gd name="T9" fmla="*/ 38 h 66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49"/>
                  <a:gd name="T16" fmla="*/ 0 h 666"/>
                  <a:gd name="T17" fmla="*/ 649 w 649"/>
                  <a:gd name="T18" fmla="*/ 666 h 66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49" h="666">
                    <a:moveTo>
                      <a:pt x="30" y="38"/>
                    </a:moveTo>
                    <a:cubicBezTo>
                      <a:pt x="60" y="0"/>
                      <a:pt x="295" y="76"/>
                      <a:pt x="393" y="174"/>
                    </a:cubicBezTo>
                    <a:cubicBezTo>
                      <a:pt x="491" y="272"/>
                      <a:pt x="649" y="590"/>
                      <a:pt x="619" y="628"/>
                    </a:cubicBezTo>
                    <a:cubicBezTo>
                      <a:pt x="589" y="666"/>
                      <a:pt x="309" y="499"/>
                      <a:pt x="211" y="401"/>
                    </a:cubicBezTo>
                    <a:cubicBezTo>
                      <a:pt x="113" y="303"/>
                      <a:pt x="0" y="76"/>
                      <a:pt x="30" y="38"/>
                    </a:cubicBez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7161" name="Freeform 7"/>
              <p:cNvSpPr>
                <a:spLocks/>
              </p:cNvSpPr>
              <p:nvPr/>
            </p:nvSpPr>
            <p:spPr bwMode="auto">
              <a:xfrm>
                <a:off x="1760" y="2294"/>
                <a:ext cx="576" cy="592"/>
              </a:xfrm>
              <a:custGeom>
                <a:avLst/>
                <a:gdLst>
                  <a:gd name="T0" fmla="*/ 0 w 576"/>
                  <a:gd name="T1" fmla="*/ 0 h 592"/>
                  <a:gd name="T2" fmla="*/ 184 w 576"/>
                  <a:gd name="T3" fmla="*/ 368 h 592"/>
                  <a:gd name="T4" fmla="*/ 576 w 576"/>
                  <a:gd name="T5" fmla="*/ 592 h 592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592"/>
                  <a:gd name="T11" fmla="*/ 576 w 576"/>
                  <a:gd name="T12" fmla="*/ 592 h 59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592">
                    <a:moveTo>
                      <a:pt x="0" y="0"/>
                    </a:moveTo>
                    <a:cubicBezTo>
                      <a:pt x="31" y="61"/>
                      <a:pt x="88" y="269"/>
                      <a:pt x="184" y="368"/>
                    </a:cubicBezTo>
                    <a:cubicBezTo>
                      <a:pt x="280" y="467"/>
                      <a:pt x="494" y="545"/>
                      <a:pt x="576" y="592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7162" name="Oval 8"/>
              <p:cNvSpPr>
                <a:spLocks noChangeArrowheads="1"/>
              </p:cNvSpPr>
              <p:nvPr/>
            </p:nvSpPr>
            <p:spPr bwMode="auto">
              <a:xfrm>
                <a:off x="1701" y="2704"/>
                <a:ext cx="90" cy="90"/>
              </a:xfrm>
              <a:prstGeom prst="ellipse">
                <a:avLst/>
              </a:prstGeom>
              <a:solidFill>
                <a:srgbClr val="0000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7163" name="Oval 9"/>
              <p:cNvSpPr>
                <a:spLocks noChangeArrowheads="1"/>
              </p:cNvSpPr>
              <p:nvPr/>
            </p:nvSpPr>
            <p:spPr bwMode="auto">
              <a:xfrm>
                <a:off x="1701" y="2387"/>
                <a:ext cx="90" cy="90"/>
              </a:xfrm>
              <a:prstGeom prst="ellipse">
                <a:avLst/>
              </a:prstGeom>
              <a:solidFill>
                <a:srgbClr val="0000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47164" name="Oval 10"/>
              <p:cNvSpPr>
                <a:spLocks noChangeArrowheads="1"/>
              </p:cNvSpPr>
              <p:nvPr/>
            </p:nvSpPr>
            <p:spPr bwMode="auto">
              <a:xfrm>
                <a:off x="1610" y="2795"/>
                <a:ext cx="90" cy="90"/>
              </a:xfrm>
              <a:prstGeom prst="ellipse">
                <a:avLst/>
              </a:prstGeom>
              <a:solidFill>
                <a:srgbClr val="000099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47156" name="Group 11"/>
            <p:cNvGrpSpPr>
              <a:grpSpLocks/>
            </p:cNvGrpSpPr>
            <p:nvPr/>
          </p:nvGrpSpPr>
          <p:grpSpPr bwMode="auto">
            <a:xfrm>
              <a:off x="975" y="436"/>
              <a:ext cx="3901" cy="2177"/>
              <a:chOff x="975" y="43"/>
              <a:chExt cx="3273" cy="2525"/>
            </a:xfrm>
          </p:grpSpPr>
          <p:sp>
            <p:nvSpPr>
              <p:cNvPr id="47116" name="Freeform 12"/>
              <p:cNvSpPr>
                <a:spLocks/>
              </p:cNvSpPr>
              <p:nvPr/>
            </p:nvSpPr>
            <p:spPr bwMode="auto">
              <a:xfrm>
                <a:off x="975" y="73"/>
                <a:ext cx="3220" cy="2495"/>
              </a:xfrm>
              <a:custGeom>
                <a:avLst/>
                <a:gdLst/>
                <a:ahLst/>
                <a:cxnLst>
                  <a:cxn ang="0">
                    <a:pos x="0" y="2405"/>
                  </a:cxn>
                  <a:cxn ang="0">
                    <a:pos x="3039" y="0"/>
                  </a:cxn>
                  <a:cxn ang="0">
                    <a:pos x="3220" y="273"/>
                  </a:cxn>
                  <a:cxn ang="0">
                    <a:pos x="91" y="2495"/>
                  </a:cxn>
                </a:cxnLst>
                <a:rect l="0" t="0" r="r" b="b"/>
                <a:pathLst>
                  <a:path w="3220" h="2495">
                    <a:moveTo>
                      <a:pt x="0" y="2405"/>
                    </a:moveTo>
                    <a:lnTo>
                      <a:pt x="3039" y="0"/>
                    </a:lnTo>
                    <a:lnTo>
                      <a:pt x="3220" y="273"/>
                    </a:lnTo>
                    <a:lnTo>
                      <a:pt x="91" y="2495"/>
                    </a:lnTo>
                  </a:path>
                </a:pathLst>
              </a:custGeom>
              <a:gradFill rotWithShape="1">
                <a:gsLst>
                  <a:gs pos="0">
                    <a:srgbClr val="FFFF00"/>
                  </a:gs>
                  <a:gs pos="50000">
                    <a:schemeClr val="bg1"/>
                  </a:gs>
                  <a:gs pos="100000">
                    <a:srgbClr val="FFFF00"/>
                  </a:gs>
                </a:gsLst>
                <a:lin ang="18900000" scaled="1"/>
              </a:gradFill>
              <a:ln w="9525">
                <a:solidFill>
                  <a:srgbClr val="FFFF00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7158" name="Freeform 13"/>
              <p:cNvSpPr>
                <a:spLocks/>
              </p:cNvSpPr>
              <p:nvPr/>
            </p:nvSpPr>
            <p:spPr bwMode="auto">
              <a:xfrm>
                <a:off x="3984" y="43"/>
                <a:ext cx="264" cy="310"/>
              </a:xfrm>
              <a:custGeom>
                <a:avLst/>
                <a:gdLst>
                  <a:gd name="T0" fmla="*/ 30 w 264"/>
                  <a:gd name="T1" fmla="*/ 30 h 310"/>
                  <a:gd name="T2" fmla="*/ 30 w 264"/>
                  <a:gd name="T3" fmla="*/ 212 h 310"/>
                  <a:gd name="T4" fmla="*/ 211 w 264"/>
                  <a:gd name="T5" fmla="*/ 303 h 310"/>
                  <a:gd name="T6" fmla="*/ 257 w 264"/>
                  <a:gd name="T7" fmla="*/ 167 h 310"/>
                  <a:gd name="T8" fmla="*/ 166 w 264"/>
                  <a:gd name="T9" fmla="*/ 30 h 310"/>
                  <a:gd name="T10" fmla="*/ 30 w 264"/>
                  <a:gd name="T11" fmla="*/ 30 h 31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64"/>
                  <a:gd name="T19" fmla="*/ 0 h 310"/>
                  <a:gd name="T20" fmla="*/ 264 w 264"/>
                  <a:gd name="T21" fmla="*/ 310 h 310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64" h="310">
                    <a:moveTo>
                      <a:pt x="30" y="30"/>
                    </a:moveTo>
                    <a:cubicBezTo>
                      <a:pt x="7" y="60"/>
                      <a:pt x="0" y="167"/>
                      <a:pt x="30" y="212"/>
                    </a:cubicBezTo>
                    <a:cubicBezTo>
                      <a:pt x="60" y="257"/>
                      <a:pt x="173" y="310"/>
                      <a:pt x="211" y="303"/>
                    </a:cubicBezTo>
                    <a:cubicBezTo>
                      <a:pt x="249" y="296"/>
                      <a:pt x="264" y="212"/>
                      <a:pt x="257" y="167"/>
                    </a:cubicBezTo>
                    <a:cubicBezTo>
                      <a:pt x="250" y="122"/>
                      <a:pt x="204" y="53"/>
                      <a:pt x="166" y="30"/>
                    </a:cubicBezTo>
                    <a:cubicBezTo>
                      <a:pt x="128" y="7"/>
                      <a:pt x="53" y="0"/>
                      <a:pt x="30" y="30"/>
                    </a:cubicBez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rgbClr val="FFCC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47140" name="Freeform 14"/>
          <p:cNvSpPr>
            <a:spLocks/>
          </p:cNvSpPr>
          <p:nvPr/>
        </p:nvSpPr>
        <p:spPr bwMode="auto">
          <a:xfrm>
            <a:off x="1941513" y="1790700"/>
            <a:ext cx="5219700" cy="3022600"/>
          </a:xfrm>
          <a:custGeom>
            <a:avLst/>
            <a:gdLst>
              <a:gd name="T0" fmla="*/ 0 w 3288"/>
              <a:gd name="T1" fmla="*/ 3022600 h 1904"/>
              <a:gd name="T2" fmla="*/ 5219700 w 3288"/>
              <a:gd name="T3" fmla="*/ 0 h 1904"/>
              <a:gd name="T4" fmla="*/ 0 60000 65536"/>
              <a:gd name="T5" fmla="*/ 0 60000 65536"/>
              <a:gd name="T6" fmla="*/ 0 w 3288"/>
              <a:gd name="T7" fmla="*/ 0 h 1904"/>
              <a:gd name="T8" fmla="*/ 3288 w 3288"/>
              <a:gd name="T9" fmla="*/ 1904 h 190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288" h="1904">
                <a:moveTo>
                  <a:pt x="0" y="1904"/>
                </a:moveTo>
                <a:lnTo>
                  <a:pt x="3288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 type="oval" w="med" len="med"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47141" name="Group 15"/>
          <p:cNvGrpSpPr>
            <a:grpSpLocks/>
          </p:cNvGrpSpPr>
          <p:nvPr/>
        </p:nvGrpSpPr>
        <p:grpSpPr bwMode="auto">
          <a:xfrm>
            <a:off x="1897063" y="4732338"/>
            <a:ext cx="6337300" cy="1512887"/>
            <a:chOff x="884" y="2341"/>
            <a:chExt cx="3992" cy="953"/>
          </a:xfrm>
        </p:grpSpPr>
        <p:sp>
          <p:nvSpPr>
            <p:cNvPr id="47153" name="Line 16"/>
            <p:cNvSpPr>
              <a:spLocks noChangeShapeType="1"/>
            </p:cNvSpPr>
            <p:nvPr/>
          </p:nvSpPr>
          <p:spPr bwMode="auto">
            <a:xfrm>
              <a:off x="930" y="2387"/>
              <a:ext cx="3946" cy="90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47154" name="Oval 17"/>
            <p:cNvSpPr>
              <a:spLocks noChangeArrowheads="1"/>
            </p:cNvSpPr>
            <p:nvPr/>
          </p:nvSpPr>
          <p:spPr bwMode="auto">
            <a:xfrm>
              <a:off x="884" y="2341"/>
              <a:ext cx="90" cy="9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7122" name="Text Box 18"/>
          <p:cNvSpPr txBox="1">
            <a:spLocks noChangeArrowheads="1"/>
          </p:cNvSpPr>
          <p:nvPr/>
        </p:nvSpPr>
        <p:spPr bwMode="auto">
          <a:xfrm>
            <a:off x="1619250" y="1484313"/>
            <a:ext cx="46037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Стороны угла – лучи ВА и ВМ.</a:t>
            </a:r>
            <a:r>
              <a:rPr lang="ru-RU" sz="2800" b="1">
                <a:latin typeface="Arial" charset="0"/>
              </a:rPr>
              <a:t> </a:t>
            </a:r>
          </a:p>
        </p:txBody>
      </p:sp>
      <p:sp>
        <p:nvSpPr>
          <p:cNvPr id="47143" name="Text Box 19"/>
          <p:cNvSpPr txBox="1">
            <a:spLocks noChangeArrowheads="1"/>
          </p:cNvSpPr>
          <p:nvPr/>
        </p:nvSpPr>
        <p:spPr bwMode="auto">
          <a:xfrm>
            <a:off x="1681163" y="4876800"/>
            <a:ext cx="488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/>
              <a:t>В</a:t>
            </a:r>
          </a:p>
        </p:txBody>
      </p:sp>
      <p:sp>
        <p:nvSpPr>
          <p:cNvPr id="47144" name="Text Box 20"/>
          <p:cNvSpPr txBox="1">
            <a:spLocks noChangeArrowheads="1"/>
          </p:cNvSpPr>
          <p:nvPr/>
        </p:nvSpPr>
        <p:spPr bwMode="auto">
          <a:xfrm>
            <a:off x="7658100" y="6100763"/>
            <a:ext cx="615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/>
              <a:t>М</a:t>
            </a:r>
          </a:p>
        </p:txBody>
      </p:sp>
      <p:sp>
        <p:nvSpPr>
          <p:cNvPr id="47125" name="Text Box 21"/>
          <p:cNvSpPr txBox="1">
            <a:spLocks noChangeArrowheads="1"/>
          </p:cNvSpPr>
          <p:nvPr/>
        </p:nvSpPr>
        <p:spPr bwMode="auto">
          <a:xfrm>
            <a:off x="1619250" y="6073775"/>
            <a:ext cx="353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 b="1"/>
              <a:t>Вершина угла – точка В</a:t>
            </a:r>
          </a:p>
        </p:txBody>
      </p:sp>
      <p:sp>
        <p:nvSpPr>
          <p:cNvPr id="47146" name="Text Box 22"/>
          <p:cNvSpPr txBox="1">
            <a:spLocks noChangeArrowheads="1"/>
          </p:cNvSpPr>
          <p:nvPr/>
        </p:nvSpPr>
        <p:spPr bwMode="auto">
          <a:xfrm>
            <a:off x="7297738" y="1276350"/>
            <a:ext cx="514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/>
              <a:t>А</a:t>
            </a:r>
          </a:p>
        </p:txBody>
      </p:sp>
      <p:sp>
        <p:nvSpPr>
          <p:cNvPr id="47127" name="Text Box 23"/>
          <p:cNvSpPr txBox="1">
            <a:spLocks noChangeArrowheads="1"/>
          </p:cNvSpPr>
          <p:nvPr/>
        </p:nvSpPr>
        <p:spPr bwMode="auto">
          <a:xfrm rot="-1660345">
            <a:off x="3914775" y="2511425"/>
            <a:ext cx="17605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/>
              <a:t>Луч ВА</a:t>
            </a:r>
          </a:p>
        </p:txBody>
      </p:sp>
      <p:sp>
        <p:nvSpPr>
          <p:cNvPr id="47128" name="Text Box 24"/>
          <p:cNvSpPr txBox="1">
            <a:spLocks noChangeArrowheads="1"/>
          </p:cNvSpPr>
          <p:nvPr/>
        </p:nvSpPr>
        <p:spPr bwMode="auto">
          <a:xfrm rot="623214">
            <a:off x="5219700" y="5157788"/>
            <a:ext cx="18621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/>
              <a:t>Луч ВМ</a:t>
            </a:r>
          </a:p>
        </p:txBody>
      </p:sp>
      <p:sp>
        <p:nvSpPr>
          <p:cNvPr id="47129" name="Text Box 25"/>
          <p:cNvSpPr txBox="1">
            <a:spLocks noChangeArrowheads="1"/>
          </p:cNvSpPr>
          <p:nvPr/>
        </p:nvSpPr>
        <p:spPr bwMode="auto">
          <a:xfrm>
            <a:off x="7092950" y="3468688"/>
            <a:ext cx="928688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2A2E5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Угол</a:t>
            </a:r>
          </a:p>
        </p:txBody>
      </p:sp>
      <p:graphicFrame>
        <p:nvGraphicFramePr>
          <p:cNvPr id="47130" name="Object 26"/>
          <p:cNvGraphicFramePr>
            <a:graphicFrameLocks noChangeAspect="1"/>
          </p:cNvGraphicFramePr>
          <p:nvPr/>
        </p:nvGraphicFramePr>
        <p:xfrm>
          <a:off x="7667625" y="3500438"/>
          <a:ext cx="503238" cy="465137"/>
        </p:xfrm>
        <a:graphic>
          <a:graphicData uri="http://schemas.openxmlformats.org/presentationml/2006/ole">
            <p:oleObj spid="_x0000_s47140" name="Формула" r:id="rId3" imgW="164957" imgH="152268" progId="Equation.3">
              <p:embed/>
            </p:oleObj>
          </a:graphicData>
        </a:graphic>
      </p:graphicFrame>
      <p:sp>
        <p:nvSpPr>
          <p:cNvPr id="47131" name="Text Box 27"/>
          <p:cNvSpPr txBox="1">
            <a:spLocks noChangeArrowheads="1"/>
          </p:cNvSpPr>
          <p:nvPr/>
        </p:nvSpPr>
        <p:spPr bwMode="auto">
          <a:xfrm>
            <a:off x="8027988" y="3500438"/>
            <a:ext cx="8731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2A2E5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АВМ</a:t>
            </a:r>
          </a:p>
        </p:txBody>
      </p:sp>
      <p:sp>
        <p:nvSpPr>
          <p:cNvPr id="47132" name="Text Box 28"/>
          <p:cNvSpPr txBox="1">
            <a:spLocks noChangeArrowheads="1"/>
          </p:cNvSpPr>
          <p:nvPr/>
        </p:nvSpPr>
        <p:spPr bwMode="auto">
          <a:xfrm>
            <a:off x="1619250" y="260350"/>
            <a:ext cx="7200900" cy="11874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Угол – это геометрическая фигура, которая состоит из точки и двух лучей, исходящих из этой точки.</a:t>
            </a:r>
          </a:p>
        </p:txBody>
      </p:sp>
      <p:graphicFrame>
        <p:nvGraphicFramePr>
          <p:cNvPr id="47137" name="Object 33"/>
          <p:cNvGraphicFramePr>
            <a:graphicFrameLocks noChangeAspect="1"/>
          </p:cNvGraphicFramePr>
          <p:nvPr/>
        </p:nvGraphicFramePr>
        <p:xfrm>
          <a:off x="6948488" y="4292600"/>
          <a:ext cx="503237" cy="465138"/>
        </p:xfrm>
        <a:graphic>
          <a:graphicData uri="http://schemas.openxmlformats.org/presentationml/2006/ole">
            <p:oleObj spid="_x0000_s47141" name="Формула" r:id="rId4" imgW="164957" imgH="152268" progId="Equation.3">
              <p:embed/>
            </p:oleObj>
          </a:graphicData>
        </a:graphic>
      </p:graphicFrame>
      <p:sp>
        <p:nvSpPr>
          <p:cNvPr id="2" name="Text Box 34"/>
          <p:cNvSpPr txBox="1">
            <a:spLocks noChangeArrowheads="1"/>
          </p:cNvSpPr>
          <p:nvPr/>
        </p:nvSpPr>
        <p:spPr bwMode="auto">
          <a:xfrm>
            <a:off x="7524750" y="4292600"/>
            <a:ext cx="3937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400" b="1">
                <a:solidFill>
                  <a:srgbClr val="2A2E5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В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47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7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7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7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3.7037E-7 C 0.01615 0.03889 0.03281 0.07824 0.03958 0.12986 C 0.04653 0.18148 0.04271 0.24491 0.03958 0.30903 " pathEditMode="relative" rAng="0" ptsTypes="aaA">
                                      <p:cBhvr>
                                        <p:cTn id="27" dur="2000" fill="hold"/>
                                        <p:tgtEl>
                                          <p:spTgt spid="471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0" y="1540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580000">
                                      <p:cBhvr>
                                        <p:cTn id="29" dur="2000" fill="hold"/>
                                        <p:tgtEl>
                                          <p:spTgt spid="4710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7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2000"/>
                                        <p:tgtEl>
                                          <p:spTgt spid="47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7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7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7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7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71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71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71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71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71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71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71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71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7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7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7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71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71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71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71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71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71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71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71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22" grpId="0"/>
      <p:bldP spid="47125" grpId="0"/>
      <p:bldP spid="47127" grpId="0"/>
      <p:bldP spid="47128" grpId="0"/>
      <p:bldP spid="471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Freeform 2" descr="Пергамент"/>
          <p:cNvSpPr>
            <a:spLocks/>
          </p:cNvSpPr>
          <p:nvPr/>
        </p:nvSpPr>
        <p:spPr bwMode="auto">
          <a:xfrm>
            <a:off x="-12700" y="-127000"/>
            <a:ext cx="9301163" cy="6985000"/>
          </a:xfrm>
          <a:custGeom>
            <a:avLst/>
            <a:gdLst>
              <a:gd name="T0" fmla="*/ 1509712 w 5859"/>
              <a:gd name="T1" fmla="*/ 3884612 h 4400"/>
              <a:gd name="T2" fmla="*/ 8221663 w 5859"/>
              <a:gd name="T3" fmla="*/ 0 h 4400"/>
              <a:gd name="T4" fmla="*/ 0 w 5859"/>
              <a:gd name="T5" fmla="*/ 101600 h 4400"/>
              <a:gd name="T6" fmla="*/ 12700 w 5859"/>
              <a:gd name="T7" fmla="*/ 6985000 h 4400"/>
              <a:gd name="T8" fmla="*/ 9301163 w 5859"/>
              <a:gd name="T9" fmla="*/ 6985000 h 4400"/>
              <a:gd name="T10" fmla="*/ 9229726 w 5859"/>
              <a:gd name="T11" fmla="*/ 5689599 h 4400"/>
              <a:gd name="T12" fmla="*/ 1452562 w 5859"/>
              <a:gd name="T13" fmla="*/ 3889375 h 440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859"/>
              <a:gd name="T22" fmla="*/ 0 h 4400"/>
              <a:gd name="T23" fmla="*/ 5859 w 5859"/>
              <a:gd name="T24" fmla="*/ 4400 h 44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859" h="4400">
                <a:moveTo>
                  <a:pt x="951" y="2447"/>
                </a:moveTo>
                <a:lnTo>
                  <a:pt x="5179" y="0"/>
                </a:lnTo>
                <a:lnTo>
                  <a:pt x="0" y="64"/>
                </a:lnTo>
                <a:lnTo>
                  <a:pt x="8" y="4400"/>
                </a:lnTo>
                <a:lnTo>
                  <a:pt x="5859" y="4400"/>
                </a:lnTo>
                <a:lnTo>
                  <a:pt x="5814" y="3584"/>
                </a:lnTo>
                <a:lnTo>
                  <a:pt x="915" y="2450"/>
                </a:lnTo>
              </a:path>
            </a:pathLst>
          </a:cu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8131" name="Freeform 3" descr="Контурные ромбики"/>
          <p:cNvSpPr>
            <a:spLocks/>
          </p:cNvSpPr>
          <p:nvPr/>
        </p:nvSpPr>
        <p:spPr bwMode="auto">
          <a:xfrm>
            <a:off x="1476375" y="241300"/>
            <a:ext cx="7134225" cy="4987925"/>
          </a:xfrm>
          <a:custGeom>
            <a:avLst/>
            <a:gdLst>
              <a:gd name="T0" fmla="*/ 0 w 4494"/>
              <a:gd name="T1" fmla="*/ 3548063 h 3142"/>
              <a:gd name="T2" fmla="*/ 5183187 w 4494"/>
              <a:gd name="T3" fmla="*/ 523875 h 3142"/>
              <a:gd name="T4" fmla="*/ 6118224 w 4494"/>
              <a:gd name="T5" fmla="*/ 0 h 3142"/>
              <a:gd name="T6" fmla="*/ 6638925 w 4494"/>
              <a:gd name="T7" fmla="*/ 952500 h 3142"/>
              <a:gd name="T8" fmla="*/ 6969125 w 4494"/>
              <a:gd name="T9" fmla="*/ 1752600 h 3142"/>
              <a:gd name="T10" fmla="*/ 7007225 w 4494"/>
              <a:gd name="T11" fmla="*/ 2489200 h 3142"/>
              <a:gd name="T12" fmla="*/ 7007225 w 4494"/>
              <a:gd name="T13" fmla="*/ 3124200 h 3142"/>
              <a:gd name="T14" fmla="*/ 7134225 w 4494"/>
              <a:gd name="T15" fmla="*/ 3644900 h 3142"/>
              <a:gd name="T16" fmla="*/ 7134225 w 4494"/>
              <a:gd name="T17" fmla="*/ 4051300 h 3142"/>
              <a:gd name="T18" fmla="*/ 7007225 w 4494"/>
              <a:gd name="T19" fmla="*/ 4686300 h 3142"/>
              <a:gd name="T20" fmla="*/ 6829425 w 4494"/>
              <a:gd name="T21" fmla="*/ 4927600 h 3142"/>
              <a:gd name="T22" fmla="*/ 6264274 w 4494"/>
              <a:gd name="T23" fmla="*/ 4987925 h 3142"/>
              <a:gd name="T24" fmla="*/ 0 w 4494"/>
              <a:gd name="T25" fmla="*/ 3548063 h 314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4494"/>
              <a:gd name="T40" fmla="*/ 0 h 3142"/>
              <a:gd name="T41" fmla="*/ 4494 w 4494"/>
              <a:gd name="T42" fmla="*/ 3142 h 3142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4494" h="3142">
                <a:moveTo>
                  <a:pt x="0" y="2235"/>
                </a:moveTo>
                <a:lnTo>
                  <a:pt x="3265" y="330"/>
                </a:lnTo>
                <a:lnTo>
                  <a:pt x="3854" y="0"/>
                </a:lnTo>
                <a:lnTo>
                  <a:pt x="4182" y="600"/>
                </a:lnTo>
                <a:lnTo>
                  <a:pt x="4390" y="1104"/>
                </a:lnTo>
                <a:lnTo>
                  <a:pt x="4414" y="1568"/>
                </a:lnTo>
                <a:lnTo>
                  <a:pt x="4414" y="1968"/>
                </a:lnTo>
                <a:lnTo>
                  <a:pt x="4494" y="2296"/>
                </a:lnTo>
                <a:lnTo>
                  <a:pt x="4494" y="2552"/>
                </a:lnTo>
                <a:lnTo>
                  <a:pt x="4414" y="2952"/>
                </a:lnTo>
                <a:lnTo>
                  <a:pt x="4302" y="3104"/>
                </a:lnTo>
                <a:lnTo>
                  <a:pt x="3946" y="3142"/>
                </a:lnTo>
                <a:lnTo>
                  <a:pt x="0" y="2235"/>
                </a:lnTo>
                <a:close/>
              </a:path>
            </a:pathLst>
          </a:custGeom>
          <a:pattFill prst="openDmnd">
            <a:fgClr>
              <a:srgbClr val="0066FF"/>
            </a:fgClr>
            <a:bgClr>
              <a:schemeClr val="bg1"/>
            </a:bgClr>
          </a:patt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203" name="Freeform 4"/>
          <p:cNvSpPr>
            <a:spLocks/>
          </p:cNvSpPr>
          <p:nvPr/>
        </p:nvSpPr>
        <p:spPr bwMode="auto">
          <a:xfrm>
            <a:off x="1447800" y="774700"/>
            <a:ext cx="5219700" cy="3022600"/>
          </a:xfrm>
          <a:custGeom>
            <a:avLst/>
            <a:gdLst>
              <a:gd name="T0" fmla="*/ 0 w 3288"/>
              <a:gd name="T1" fmla="*/ 3022600 h 1904"/>
              <a:gd name="T2" fmla="*/ 5219700 w 3288"/>
              <a:gd name="T3" fmla="*/ 0 h 1904"/>
              <a:gd name="T4" fmla="*/ 0 60000 65536"/>
              <a:gd name="T5" fmla="*/ 0 60000 65536"/>
              <a:gd name="T6" fmla="*/ 0 w 3288"/>
              <a:gd name="T7" fmla="*/ 0 h 1904"/>
              <a:gd name="T8" fmla="*/ 3288 w 3288"/>
              <a:gd name="T9" fmla="*/ 1904 h 190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288" h="1904">
                <a:moveTo>
                  <a:pt x="0" y="1904"/>
                </a:moveTo>
                <a:lnTo>
                  <a:pt x="3288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 type="oval" w="med" len="med"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51204" name="Group 5"/>
          <p:cNvGrpSpPr>
            <a:grpSpLocks/>
          </p:cNvGrpSpPr>
          <p:nvPr/>
        </p:nvGrpSpPr>
        <p:grpSpPr bwMode="auto">
          <a:xfrm>
            <a:off x="1403350" y="3716338"/>
            <a:ext cx="6337300" cy="1512887"/>
            <a:chOff x="884" y="2341"/>
            <a:chExt cx="3992" cy="953"/>
          </a:xfrm>
        </p:grpSpPr>
        <p:sp>
          <p:nvSpPr>
            <p:cNvPr id="51209" name="Line 6"/>
            <p:cNvSpPr>
              <a:spLocks noChangeShapeType="1"/>
            </p:cNvSpPr>
            <p:nvPr/>
          </p:nvSpPr>
          <p:spPr bwMode="auto">
            <a:xfrm>
              <a:off x="930" y="2387"/>
              <a:ext cx="3946" cy="90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210" name="Oval 7"/>
            <p:cNvSpPr>
              <a:spLocks noChangeArrowheads="1"/>
            </p:cNvSpPr>
            <p:nvPr/>
          </p:nvSpPr>
          <p:spPr bwMode="auto">
            <a:xfrm>
              <a:off x="884" y="2341"/>
              <a:ext cx="90" cy="9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48136" name="Text Box 8"/>
          <p:cNvSpPr txBox="1">
            <a:spLocks noChangeArrowheads="1"/>
          </p:cNvSpPr>
          <p:nvPr/>
        </p:nvSpPr>
        <p:spPr bwMode="auto">
          <a:xfrm>
            <a:off x="3635375" y="2565400"/>
            <a:ext cx="4524375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 dirty="0"/>
              <a:t>Внутренняя область </a:t>
            </a:r>
          </a:p>
          <a:p>
            <a:r>
              <a:rPr lang="ru-RU" sz="3600" b="1" dirty="0"/>
              <a:t>            угла </a:t>
            </a:r>
            <a:r>
              <a:rPr lang="en-US" sz="3600" b="1" dirty="0" smtClean="0"/>
              <a:t>HOK</a:t>
            </a:r>
            <a:r>
              <a:rPr lang="ru-RU" sz="3600" b="1" dirty="0" smtClean="0"/>
              <a:t> </a:t>
            </a:r>
            <a:endParaRPr lang="ru-RU" sz="3600" b="1" dirty="0"/>
          </a:p>
        </p:txBody>
      </p:sp>
      <p:sp>
        <p:nvSpPr>
          <p:cNvPr id="51206" name="Text Box 9"/>
          <p:cNvSpPr txBox="1">
            <a:spLocks noChangeArrowheads="1"/>
          </p:cNvSpPr>
          <p:nvPr/>
        </p:nvSpPr>
        <p:spPr bwMode="auto">
          <a:xfrm>
            <a:off x="7164388" y="4987925"/>
            <a:ext cx="623889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 b="1" dirty="0" smtClean="0">
                <a:solidFill>
                  <a:srgbClr val="2A2E5C"/>
                </a:solidFill>
              </a:rPr>
              <a:t>K</a:t>
            </a:r>
            <a:endParaRPr lang="ru-RU" sz="4400" b="1" dirty="0">
              <a:solidFill>
                <a:srgbClr val="2A2E5C"/>
              </a:solidFill>
            </a:endParaRPr>
          </a:p>
        </p:txBody>
      </p:sp>
      <p:sp>
        <p:nvSpPr>
          <p:cNvPr id="48138" name="Text Box 10"/>
          <p:cNvSpPr txBox="1">
            <a:spLocks noChangeArrowheads="1"/>
          </p:cNvSpPr>
          <p:nvPr/>
        </p:nvSpPr>
        <p:spPr bwMode="auto">
          <a:xfrm>
            <a:off x="179388" y="908050"/>
            <a:ext cx="48625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3600" b="1"/>
              <a:t>Внешняя область угла</a:t>
            </a:r>
          </a:p>
        </p:txBody>
      </p:sp>
      <p:sp>
        <p:nvSpPr>
          <p:cNvPr id="51208" name="Text Box 11"/>
          <p:cNvSpPr txBox="1">
            <a:spLocks noChangeArrowheads="1"/>
          </p:cNvSpPr>
          <p:nvPr/>
        </p:nvSpPr>
        <p:spPr bwMode="auto">
          <a:xfrm>
            <a:off x="6804025" y="163513"/>
            <a:ext cx="623889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 b="1" dirty="0" smtClean="0">
                <a:solidFill>
                  <a:srgbClr val="2A2E5C"/>
                </a:solidFill>
              </a:rPr>
              <a:t>H</a:t>
            </a:r>
            <a:endParaRPr lang="ru-RU" sz="4400" b="1" dirty="0">
              <a:solidFill>
                <a:srgbClr val="2A2E5C"/>
              </a:solidFill>
            </a:endParaRP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785786" y="3500438"/>
            <a:ext cx="623889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 b="1" dirty="0" smtClean="0">
                <a:solidFill>
                  <a:srgbClr val="2A2E5C"/>
                </a:solidFill>
              </a:rPr>
              <a:t>O</a:t>
            </a:r>
            <a:endParaRPr lang="ru-RU" sz="4400" b="1" dirty="0">
              <a:solidFill>
                <a:srgbClr val="2A2E5C"/>
              </a:solidFill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5" presetClass="emph" presetSubtype="0" repeatCount="5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500" fill="hold"/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8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8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8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 animBg="1"/>
      <p:bldP spid="48131" grpId="0" animBg="1"/>
      <p:bldP spid="48131" grpId="1" animBg="1"/>
      <p:bldP spid="48136" grpId="0"/>
      <p:bldP spid="4813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Freeform 2" descr="Пергамент"/>
          <p:cNvSpPr>
            <a:spLocks/>
          </p:cNvSpPr>
          <p:nvPr/>
        </p:nvSpPr>
        <p:spPr bwMode="auto">
          <a:xfrm>
            <a:off x="0" y="-127000"/>
            <a:ext cx="9320213" cy="6985000"/>
          </a:xfrm>
          <a:custGeom>
            <a:avLst/>
            <a:gdLst>
              <a:gd name="T0" fmla="*/ 1497012 w 5871"/>
              <a:gd name="T1" fmla="*/ 3884612 h 4400"/>
              <a:gd name="T2" fmla="*/ 8208963 w 5871"/>
              <a:gd name="T3" fmla="*/ 0 h 4400"/>
              <a:gd name="T4" fmla="*/ 49212 w 5871"/>
              <a:gd name="T5" fmla="*/ 87312 h 4400"/>
              <a:gd name="T6" fmla="*/ 0 w 5871"/>
              <a:gd name="T7" fmla="*/ 6985000 h 4400"/>
              <a:gd name="T8" fmla="*/ 9288463 w 5871"/>
              <a:gd name="T9" fmla="*/ 6985000 h 4400"/>
              <a:gd name="T10" fmla="*/ 9320213 w 5871"/>
              <a:gd name="T11" fmla="*/ 5700712 h 4400"/>
              <a:gd name="T12" fmla="*/ 1439862 w 5871"/>
              <a:gd name="T13" fmla="*/ 3889375 h 440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871"/>
              <a:gd name="T22" fmla="*/ 0 h 4400"/>
              <a:gd name="T23" fmla="*/ 5871 w 5871"/>
              <a:gd name="T24" fmla="*/ 4400 h 440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871" h="4400">
                <a:moveTo>
                  <a:pt x="943" y="2447"/>
                </a:moveTo>
                <a:lnTo>
                  <a:pt x="5171" y="0"/>
                </a:lnTo>
                <a:lnTo>
                  <a:pt x="31" y="55"/>
                </a:lnTo>
                <a:lnTo>
                  <a:pt x="0" y="4400"/>
                </a:lnTo>
                <a:lnTo>
                  <a:pt x="5851" y="4400"/>
                </a:lnTo>
                <a:lnTo>
                  <a:pt x="5871" y="3591"/>
                </a:lnTo>
                <a:lnTo>
                  <a:pt x="907" y="2450"/>
                </a:lnTo>
              </a:path>
            </a:pathLst>
          </a:cu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9155" name="Freeform 3" descr="Контурные ромбики"/>
          <p:cNvSpPr>
            <a:spLocks/>
          </p:cNvSpPr>
          <p:nvPr/>
        </p:nvSpPr>
        <p:spPr bwMode="auto">
          <a:xfrm>
            <a:off x="1476375" y="241300"/>
            <a:ext cx="7134225" cy="4987925"/>
          </a:xfrm>
          <a:custGeom>
            <a:avLst/>
            <a:gdLst>
              <a:gd name="T0" fmla="*/ 0 w 4494"/>
              <a:gd name="T1" fmla="*/ 3548063 h 3142"/>
              <a:gd name="T2" fmla="*/ 5183187 w 4494"/>
              <a:gd name="T3" fmla="*/ 523875 h 3142"/>
              <a:gd name="T4" fmla="*/ 6118224 w 4494"/>
              <a:gd name="T5" fmla="*/ 0 h 3142"/>
              <a:gd name="T6" fmla="*/ 6638925 w 4494"/>
              <a:gd name="T7" fmla="*/ 952500 h 3142"/>
              <a:gd name="T8" fmla="*/ 6969125 w 4494"/>
              <a:gd name="T9" fmla="*/ 1752600 h 3142"/>
              <a:gd name="T10" fmla="*/ 7007225 w 4494"/>
              <a:gd name="T11" fmla="*/ 2489200 h 3142"/>
              <a:gd name="T12" fmla="*/ 7007225 w 4494"/>
              <a:gd name="T13" fmla="*/ 3124200 h 3142"/>
              <a:gd name="T14" fmla="*/ 7134225 w 4494"/>
              <a:gd name="T15" fmla="*/ 3644900 h 3142"/>
              <a:gd name="T16" fmla="*/ 7134225 w 4494"/>
              <a:gd name="T17" fmla="*/ 4051300 h 3142"/>
              <a:gd name="T18" fmla="*/ 7007225 w 4494"/>
              <a:gd name="T19" fmla="*/ 4686300 h 3142"/>
              <a:gd name="T20" fmla="*/ 6829425 w 4494"/>
              <a:gd name="T21" fmla="*/ 4927600 h 3142"/>
              <a:gd name="T22" fmla="*/ 6264274 w 4494"/>
              <a:gd name="T23" fmla="*/ 4987925 h 3142"/>
              <a:gd name="T24" fmla="*/ 0 w 4494"/>
              <a:gd name="T25" fmla="*/ 3548063 h 3142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4494"/>
              <a:gd name="T40" fmla="*/ 0 h 3142"/>
              <a:gd name="T41" fmla="*/ 4494 w 4494"/>
              <a:gd name="T42" fmla="*/ 3142 h 3142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4494" h="3142">
                <a:moveTo>
                  <a:pt x="0" y="2235"/>
                </a:moveTo>
                <a:lnTo>
                  <a:pt x="3265" y="330"/>
                </a:lnTo>
                <a:lnTo>
                  <a:pt x="3854" y="0"/>
                </a:lnTo>
                <a:lnTo>
                  <a:pt x="4182" y="600"/>
                </a:lnTo>
                <a:lnTo>
                  <a:pt x="4390" y="1104"/>
                </a:lnTo>
                <a:lnTo>
                  <a:pt x="4414" y="1568"/>
                </a:lnTo>
                <a:lnTo>
                  <a:pt x="4414" y="1968"/>
                </a:lnTo>
                <a:lnTo>
                  <a:pt x="4494" y="2296"/>
                </a:lnTo>
                <a:lnTo>
                  <a:pt x="4494" y="2552"/>
                </a:lnTo>
                <a:lnTo>
                  <a:pt x="4414" y="2952"/>
                </a:lnTo>
                <a:lnTo>
                  <a:pt x="4302" y="3104"/>
                </a:lnTo>
                <a:lnTo>
                  <a:pt x="3946" y="3142"/>
                </a:lnTo>
                <a:lnTo>
                  <a:pt x="0" y="2235"/>
                </a:lnTo>
                <a:close/>
              </a:path>
            </a:pathLst>
          </a:custGeom>
          <a:pattFill prst="openDmnd">
            <a:fgClr>
              <a:srgbClr val="0066FF"/>
            </a:fgClr>
            <a:bgClr>
              <a:schemeClr val="bg1"/>
            </a:bgClr>
          </a:patt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2227" name="Freeform 4"/>
          <p:cNvSpPr>
            <a:spLocks/>
          </p:cNvSpPr>
          <p:nvPr/>
        </p:nvSpPr>
        <p:spPr bwMode="auto">
          <a:xfrm>
            <a:off x="1447800" y="774700"/>
            <a:ext cx="5219700" cy="3022600"/>
          </a:xfrm>
          <a:custGeom>
            <a:avLst/>
            <a:gdLst>
              <a:gd name="T0" fmla="*/ 0 w 3288"/>
              <a:gd name="T1" fmla="*/ 3022600 h 1904"/>
              <a:gd name="T2" fmla="*/ 5219700 w 3288"/>
              <a:gd name="T3" fmla="*/ 0 h 1904"/>
              <a:gd name="T4" fmla="*/ 0 60000 65536"/>
              <a:gd name="T5" fmla="*/ 0 60000 65536"/>
              <a:gd name="T6" fmla="*/ 0 w 3288"/>
              <a:gd name="T7" fmla="*/ 0 h 1904"/>
              <a:gd name="T8" fmla="*/ 3288 w 3288"/>
              <a:gd name="T9" fmla="*/ 1904 h 190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288" h="1904">
                <a:moveTo>
                  <a:pt x="0" y="1904"/>
                </a:moveTo>
                <a:lnTo>
                  <a:pt x="3288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 type="oval" w="med" len="med"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52228" name="Group 5"/>
          <p:cNvGrpSpPr>
            <a:grpSpLocks/>
          </p:cNvGrpSpPr>
          <p:nvPr/>
        </p:nvGrpSpPr>
        <p:grpSpPr bwMode="auto">
          <a:xfrm>
            <a:off x="1403350" y="3716338"/>
            <a:ext cx="6337300" cy="1512887"/>
            <a:chOff x="884" y="2341"/>
            <a:chExt cx="3992" cy="953"/>
          </a:xfrm>
        </p:grpSpPr>
        <p:sp>
          <p:nvSpPr>
            <p:cNvPr id="52260" name="Line 6"/>
            <p:cNvSpPr>
              <a:spLocks noChangeShapeType="1"/>
            </p:cNvSpPr>
            <p:nvPr/>
          </p:nvSpPr>
          <p:spPr bwMode="auto">
            <a:xfrm>
              <a:off x="930" y="2387"/>
              <a:ext cx="3946" cy="90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oval" w="med" len="med"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2261" name="Oval 7"/>
            <p:cNvSpPr>
              <a:spLocks noChangeArrowheads="1"/>
            </p:cNvSpPr>
            <p:nvPr/>
          </p:nvSpPr>
          <p:spPr bwMode="auto">
            <a:xfrm>
              <a:off x="884" y="2341"/>
              <a:ext cx="90" cy="91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52229" name="Text Box 8"/>
          <p:cNvSpPr txBox="1">
            <a:spLocks noChangeArrowheads="1"/>
          </p:cNvSpPr>
          <p:nvPr/>
        </p:nvSpPr>
        <p:spPr bwMode="auto">
          <a:xfrm>
            <a:off x="7164388" y="5037138"/>
            <a:ext cx="466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>
                <a:solidFill>
                  <a:srgbClr val="2A2E5C"/>
                </a:solidFill>
              </a:rPr>
              <a:t>k</a:t>
            </a:r>
            <a:endParaRPr lang="ru-RU" sz="4000" b="1">
              <a:solidFill>
                <a:srgbClr val="2A2E5C"/>
              </a:solidFill>
            </a:endParaRPr>
          </a:p>
        </p:txBody>
      </p:sp>
      <p:sp>
        <p:nvSpPr>
          <p:cNvPr id="52230" name="Text Box 9"/>
          <p:cNvSpPr txBox="1">
            <a:spLocks noChangeArrowheads="1"/>
          </p:cNvSpPr>
          <p:nvPr/>
        </p:nvSpPr>
        <p:spPr bwMode="auto">
          <a:xfrm>
            <a:off x="6011863" y="285750"/>
            <a:ext cx="4667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>
                <a:solidFill>
                  <a:srgbClr val="2A2E5C"/>
                </a:solidFill>
              </a:rPr>
              <a:t>h</a:t>
            </a:r>
            <a:endParaRPr lang="ru-RU" sz="4000" b="1">
              <a:solidFill>
                <a:srgbClr val="2A2E5C"/>
              </a:solidFill>
            </a:endParaRPr>
          </a:p>
        </p:txBody>
      </p:sp>
      <p:sp>
        <p:nvSpPr>
          <p:cNvPr id="49162" name="Oval 10"/>
          <p:cNvSpPr>
            <a:spLocks noChangeArrowheads="1"/>
          </p:cNvSpPr>
          <p:nvPr/>
        </p:nvSpPr>
        <p:spPr bwMode="auto">
          <a:xfrm>
            <a:off x="1619250" y="5516563"/>
            <a:ext cx="144463" cy="144462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9163" name="Oval 11"/>
          <p:cNvSpPr>
            <a:spLocks noChangeArrowheads="1"/>
          </p:cNvSpPr>
          <p:nvPr/>
        </p:nvSpPr>
        <p:spPr bwMode="auto">
          <a:xfrm>
            <a:off x="3779838" y="2852738"/>
            <a:ext cx="144462" cy="144462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9164" name="Oval 12"/>
          <p:cNvSpPr>
            <a:spLocks noChangeArrowheads="1"/>
          </p:cNvSpPr>
          <p:nvPr/>
        </p:nvSpPr>
        <p:spPr bwMode="auto">
          <a:xfrm>
            <a:off x="6011863" y="2708275"/>
            <a:ext cx="144462" cy="144463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9165" name="Oval 13"/>
          <p:cNvSpPr>
            <a:spLocks noChangeArrowheads="1"/>
          </p:cNvSpPr>
          <p:nvPr/>
        </p:nvSpPr>
        <p:spPr bwMode="auto">
          <a:xfrm>
            <a:off x="8604250" y="692150"/>
            <a:ext cx="144463" cy="144463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9166" name="Oval 14"/>
          <p:cNvSpPr>
            <a:spLocks noChangeArrowheads="1"/>
          </p:cNvSpPr>
          <p:nvPr/>
        </p:nvSpPr>
        <p:spPr bwMode="auto">
          <a:xfrm>
            <a:off x="8748713" y="2781300"/>
            <a:ext cx="144462" cy="144463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9167" name="Oval 15"/>
          <p:cNvSpPr>
            <a:spLocks noChangeArrowheads="1"/>
          </p:cNvSpPr>
          <p:nvPr/>
        </p:nvSpPr>
        <p:spPr bwMode="auto">
          <a:xfrm>
            <a:off x="6659563" y="4149725"/>
            <a:ext cx="144462" cy="144463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2237" name="Oval 16"/>
          <p:cNvSpPr>
            <a:spLocks noChangeArrowheads="1"/>
          </p:cNvSpPr>
          <p:nvPr/>
        </p:nvSpPr>
        <p:spPr bwMode="auto">
          <a:xfrm>
            <a:off x="7451725" y="188913"/>
            <a:ext cx="144463" cy="144462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2238" name="Oval 17"/>
          <p:cNvSpPr>
            <a:spLocks noChangeArrowheads="1"/>
          </p:cNvSpPr>
          <p:nvPr/>
        </p:nvSpPr>
        <p:spPr bwMode="auto">
          <a:xfrm>
            <a:off x="2916238" y="4076700"/>
            <a:ext cx="144462" cy="144463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9170" name="Oval 18"/>
          <p:cNvSpPr>
            <a:spLocks noChangeArrowheads="1"/>
          </p:cNvSpPr>
          <p:nvPr/>
        </p:nvSpPr>
        <p:spPr bwMode="auto">
          <a:xfrm>
            <a:off x="1116013" y="908050"/>
            <a:ext cx="144462" cy="144463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9171" name="Oval 19"/>
          <p:cNvSpPr>
            <a:spLocks noChangeArrowheads="1"/>
          </p:cNvSpPr>
          <p:nvPr/>
        </p:nvSpPr>
        <p:spPr bwMode="auto">
          <a:xfrm>
            <a:off x="3708400" y="620713"/>
            <a:ext cx="144463" cy="144462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2241" name="Oval 20"/>
          <p:cNvSpPr>
            <a:spLocks noChangeArrowheads="1"/>
          </p:cNvSpPr>
          <p:nvPr/>
        </p:nvSpPr>
        <p:spPr bwMode="auto">
          <a:xfrm>
            <a:off x="6084888" y="4797425"/>
            <a:ext cx="144462" cy="144463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2242" name="Oval 21"/>
          <p:cNvSpPr>
            <a:spLocks noChangeArrowheads="1"/>
          </p:cNvSpPr>
          <p:nvPr/>
        </p:nvSpPr>
        <p:spPr bwMode="auto">
          <a:xfrm>
            <a:off x="2268538" y="3213100"/>
            <a:ext cx="144462" cy="144463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9174" name="Oval 22"/>
          <p:cNvSpPr>
            <a:spLocks noChangeArrowheads="1"/>
          </p:cNvSpPr>
          <p:nvPr/>
        </p:nvSpPr>
        <p:spPr bwMode="auto">
          <a:xfrm>
            <a:off x="8820150" y="4797425"/>
            <a:ext cx="144463" cy="144463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9175" name="Text Box 23"/>
          <p:cNvSpPr txBox="1">
            <a:spLocks noChangeArrowheads="1"/>
          </p:cNvSpPr>
          <p:nvPr/>
        </p:nvSpPr>
        <p:spPr bwMode="auto">
          <a:xfrm>
            <a:off x="5435600" y="5805488"/>
            <a:ext cx="514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/>
              <a:t>N</a:t>
            </a:r>
            <a:endParaRPr lang="ru-RU" sz="3600" b="1"/>
          </a:p>
        </p:txBody>
      </p:sp>
      <p:sp>
        <p:nvSpPr>
          <p:cNvPr id="52245" name="Text Box 24"/>
          <p:cNvSpPr txBox="1">
            <a:spLocks noChangeArrowheads="1"/>
          </p:cNvSpPr>
          <p:nvPr/>
        </p:nvSpPr>
        <p:spPr bwMode="auto">
          <a:xfrm>
            <a:off x="2667000" y="4114800"/>
            <a:ext cx="514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/>
              <a:t>C</a:t>
            </a:r>
            <a:endParaRPr lang="ru-RU" sz="3600" b="1"/>
          </a:p>
        </p:txBody>
      </p:sp>
      <p:sp>
        <p:nvSpPr>
          <p:cNvPr id="52246" name="Text Box 25"/>
          <p:cNvSpPr txBox="1">
            <a:spLocks noChangeArrowheads="1"/>
          </p:cNvSpPr>
          <p:nvPr/>
        </p:nvSpPr>
        <p:spPr bwMode="auto">
          <a:xfrm>
            <a:off x="2051050" y="2708275"/>
            <a:ext cx="514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/>
              <a:t>X</a:t>
            </a:r>
            <a:endParaRPr lang="ru-RU" sz="3600" b="1"/>
          </a:p>
        </p:txBody>
      </p:sp>
      <p:sp>
        <p:nvSpPr>
          <p:cNvPr id="49178" name="Text Box 26"/>
          <p:cNvSpPr txBox="1">
            <a:spLocks noChangeArrowheads="1"/>
          </p:cNvSpPr>
          <p:nvPr/>
        </p:nvSpPr>
        <p:spPr bwMode="auto">
          <a:xfrm>
            <a:off x="1249363" y="620713"/>
            <a:ext cx="514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/>
              <a:t>Y</a:t>
            </a:r>
            <a:endParaRPr lang="ru-RU" sz="3600" b="1"/>
          </a:p>
        </p:txBody>
      </p:sp>
      <p:sp>
        <p:nvSpPr>
          <p:cNvPr id="49179" name="Text Box 27"/>
          <p:cNvSpPr txBox="1">
            <a:spLocks noChangeArrowheads="1"/>
          </p:cNvSpPr>
          <p:nvPr/>
        </p:nvSpPr>
        <p:spPr bwMode="auto">
          <a:xfrm>
            <a:off x="3851275" y="476250"/>
            <a:ext cx="488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/>
              <a:t>Z</a:t>
            </a:r>
            <a:endParaRPr lang="ru-RU" sz="3600" b="1"/>
          </a:p>
        </p:txBody>
      </p:sp>
      <p:sp>
        <p:nvSpPr>
          <p:cNvPr id="49180" name="Text Box 28"/>
          <p:cNvSpPr txBox="1">
            <a:spLocks noChangeArrowheads="1"/>
          </p:cNvSpPr>
          <p:nvPr/>
        </p:nvSpPr>
        <p:spPr bwMode="auto">
          <a:xfrm>
            <a:off x="3851275" y="2708275"/>
            <a:ext cx="641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/>
              <a:t>W</a:t>
            </a:r>
            <a:endParaRPr lang="ru-RU" sz="3600" b="1"/>
          </a:p>
        </p:txBody>
      </p:sp>
      <p:sp>
        <p:nvSpPr>
          <p:cNvPr id="49181" name="Text Box 29"/>
          <p:cNvSpPr txBox="1">
            <a:spLocks noChangeArrowheads="1"/>
          </p:cNvSpPr>
          <p:nvPr/>
        </p:nvSpPr>
        <p:spPr bwMode="auto">
          <a:xfrm>
            <a:off x="6084888" y="2420938"/>
            <a:ext cx="514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/>
              <a:t>V</a:t>
            </a:r>
            <a:endParaRPr lang="ru-RU" sz="3600" b="1"/>
          </a:p>
        </p:txBody>
      </p:sp>
      <p:sp>
        <p:nvSpPr>
          <p:cNvPr id="52251" name="Text Box 30"/>
          <p:cNvSpPr txBox="1">
            <a:spLocks noChangeArrowheads="1"/>
          </p:cNvSpPr>
          <p:nvPr/>
        </p:nvSpPr>
        <p:spPr bwMode="auto">
          <a:xfrm>
            <a:off x="5795963" y="4797425"/>
            <a:ext cx="5397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/>
              <a:t>O</a:t>
            </a:r>
            <a:endParaRPr lang="ru-RU" sz="3600" b="1"/>
          </a:p>
        </p:txBody>
      </p:sp>
      <p:sp>
        <p:nvSpPr>
          <p:cNvPr id="49183" name="Text Box 31"/>
          <p:cNvSpPr txBox="1">
            <a:spLocks noChangeArrowheads="1"/>
          </p:cNvSpPr>
          <p:nvPr/>
        </p:nvSpPr>
        <p:spPr bwMode="auto">
          <a:xfrm>
            <a:off x="6732588" y="3860800"/>
            <a:ext cx="4635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/>
              <a:t>P</a:t>
            </a:r>
            <a:endParaRPr lang="ru-RU" sz="3600" b="1"/>
          </a:p>
        </p:txBody>
      </p:sp>
      <p:sp>
        <p:nvSpPr>
          <p:cNvPr id="49184" name="Text Box 32"/>
          <p:cNvSpPr txBox="1">
            <a:spLocks noChangeArrowheads="1"/>
          </p:cNvSpPr>
          <p:nvPr/>
        </p:nvSpPr>
        <p:spPr bwMode="auto">
          <a:xfrm>
            <a:off x="8705850" y="4221163"/>
            <a:ext cx="438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/>
              <a:t>S</a:t>
            </a:r>
            <a:endParaRPr lang="ru-RU" sz="3600" b="1"/>
          </a:p>
        </p:txBody>
      </p:sp>
      <p:sp>
        <p:nvSpPr>
          <p:cNvPr id="49185" name="Text Box 33"/>
          <p:cNvSpPr txBox="1">
            <a:spLocks noChangeArrowheads="1"/>
          </p:cNvSpPr>
          <p:nvPr/>
        </p:nvSpPr>
        <p:spPr bwMode="auto">
          <a:xfrm>
            <a:off x="8629650" y="2205038"/>
            <a:ext cx="514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/>
              <a:t>D</a:t>
            </a:r>
            <a:endParaRPr lang="ru-RU" sz="3600" b="1"/>
          </a:p>
        </p:txBody>
      </p:sp>
      <p:sp>
        <p:nvSpPr>
          <p:cNvPr id="49186" name="Text Box 34"/>
          <p:cNvSpPr txBox="1">
            <a:spLocks noChangeArrowheads="1"/>
          </p:cNvSpPr>
          <p:nvPr/>
        </p:nvSpPr>
        <p:spPr bwMode="auto">
          <a:xfrm>
            <a:off x="8459788" y="0"/>
            <a:ext cx="488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/>
              <a:t>L</a:t>
            </a:r>
            <a:endParaRPr lang="ru-RU" sz="3600" b="1"/>
          </a:p>
        </p:txBody>
      </p:sp>
      <p:sp>
        <p:nvSpPr>
          <p:cNvPr id="52256" name="Text Box 35"/>
          <p:cNvSpPr txBox="1">
            <a:spLocks noChangeArrowheads="1"/>
          </p:cNvSpPr>
          <p:nvPr/>
        </p:nvSpPr>
        <p:spPr bwMode="auto">
          <a:xfrm>
            <a:off x="7451725" y="260350"/>
            <a:ext cx="5143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/>
              <a:t>R</a:t>
            </a:r>
            <a:endParaRPr lang="ru-RU" sz="3600" b="1"/>
          </a:p>
        </p:txBody>
      </p:sp>
      <p:sp>
        <p:nvSpPr>
          <p:cNvPr id="49188" name="Oval 36"/>
          <p:cNvSpPr>
            <a:spLocks noChangeArrowheads="1"/>
          </p:cNvSpPr>
          <p:nvPr/>
        </p:nvSpPr>
        <p:spPr bwMode="auto">
          <a:xfrm>
            <a:off x="5292725" y="6021388"/>
            <a:ext cx="144463" cy="144462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9189" name="Text Box 37"/>
          <p:cNvSpPr txBox="1">
            <a:spLocks noChangeArrowheads="1"/>
          </p:cNvSpPr>
          <p:nvPr/>
        </p:nvSpPr>
        <p:spPr bwMode="auto">
          <a:xfrm>
            <a:off x="1779588" y="5373688"/>
            <a:ext cx="488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/>
              <a:t>E</a:t>
            </a:r>
            <a:endParaRPr lang="ru-RU" sz="3600" b="1"/>
          </a:p>
        </p:txBody>
      </p:sp>
      <p:sp>
        <p:nvSpPr>
          <p:cNvPr id="52259" name="Text Box 38"/>
          <p:cNvSpPr txBox="1">
            <a:spLocks noChangeArrowheads="1"/>
          </p:cNvSpPr>
          <p:nvPr/>
        </p:nvSpPr>
        <p:spPr bwMode="auto">
          <a:xfrm>
            <a:off x="0" y="6216650"/>
            <a:ext cx="51927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dirty="0"/>
              <a:t>Какие из отмеченных точек лежат внутри угла?</a:t>
            </a:r>
          </a:p>
          <a:p>
            <a:r>
              <a:rPr lang="ru-RU" b="1" dirty="0"/>
              <a:t>Какие во внешней области?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491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" dur="500" fill="hold"/>
                                        <p:tgtEl>
                                          <p:spTgt spid="4918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500" fill="hold"/>
                                        <p:tgtEl>
                                          <p:spTgt spid="491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500" fill="hold"/>
                                        <p:tgtEl>
                                          <p:spTgt spid="491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491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500" fill="hold"/>
                                        <p:tgtEl>
                                          <p:spTgt spid="491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491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491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4916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500" fill="hold"/>
                                        <p:tgtEl>
                                          <p:spTgt spid="491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491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491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" dur="500" fill="hold"/>
                                        <p:tgtEl>
                                          <p:spTgt spid="491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491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491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" dur="500" fill="hold"/>
                                        <p:tgtEl>
                                          <p:spTgt spid="491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491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491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500" fill="hold"/>
                                        <p:tgtEl>
                                          <p:spTgt spid="491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491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4916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500" fill="hold"/>
                                        <p:tgtEl>
                                          <p:spTgt spid="491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491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491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9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5" presetClass="emph" presetSubtype="0" repeatCount="5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6" dur="500" fill="hold"/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0" dur="500" fill="hold"/>
                                        <p:tgtEl>
                                          <p:spTgt spid="491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FF"/>
                                      </p:to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491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491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491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FF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491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491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8" dur="500" fill="hold"/>
                                        <p:tgtEl>
                                          <p:spTgt spid="491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FF"/>
                                      </p:to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491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0" dur="500" fill="hold"/>
                                        <p:tgtEl>
                                          <p:spTgt spid="491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2" dur="500" fill="hold"/>
                                        <p:tgtEl>
                                          <p:spTgt spid="491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FF"/>
                                      </p:to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491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491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6" dur="500" fill="hold"/>
                                        <p:tgtEl>
                                          <p:spTgt spid="491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8" dur="500" fill="hold"/>
                                        <p:tgtEl>
                                          <p:spTgt spid="491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9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0" dur="500" fill="hold"/>
                                        <p:tgtEl>
                                          <p:spTgt spid="491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1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2" dur="500" fill="hold"/>
                                        <p:tgtEl>
                                          <p:spTgt spid="491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F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49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4" grpId="0" animBg="1"/>
      <p:bldP spid="49155" grpId="0" animBg="1"/>
      <p:bldP spid="49155" grpId="1" animBg="1"/>
      <p:bldP spid="49175" grpId="0"/>
      <p:bldP spid="49178" grpId="0"/>
      <p:bldP spid="49179" grpId="0"/>
      <p:bldP spid="49180" grpId="0"/>
      <p:bldP spid="49181" grpId="0"/>
      <p:bldP spid="49183" grpId="0"/>
      <p:bldP spid="49184" grpId="0"/>
      <p:bldP spid="49185" grpId="0"/>
      <p:bldP spid="49186" grpId="0"/>
      <p:bldP spid="4918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1547813" y="260350"/>
            <a:ext cx="7361237" cy="842963"/>
          </a:xfrm>
        </p:spPr>
        <p:txBody>
          <a:bodyPr/>
          <a:lstStyle/>
          <a:p>
            <a:pPr eaLnBrk="1" hangingPunct="1"/>
            <a:r>
              <a:rPr lang="ru-RU" sz="4000" b="1" smtClean="0">
                <a:solidFill>
                  <a:srgbClr val="C00000"/>
                </a:solidFill>
              </a:rPr>
              <a:t>Назовите углы</a:t>
            </a:r>
          </a:p>
        </p:txBody>
      </p:sp>
      <p:grpSp>
        <p:nvGrpSpPr>
          <p:cNvPr id="2" name="Группа 6"/>
          <p:cNvGrpSpPr>
            <a:grpSpLocks/>
          </p:cNvGrpSpPr>
          <p:nvPr/>
        </p:nvGrpSpPr>
        <p:grpSpPr bwMode="auto">
          <a:xfrm>
            <a:off x="2195513" y="5589588"/>
            <a:ext cx="1946275" cy="1016000"/>
            <a:chOff x="1344324" y="5430356"/>
            <a:chExt cx="3071834" cy="1015663"/>
          </a:xfrm>
        </p:grpSpPr>
        <p:sp>
          <p:nvSpPr>
            <p:cNvPr id="16395" name="TextBox 7"/>
            <p:cNvSpPr txBox="1">
              <a:spLocks noChangeArrowheads="1"/>
            </p:cNvSpPr>
            <p:nvPr/>
          </p:nvSpPr>
          <p:spPr bwMode="auto">
            <a:xfrm>
              <a:off x="1344324" y="5430356"/>
              <a:ext cx="3071834" cy="1015663"/>
            </a:xfrm>
            <a:prstGeom prst="rect">
              <a:avLst/>
            </a:prstGeom>
            <a:noFill/>
            <a:ln>
              <a:noFill/>
            </a:ln>
            <a:extLst/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ru-RU" sz="6000" dirty="0">
                  <a:solidFill>
                    <a:prstClr val="black"/>
                  </a:solidFill>
                </a:rPr>
                <a:t>   </a:t>
              </a:r>
              <a:r>
                <a:rPr lang="ru-RU" sz="3600" b="1" dirty="0">
                  <a:solidFill>
                    <a:prstClr val="black"/>
                  </a:solidFill>
                  <a:latin typeface="+mj-lt"/>
                </a:rPr>
                <a:t>АОВ</a:t>
              </a:r>
            </a:p>
          </p:txBody>
        </p:sp>
        <p:sp>
          <p:nvSpPr>
            <p:cNvPr id="9" name="Полилиния 8"/>
            <p:cNvSpPr/>
            <p:nvPr/>
          </p:nvSpPr>
          <p:spPr>
            <a:xfrm>
              <a:off x="2025840" y="6006427"/>
              <a:ext cx="408408" cy="179328"/>
            </a:xfrm>
            <a:custGeom>
              <a:avLst/>
              <a:gdLst>
                <a:gd name="connsiteX0" fmla="*/ 367696 w 657981"/>
                <a:gd name="connsiteY0" fmla="*/ 0 h 764418"/>
                <a:gd name="connsiteX1" fmla="*/ 48381 w 657981"/>
                <a:gd name="connsiteY1" fmla="*/ 653142 h 764418"/>
                <a:gd name="connsiteX2" fmla="*/ 657981 w 657981"/>
                <a:gd name="connsiteY2" fmla="*/ 667657 h 764418"/>
                <a:gd name="connsiteX3" fmla="*/ 657981 w 657981"/>
                <a:gd name="connsiteY3" fmla="*/ 667657 h 764418"/>
                <a:gd name="connsiteX0" fmla="*/ 367696 w 657981"/>
                <a:gd name="connsiteY0" fmla="*/ 0 h 667657"/>
                <a:gd name="connsiteX1" fmla="*/ 48381 w 657981"/>
                <a:gd name="connsiteY1" fmla="*/ 653142 h 667657"/>
                <a:gd name="connsiteX2" fmla="*/ 657981 w 657981"/>
                <a:gd name="connsiteY2" fmla="*/ 667657 h 667657"/>
                <a:gd name="connsiteX3" fmla="*/ 657981 w 657981"/>
                <a:gd name="connsiteY3" fmla="*/ 667657 h 667657"/>
                <a:gd name="connsiteX0" fmla="*/ 319315 w 609600"/>
                <a:gd name="connsiteY0" fmla="*/ 0 h 667657"/>
                <a:gd name="connsiteX1" fmla="*/ 0 w 609600"/>
                <a:gd name="connsiteY1" fmla="*/ 653142 h 667657"/>
                <a:gd name="connsiteX2" fmla="*/ 609600 w 609600"/>
                <a:gd name="connsiteY2" fmla="*/ 667657 h 667657"/>
                <a:gd name="connsiteX3" fmla="*/ 609600 w 609600"/>
                <a:gd name="connsiteY3" fmla="*/ 667657 h 667657"/>
                <a:gd name="connsiteX0" fmla="*/ 605035 w 609600"/>
                <a:gd name="connsiteY0" fmla="*/ 0 h 667657"/>
                <a:gd name="connsiteX1" fmla="*/ 0 w 609600"/>
                <a:gd name="connsiteY1" fmla="*/ 653142 h 667657"/>
                <a:gd name="connsiteX2" fmla="*/ 609600 w 609600"/>
                <a:gd name="connsiteY2" fmla="*/ 667657 h 667657"/>
                <a:gd name="connsiteX3" fmla="*/ 609600 w 609600"/>
                <a:gd name="connsiteY3" fmla="*/ 667657 h 667657"/>
                <a:gd name="connsiteX0" fmla="*/ 605035 w 609600"/>
                <a:gd name="connsiteY0" fmla="*/ 0 h 667657"/>
                <a:gd name="connsiteX1" fmla="*/ 0 w 609600"/>
                <a:gd name="connsiteY1" fmla="*/ 653142 h 667657"/>
                <a:gd name="connsiteX2" fmla="*/ 609600 w 609600"/>
                <a:gd name="connsiteY2" fmla="*/ 667657 h 667657"/>
                <a:gd name="connsiteX3" fmla="*/ 609600 w 609600"/>
                <a:gd name="connsiteY3" fmla="*/ 667657 h 667657"/>
                <a:gd name="connsiteX0" fmla="*/ 605035 w 609600"/>
                <a:gd name="connsiteY0" fmla="*/ 0 h 667657"/>
                <a:gd name="connsiteX1" fmla="*/ 0 w 609600"/>
                <a:gd name="connsiteY1" fmla="*/ 653142 h 667657"/>
                <a:gd name="connsiteX2" fmla="*/ 609600 w 609600"/>
                <a:gd name="connsiteY2" fmla="*/ 667657 h 667657"/>
                <a:gd name="connsiteX3" fmla="*/ 609600 w 609600"/>
                <a:gd name="connsiteY3" fmla="*/ 667657 h 6676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9600" h="667657">
                  <a:moveTo>
                    <a:pt x="605035" y="0"/>
                  </a:moveTo>
                  <a:lnTo>
                    <a:pt x="0" y="653142"/>
                  </a:lnTo>
                  <a:lnTo>
                    <a:pt x="609600" y="667657"/>
                  </a:lnTo>
                  <a:lnTo>
                    <a:pt x="609600" y="667657"/>
                  </a:lnTo>
                </a:path>
              </a:pathLst>
            </a:custGeom>
            <a:ln w="381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</p:grpSp>
      <p:grpSp>
        <p:nvGrpSpPr>
          <p:cNvPr id="3" name="Группа 14"/>
          <p:cNvGrpSpPr/>
          <p:nvPr/>
        </p:nvGrpSpPr>
        <p:grpSpPr>
          <a:xfrm>
            <a:off x="1907704" y="1771676"/>
            <a:ext cx="6925496" cy="3959839"/>
            <a:chOff x="1075528" y="1857364"/>
            <a:chExt cx="6925496" cy="3959839"/>
          </a:xfrm>
          <a:solidFill>
            <a:schemeClr val="bg1"/>
          </a:solidFill>
        </p:grpSpPr>
        <p:cxnSp>
          <p:nvCxnSpPr>
            <p:cNvPr id="5" name="Прямая соединительная линия 4"/>
            <p:cNvCxnSpPr/>
            <p:nvPr/>
          </p:nvCxnSpPr>
          <p:spPr>
            <a:xfrm rot="5400000" flipH="1" flipV="1">
              <a:off x="1000100" y="2428868"/>
              <a:ext cx="2428892" cy="1285884"/>
            </a:xfrm>
            <a:prstGeom prst="line">
              <a:avLst/>
            </a:prstGeom>
            <a:grpFill/>
            <a:ln w="127000" cap="rnd" cmpd="sng">
              <a:solidFill>
                <a:srgbClr val="0070C0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/>
            <p:cNvCxnSpPr/>
            <p:nvPr/>
          </p:nvCxnSpPr>
          <p:spPr>
            <a:xfrm>
              <a:off x="1571604" y="4286256"/>
              <a:ext cx="6429420" cy="1143008"/>
            </a:xfrm>
            <a:prstGeom prst="line">
              <a:avLst/>
            </a:prstGeom>
            <a:grpFill/>
            <a:ln w="127000" cap="rnd" cmpd="sng">
              <a:solidFill>
                <a:srgbClr val="0070C0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1075528" y="3730712"/>
              <a:ext cx="642942" cy="64633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3600" b="1" dirty="0">
                  <a:solidFill>
                    <a:prstClr val="black"/>
                  </a:solidFill>
                  <a:latin typeface="+mj-lt"/>
                  <a:cs typeface="Arial" charset="0"/>
                </a:rPr>
                <a:t>О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515688" y="1858504"/>
              <a:ext cx="513176" cy="64633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3600" b="1" dirty="0">
                  <a:solidFill>
                    <a:prstClr val="black"/>
                  </a:solidFill>
                  <a:latin typeface="+mj-lt"/>
                  <a:cs typeface="Arial" charset="0"/>
                </a:rPr>
                <a:t>А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332112" y="5170872"/>
              <a:ext cx="642942" cy="64633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3600" b="1" dirty="0">
                  <a:solidFill>
                    <a:prstClr val="black"/>
                  </a:solidFill>
                  <a:latin typeface="+mj-lt"/>
                  <a:cs typeface="Arial" charset="0"/>
                </a:rPr>
                <a:t>В</a:t>
              </a:r>
            </a:p>
          </p:txBody>
        </p:sp>
      </p:grpSp>
      <p:grpSp>
        <p:nvGrpSpPr>
          <p:cNvPr id="4" name="Группа 15"/>
          <p:cNvGrpSpPr/>
          <p:nvPr/>
        </p:nvGrpSpPr>
        <p:grpSpPr>
          <a:xfrm>
            <a:off x="1835696" y="1916832"/>
            <a:ext cx="6997504" cy="3742675"/>
            <a:chOff x="1003520" y="2071678"/>
            <a:chExt cx="6997504" cy="3742675"/>
          </a:xfrm>
          <a:solidFill>
            <a:schemeClr val="bg1"/>
          </a:solidFill>
        </p:grpSpPr>
        <p:cxnSp>
          <p:nvCxnSpPr>
            <p:cNvPr id="17" name="Прямая соединительная линия 16"/>
            <p:cNvCxnSpPr/>
            <p:nvPr/>
          </p:nvCxnSpPr>
          <p:spPr>
            <a:xfrm flipV="1">
              <a:off x="1579584" y="2071678"/>
              <a:ext cx="5857916" cy="2214578"/>
            </a:xfrm>
            <a:prstGeom prst="line">
              <a:avLst/>
            </a:prstGeom>
            <a:grpFill/>
            <a:ln w="127000" cap="rnd" cmpd="sng">
              <a:solidFill>
                <a:schemeClr val="accent2">
                  <a:lumMod val="60000"/>
                  <a:lumOff val="40000"/>
                </a:schemeClr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1571604" y="4286256"/>
              <a:ext cx="6429420" cy="1143008"/>
            </a:xfrm>
            <a:prstGeom prst="line">
              <a:avLst/>
            </a:prstGeom>
            <a:grpFill/>
            <a:ln w="127000" cap="rnd" cmpd="sng">
              <a:solidFill>
                <a:schemeClr val="accent2">
                  <a:lumMod val="60000"/>
                  <a:lumOff val="40000"/>
                </a:schemeClr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1003520" y="3727862"/>
              <a:ext cx="642942" cy="64633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3600" b="1" dirty="0">
                  <a:solidFill>
                    <a:prstClr val="black"/>
                  </a:solidFill>
                  <a:latin typeface="+mj-lt"/>
                  <a:cs typeface="Arial" charset="0"/>
                </a:rPr>
                <a:t>А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963960" y="2146536"/>
              <a:ext cx="642942" cy="646331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3600" b="1" dirty="0">
                  <a:solidFill>
                    <a:prstClr val="black"/>
                  </a:solidFill>
                  <a:latin typeface="+mj-lt"/>
                  <a:cs typeface="Arial" charset="0"/>
                </a:rPr>
                <a:t>С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476128" y="5168022"/>
              <a:ext cx="642942" cy="64633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3600" b="1" dirty="0">
                  <a:solidFill>
                    <a:prstClr val="black"/>
                  </a:solidFill>
                  <a:latin typeface="Arial" charset="0"/>
                  <a:cs typeface="Arial" charset="0"/>
                </a:rPr>
                <a:t>М</a:t>
              </a:r>
            </a:p>
          </p:txBody>
        </p:sp>
      </p:grpSp>
      <p:grpSp>
        <p:nvGrpSpPr>
          <p:cNvPr id="7" name="Группа 22"/>
          <p:cNvGrpSpPr/>
          <p:nvPr/>
        </p:nvGrpSpPr>
        <p:grpSpPr>
          <a:xfrm>
            <a:off x="1691680" y="4941168"/>
            <a:ext cx="2088232" cy="1080120"/>
            <a:chOff x="1501306" y="4595948"/>
            <a:chExt cx="3071834" cy="1015663"/>
          </a:xfrm>
          <a:noFill/>
        </p:grpSpPr>
        <p:sp>
          <p:nvSpPr>
            <p:cNvPr id="24" name="TextBox 23"/>
            <p:cNvSpPr txBox="1"/>
            <p:nvPr/>
          </p:nvSpPr>
          <p:spPr>
            <a:xfrm>
              <a:off x="1501306" y="4595948"/>
              <a:ext cx="3071834" cy="1015663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6000" dirty="0">
                  <a:solidFill>
                    <a:prstClr val="black"/>
                  </a:solidFill>
                  <a:latin typeface="Arial" charset="0"/>
                  <a:cs typeface="Arial" charset="0"/>
                </a:rPr>
                <a:t>   </a:t>
              </a:r>
              <a:r>
                <a:rPr lang="ru-RU" sz="3600" b="1" dirty="0">
                  <a:solidFill>
                    <a:prstClr val="black"/>
                  </a:solidFill>
                  <a:latin typeface="+mj-lt"/>
                  <a:cs typeface="Arial" charset="0"/>
                </a:rPr>
                <a:t>САМ</a:t>
              </a:r>
            </a:p>
          </p:txBody>
        </p:sp>
        <p:sp>
          <p:nvSpPr>
            <p:cNvPr id="25" name="Полилиния 24"/>
            <p:cNvSpPr/>
            <p:nvPr/>
          </p:nvSpPr>
          <p:spPr>
            <a:xfrm>
              <a:off x="2136858" y="5137635"/>
              <a:ext cx="336782" cy="151079"/>
            </a:xfrm>
            <a:custGeom>
              <a:avLst/>
              <a:gdLst>
                <a:gd name="connsiteX0" fmla="*/ 367696 w 657981"/>
                <a:gd name="connsiteY0" fmla="*/ 0 h 764418"/>
                <a:gd name="connsiteX1" fmla="*/ 48381 w 657981"/>
                <a:gd name="connsiteY1" fmla="*/ 653142 h 764418"/>
                <a:gd name="connsiteX2" fmla="*/ 657981 w 657981"/>
                <a:gd name="connsiteY2" fmla="*/ 667657 h 764418"/>
                <a:gd name="connsiteX3" fmla="*/ 657981 w 657981"/>
                <a:gd name="connsiteY3" fmla="*/ 667657 h 764418"/>
                <a:gd name="connsiteX0" fmla="*/ 367696 w 657981"/>
                <a:gd name="connsiteY0" fmla="*/ 0 h 667657"/>
                <a:gd name="connsiteX1" fmla="*/ 48381 w 657981"/>
                <a:gd name="connsiteY1" fmla="*/ 653142 h 667657"/>
                <a:gd name="connsiteX2" fmla="*/ 657981 w 657981"/>
                <a:gd name="connsiteY2" fmla="*/ 667657 h 667657"/>
                <a:gd name="connsiteX3" fmla="*/ 657981 w 657981"/>
                <a:gd name="connsiteY3" fmla="*/ 667657 h 667657"/>
                <a:gd name="connsiteX0" fmla="*/ 319315 w 609600"/>
                <a:gd name="connsiteY0" fmla="*/ 0 h 667657"/>
                <a:gd name="connsiteX1" fmla="*/ 0 w 609600"/>
                <a:gd name="connsiteY1" fmla="*/ 653142 h 667657"/>
                <a:gd name="connsiteX2" fmla="*/ 609600 w 609600"/>
                <a:gd name="connsiteY2" fmla="*/ 667657 h 667657"/>
                <a:gd name="connsiteX3" fmla="*/ 609600 w 609600"/>
                <a:gd name="connsiteY3" fmla="*/ 667657 h 667657"/>
                <a:gd name="connsiteX0" fmla="*/ 605035 w 609600"/>
                <a:gd name="connsiteY0" fmla="*/ 0 h 667657"/>
                <a:gd name="connsiteX1" fmla="*/ 0 w 609600"/>
                <a:gd name="connsiteY1" fmla="*/ 653142 h 667657"/>
                <a:gd name="connsiteX2" fmla="*/ 609600 w 609600"/>
                <a:gd name="connsiteY2" fmla="*/ 667657 h 667657"/>
                <a:gd name="connsiteX3" fmla="*/ 609600 w 609600"/>
                <a:gd name="connsiteY3" fmla="*/ 667657 h 667657"/>
                <a:gd name="connsiteX0" fmla="*/ 605035 w 609600"/>
                <a:gd name="connsiteY0" fmla="*/ 0 h 667657"/>
                <a:gd name="connsiteX1" fmla="*/ 0 w 609600"/>
                <a:gd name="connsiteY1" fmla="*/ 653142 h 667657"/>
                <a:gd name="connsiteX2" fmla="*/ 609600 w 609600"/>
                <a:gd name="connsiteY2" fmla="*/ 667657 h 667657"/>
                <a:gd name="connsiteX3" fmla="*/ 609600 w 609600"/>
                <a:gd name="connsiteY3" fmla="*/ 667657 h 667657"/>
                <a:gd name="connsiteX0" fmla="*/ 605035 w 609600"/>
                <a:gd name="connsiteY0" fmla="*/ 0 h 667657"/>
                <a:gd name="connsiteX1" fmla="*/ 0 w 609600"/>
                <a:gd name="connsiteY1" fmla="*/ 653142 h 667657"/>
                <a:gd name="connsiteX2" fmla="*/ 609600 w 609600"/>
                <a:gd name="connsiteY2" fmla="*/ 667657 h 667657"/>
                <a:gd name="connsiteX3" fmla="*/ 609600 w 609600"/>
                <a:gd name="connsiteY3" fmla="*/ 667657 h 6676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9600" h="667657">
                  <a:moveTo>
                    <a:pt x="605035" y="0"/>
                  </a:moveTo>
                  <a:lnTo>
                    <a:pt x="0" y="653142"/>
                  </a:lnTo>
                  <a:lnTo>
                    <a:pt x="609600" y="667657"/>
                  </a:lnTo>
                  <a:lnTo>
                    <a:pt x="609600" y="667657"/>
                  </a:lnTo>
                </a:path>
              </a:pathLst>
            </a:custGeom>
            <a:grpFill/>
            <a:ln w="381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</p:grpSp>
      <p:grpSp>
        <p:nvGrpSpPr>
          <p:cNvPr id="8" name="Группа 25"/>
          <p:cNvGrpSpPr/>
          <p:nvPr/>
        </p:nvGrpSpPr>
        <p:grpSpPr>
          <a:xfrm>
            <a:off x="1907704" y="1484784"/>
            <a:ext cx="7140380" cy="3643338"/>
            <a:chOff x="860644" y="1785926"/>
            <a:chExt cx="7140380" cy="3643338"/>
          </a:xfrm>
          <a:solidFill>
            <a:schemeClr val="bg1"/>
          </a:solidFill>
        </p:grpSpPr>
        <p:cxnSp>
          <p:nvCxnSpPr>
            <p:cNvPr id="27" name="Прямая соединительная линия 26"/>
            <p:cNvCxnSpPr/>
            <p:nvPr/>
          </p:nvCxnSpPr>
          <p:spPr>
            <a:xfrm rot="5400000" flipH="1" flipV="1">
              <a:off x="678629" y="2678901"/>
              <a:ext cx="2500330" cy="714380"/>
            </a:xfrm>
            <a:prstGeom prst="line">
              <a:avLst/>
            </a:prstGeom>
            <a:grpFill/>
            <a:ln w="127000" cap="rnd" cmpd="sng">
              <a:solidFill>
                <a:srgbClr val="7030A0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>
              <a:off x="1571604" y="4286256"/>
              <a:ext cx="6429420" cy="1143008"/>
            </a:xfrm>
            <a:prstGeom prst="line">
              <a:avLst/>
            </a:prstGeom>
            <a:grpFill/>
            <a:ln w="127000" cap="rnd" cmpd="sng">
              <a:solidFill>
                <a:srgbClr val="7030A0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860644" y="3730712"/>
              <a:ext cx="642942" cy="64633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3600" b="1" dirty="0">
                  <a:solidFill>
                    <a:prstClr val="black"/>
                  </a:solidFill>
                  <a:latin typeface="+mj-lt"/>
                  <a:cs typeface="Arial" charset="0"/>
                </a:rPr>
                <a:t>Т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292692" y="2218544"/>
              <a:ext cx="642942" cy="64633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600" b="1" dirty="0">
                  <a:solidFill>
                    <a:prstClr val="black"/>
                  </a:solidFill>
                  <a:latin typeface="+mj-lt"/>
                  <a:cs typeface="Arial" charset="0"/>
                </a:rPr>
                <a:t>H</a:t>
              </a:r>
              <a:endParaRPr lang="ru-RU" sz="3600" b="1" dirty="0">
                <a:solidFill>
                  <a:prstClr val="black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477268" y="4522800"/>
              <a:ext cx="642942" cy="64633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600" b="1" dirty="0">
                  <a:solidFill>
                    <a:prstClr val="black"/>
                  </a:solidFill>
                  <a:latin typeface="+mj-lt"/>
                  <a:cs typeface="Arial" charset="0"/>
                </a:rPr>
                <a:t>S</a:t>
              </a:r>
              <a:endParaRPr lang="ru-RU" sz="3600" b="1" dirty="0">
                <a:solidFill>
                  <a:prstClr val="black"/>
                </a:solidFill>
                <a:latin typeface="+mj-lt"/>
                <a:cs typeface="Arial" charset="0"/>
              </a:endParaRPr>
            </a:p>
          </p:txBody>
        </p:sp>
        <p:cxnSp>
          <p:nvCxnSpPr>
            <p:cNvPr id="37" name="Прямая соединительная линия 36"/>
            <p:cNvCxnSpPr/>
            <p:nvPr/>
          </p:nvCxnSpPr>
          <p:spPr>
            <a:xfrm flipV="1">
              <a:off x="1580724" y="2073958"/>
              <a:ext cx="5643602" cy="2214578"/>
            </a:xfrm>
            <a:prstGeom prst="line">
              <a:avLst/>
            </a:prstGeom>
            <a:grpFill/>
            <a:ln w="127000" cap="rnd" cmpd="sng">
              <a:solidFill>
                <a:srgbClr val="7030A0"/>
              </a:solidFill>
              <a:head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/>
            <p:cNvSpPr txBox="1"/>
            <p:nvPr/>
          </p:nvSpPr>
          <p:spPr>
            <a:xfrm>
              <a:off x="4821084" y="2146536"/>
              <a:ext cx="642942" cy="64633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sz="3600" b="1" dirty="0">
                  <a:solidFill>
                    <a:prstClr val="black"/>
                  </a:solidFill>
                  <a:latin typeface="+mj-lt"/>
                  <a:cs typeface="Arial" charset="0"/>
                </a:rPr>
                <a:t>N</a:t>
              </a:r>
              <a:endParaRPr lang="ru-RU" sz="3600" b="1" dirty="0">
                <a:solidFill>
                  <a:prstClr val="black"/>
                </a:solidFill>
                <a:latin typeface="+mj-lt"/>
                <a:cs typeface="Arial" charset="0"/>
              </a:endParaRPr>
            </a:p>
          </p:txBody>
        </p:sp>
      </p:grpSp>
      <p:grpSp>
        <p:nvGrpSpPr>
          <p:cNvPr id="10" name="Группа 40"/>
          <p:cNvGrpSpPr/>
          <p:nvPr/>
        </p:nvGrpSpPr>
        <p:grpSpPr>
          <a:xfrm>
            <a:off x="1619672" y="4509120"/>
            <a:ext cx="2428892" cy="1015663"/>
            <a:chOff x="1477774" y="5214380"/>
            <a:chExt cx="3164919" cy="1015663"/>
          </a:xfrm>
          <a:noFill/>
        </p:grpSpPr>
        <p:sp>
          <p:nvSpPr>
            <p:cNvPr id="42" name="TextBox 41"/>
            <p:cNvSpPr txBox="1"/>
            <p:nvPr/>
          </p:nvSpPr>
          <p:spPr>
            <a:xfrm>
              <a:off x="1477774" y="5214380"/>
              <a:ext cx="3164919" cy="1015663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6000" dirty="0">
                  <a:solidFill>
                    <a:prstClr val="black"/>
                  </a:solidFill>
                  <a:latin typeface="Arial" charset="0"/>
                  <a:cs typeface="Arial" charset="0"/>
                </a:rPr>
                <a:t>  </a:t>
              </a:r>
              <a:r>
                <a:rPr lang="ru-RU" sz="3600" b="1" dirty="0">
                  <a:solidFill>
                    <a:prstClr val="black"/>
                  </a:solidFill>
                  <a:latin typeface="+mj-lt"/>
                  <a:cs typeface="Arial" charset="0"/>
                </a:rPr>
                <a:t> </a:t>
              </a:r>
              <a:r>
                <a:rPr lang="en-US" sz="3600" b="1" dirty="0">
                  <a:solidFill>
                    <a:prstClr val="black"/>
                  </a:solidFill>
                  <a:latin typeface="+mj-lt"/>
                  <a:cs typeface="Arial" charset="0"/>
                </a:rPr>
                <a:t>HTN</a:t>
              </a:r>
              <a:endParaRPr lang="ru-RU" sz="3600" b="1" dirty="0">
                <a:solidFill>
                  <a:prstClr val="black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43" name="Полилиния 42"/>
            <p:cNvSpPr/>
            <p:nvPr/>
          </p:nvSpPr>
          <p:spPr>
            <a:xfrm>
              <a:off x="1853088" y="5862452"/>
              <a:ext cx="441205" cy="144016"/>
            </a:xfrm>
            <a:custGeom>
              <a:avLst/>
              <a:gdLst>
                <a:gd name="connsiteX0" fmla="*/ 367696 w 657981"/>
                <a:gd name="connsiteY0" fmla="*/ 0 h 764418"/>
                <a:gd name="connsiteX1" fmla="*/ 48381 w 657981"/>
                <a:gd name="connsiteY1" fmla="*/ 653142 h 764418"/>
                <a:gd name="connsiteX2" fmla="*/ 657981 w 657981"/>
                <a:gd name="connsiteY2" fmla="*/ 667657 h 764418"/>
                <a:gd name="connsiteX3" fmla="*/ 657981 w 657981"/>
                <a:gd name="connsiteY3" fmla="*/ 667657 h 764418"/>
                <a:gd name="connsiteX0" fmla="*/ 367696 w 657981"/>
                <a:gd name="connsiteY0" fmla="*/ 0 h 667657"/>
                <a:gd name="connsiteX1" fmla="*/ 48381 w 657981"/>
                <a:gd name="connsiteY1" fmla="*/ 653142 h 667657"/>
                <a:gd name="connsiteX2" fmla="*/ 657981 w 657981"/>
                <a:gd name="connsiteY2" fmla="*/ 667657 h 667657"/>
                <a:gd name="connsiteX3" fmla="*/ 657981 w 657981"/>
                <a:gd name="connsiteY3" fmla="*/ 667657 h 667657"/>
                <a:gd name="connsiteX0" fmla="*/ 319315 w 609600"/>
                <a:gd name="connsiteY0" fmla="*/ 0 h 667657"/>
                <a:gd name="connsiteX1" fmla="*/ 0 w 609600"/>
                <a:gd name="connsiteY1" fmla="*/ 653142 h 667657"/>
                <a:gd name="connsiteX2" fmla="*/ 609600 w 609600"/>
                <a:gd name="connsiteY2" fmla="*/ 667657 h 667657"/>
                <a:gd name="connsiteX3" fmla="*/ 609600 w 609600"/>
                <a:gd name="connsiteY3" fmla="*/ 667657 h 667657"/>
                <a:gd name="connsiteX0" fmla="*/ 605035 w 609600"/>
                <a:gd name="connsiteY0" fmla="*/ 0 h 667657"/>
                <a:gd name="connsiteX1" fmla="*/ 0 w 609600"/>
                <a:gd name="connsiteY1" fmla="*/ 653142 h 667657"/>
                <a:gd name="connsiteX2" fmla="*/ 609600 w 609600"/>
                <a:gd name="connsiteY2" fmla="*/ 667657 h 667657"/>
                <a:gd name="connsiteX3" fmla="*/ 609600 w 609600"/>
                <a:gd name="connsiteY3" fmla="*/ 667657 h 667657"/>
                <a:gd name="connsiteX0" fmla="*/ 605035 w 609600"/>
                <a:gd name="connsiteY0" fmla="*/ 0 h 667657"/>
                <a:gd name="connsiteX1" fmla="*/ 0 w 609600"/>
                <a:gd name="connsiteY1" fmla="*/ 653142 h 667657"/>
                <a:gd name="connsiteX2" fmla="*/ 609600 w 609600"/>
                <a:gd name="connsiteY2" fmla="*/ 667657 h 667657"/>
                <a:gd name="connsiteX3" fmla="*/ 609600 w 609600"/>
                <a:gd name="connsiteY3" fmla="*/ 667657 h 667657"/>
                <a:gd name="connsiteX0" fmla="*/ 605035 w 609600"/>
                <a:gd name="connsiteY0" fmla="*/ 0 h 667657"/>
                <a:gd name="connsiteX1" fmla="*/ 0 w 609600"/>
                <a:gd name="connsiteY1" fmla="*/ 653142 h 667657"/>
                <a:gd name="connsiteX2" fmla="*/ 609600 w 609600"/>
                <a:gd name="connsiteY2" fmla="*/ 667657 h 667657"/>
                <a:gd name="connsiteX3" fmla="*/ 609600 w 609600"/>
                <a:gd name="connsiteY3" fmla="*/ 667657 h 6676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9600" h="667657">
                  <a:moveTo>
                    <a:pt x="605035" y="0"/>
                  </a:moveTo>
                  <a:lnTo>
                    <a:pt x="0" y="653142"/>
                  </a:lnTo>
                  <a:lnTo>
                    <a:pt x="609600" y="667657"/>
                  </a:lnTo>
                  <a:lnTo>
                    <a:pt x="609600" y="667657"/>
                  </a:lnTo>
                </a:path>
              </a:pathLst>
            </a:custGeom>
            <a:grpFill/>
            <a:ln w="381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</p:grpSp>
      <p:grpSp>
        <p:nvGrpSpPr>
          <p:cNvPr id="11" name="Группа 43"/>
          <p:cNvGrpSpPr/>
          <p:nvPr/>
        </p:nvGrpSpPr>
        <p:grpSpPr>
          <a:xfrm>
            <a:off x="4067944" y="5229200"/>
            <a:ext cx="2428892" cy="646331"/>
            <a:chOff x="1595371" y="5260691"/>
            <a:chExt cx="3164920" cy="646331"/>
          </a:xfrm>
          <a:noFill/>
        </p:grpSpPr>
        <p:sp>
          <p:nvSpPr>
            <p:cNvPr id="45" name="TextBox 44"/>
            <p:cNvSpPr txBox="1"/>
            <p:nvPr/>
          </p:nvSpPr>
          <p:spPr>
            <a:xfrm>
              <a:off x="1595371" y="5260691"/>
              <a:ext cx="3164920" cy="646331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3600" b="1" dirty="0">
                  <a:solidFill>
                    <a:prstClr val="black"/>
                  </a:solidFill>
                  <a:latin typeface="+mj-lt"/>
                  <a:cs typeface="Arial" charset="0"/>
                </a:rPr>
                <a:t>   </a:t>
              </a:r>
              <a:r>
                <a:rPr lang="en-US" sz="3600" b="1" dirty="0">
                  <a:solidFill>
                    <a:prstClr val="black"/>
                  </a:solidFill>
                  <a:latin typeface="+mj-lt"/>
                  <a:cs typeface="Arial" charset="0"/>
                </a:rPr>
                <a:t>HTS</a:t>
              </a:r>
              <a:endParaRPr lang="ru-RU" sz="3600" b="1" dirty="0">
                <a:solidFill>
                  <a:prstClr val="black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46" name="Полилиния 45"/>
            <p:cNvSpPr/>
            <p:nvPr/>
          </p:nvSpPr>
          <p:spPr>
            <a:xfrm>
              <a:off x="1595371" y="5548723"/>
              <a:ext cx="469143" cy="213745"/>
            </a:xfrm>
            <a:custGeom>
              <a:avLst/>
              <a:gdLst>
                <a:gd name="connsiteX0" fmla="*/ 367696 w 657981"/>
                <a:gd name="connsiteY0" fmla="*/ 0 h 764418"/>
                <a:gd name="connsiteX1" fmla="*/ 48381 w 657981"/>
                <a:gd name="connsiteY1" fmla="*/ 653142 h 764418"/>
                <a:gd name="connsiteX2" fmla="*/ 657981 w 657981"/>
                <a:gd name="connsiteY2" fmla="*/ 667657 h 764418"/>
                <a:gd name="connsiteX3" fmla="*/ 657981 w 657981"/>
                <a:gd name="connsiteY3" fmla="*/ 667657 h 764418"/>
                <a:gd name="connsiteX0" fmla="*/ 367696 w 657981"/>
                <a:gd name="connsiteY0" fmla="*/ 0 h 667657"/>
                <a:gd name="connsiteX1" fmla="*/ 48381 w 657981"/>
                <a:gd name="connsiteY1" fmla="*/ 653142 h 667657"/>
                <a:gd name="connsiteX2" fmla="*/ 657981 w 657981"/>
                <a:gd name="connsiteY2" fmla="*/ 667657 h 667657"/>
                <a:gd name="connsiteX3" fmla="*/ 657981 w 657981"/>
                <a:gd name="connsiteY3" fmla="*/ 667657 h 667657"/>
                <a:gd name="connsiteX0" fmla="*/ 319315 w 609600"/>
                <a:gd name="connsiteY0" fmla="*/ 0 h 667657"/>
                <a:gd name="connsiteX1" fmla="*/ 0 w 609600"/>
                <a:gd name="connsiteY1" fmla="*/ 653142 h 667657"/>
                <a:gd name="connsiteX2" fmla="*/ 609600 w 609600"/>
                <a:gd name="connsiteY2" fmla="*/ 667657 h 667657"/>
                <a:gd name="connsiteX3" fmla="*/ 609600 w 609600"/>
                <a:gd name="connsiteY3" fmla="*/ 667657 h 667657"/>
                <a:gd name="connsiteX0" fmla="*/ 605035 w 609600"/>
                <a:gd name="connsiteY0" fmla="*/ 0 h 667657"/>
                <a:gd name="connsiteX1" fmla="*/ 0 w 609600"/>
                <a:gd name="connsiteY1" fmla="*/ 653142 h 667657"/>
                <a:gd name="connsiteX2" fmla="*/ 609600 w 609600"/>
                <a:gd name="connsiteY2" fmla="*/ 667657 h 667657"/>
                <a:gd name="connsiteX3" fmla="*/ 609600 w 609600"/>
                <a:gd name="connsiteY3" fmla="*/ 667657 h 667657"/>
                <a:gd name="connsiteX0" fmla="*/ 605035 w 609600"/>
                <a:gd name="connsiteY0" fmla="*/ 0 h 667657"/>
                <a:gd name="connsiteX1" fmla="*/ 0 w 609600"/>
                <a:gd name="connsiteY1" fmla="*/ 653142 h 667657"/>
                <a:gd name="connsiteX2" fmla="*/ 609600 w 609600"/>
                <a:gd name="connsiteY2" fmla="*/ 667657 h 667657"/>
                <a:gd name="connsiteX3" fmla="*/ 609600 w 609600"/>
                <a:gd name="connsiteY3" fmla="*/ 667657 h 667657"/>
                <a:gd name="connsiteX0" fmla="*/ 605035 w 609600"/>
                <a:gd name="connsiteY0" fmla="*/ 0 h 667657"/>
                <a:gd name="connsiteX1" fmla="*/ 0 w 609600"/>
                <a:gd name="connsiteY1" fmla="*/ 653142 h 667657"/>
                <a:gd name="connsiteX2" fmla="*/ 609600 w 609600"/>
                <a:gd name="connsiteY2" fmla="*/ 667657 h 667657"/>
                <a:gd name="connsiteX3" fmla="*/ 609600 w 609600"/>
                <a:gd name="connsiteY3" fmla="*/ 667657 h 6676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9600" h="667657">
                  <a:moveTo>
                    <a:pt x="605035" y="0"/>
                  </a:moveTo>
                  <a:lnTo>
                    <a:pt x="0" y="653142"/>
                  </a:lnTo>
                  <a:lnTo>
                    <a:pt x="609600" y="667657"/>
                  </a:lnTo>
                  <a:lnTo>
                    <a:pt x="609600" y="667657"/>
                  </a:lnTo>
                </a:path>
              </a:pathLst>
            </a:custGeom>
            <a:grpFill/>
            <a:ln w="381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</p:grpSp>
      <p:grpSp>
        <p:nvGrpSpPr>
          <p:cNvPr id="15" name="Группа 46"/>
          <p:cNvGrpSpPr/>
          <p:nvPr/>
        </p:nvGrpSpPr>
        <p:grpSpPr>
          <a:xfrm>
            <a:off x="6444208" y="5949280"/>
            <a:ext cx="2428891" cy="646331"/>
            <a:chOff x="1571604" y="5286388"/>
            <a:chExt cx="3164920" cy="646331"/>
          </a:xfrm>
          <a:noFill/>
        </p:grpSpPr>
        <p:sp>
          <p:nvSpPr>
            <p:cNvPr id="48" name="TextBox 47"/>
            <p:cNvSpPr txBox="1"/>
            <p:nvPr/>
          </p:nvSpPr>
          <p:spPr>
            <a:xfrm>
              <a:off x="1571604" y="5286388"/>
              <a:ext cx="3164920" cy="646331"/>
            </a:xfrm>
            <a:prstGeom prst="rect">
              <a:avLst/>
            </a:prstGeom>
            <a:grpFill/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3600" dirty="0">
                  <a:solidFill>
                    <a:prstClr val="black"/>
                  </a:solidFill>
                  <a:latin typeface="+mj-lt"/>
                  <a:cs typeface="Arial" charset="0"/>
                </a:rPr>
                <a:t>   </a:t>
              </a:r>
              <a:r>
                <a:rPr lang="en-US" sz="3600" b="1" dirty="0">
                  <a:solidFill>
                    <a:prstClr val="black"/>
                  </a:solidFill>
                  <a:latin typeface="+mj-lt"/>
                  <a:cs typeface="Arial" charset="0"/>
                </a:rPr>
                <a:t>NTS</a:t>
              </a:r>
              <a:endParaRPr lang="ru-RU" sz="3600" b="1" dirty="0">
                <a:solidFill>
                  <a:prstClr val="black"/>
                </a:solidFill>
                <a:latin typeface="+mj-lt"/>
                <a:cs typeface="Arial" charset="0"/>
              </a:endParaRPr>
            </a:p>
          </p:txBody>
        </p:sp>
        <p:sp>
          <p:nvSpPr>
            <p:cNvPr id="49" name="Полилиния 48"/>
            <p:cNvSpPr/>
            <p:nvPr/>
          </p:nvSpPr>
          <p:spPr>
            <a:xfrm>
              <a:off x="1620624" y="5532622"/>
              <a:ext cx="469143" cy="213745"/>
            </a:xfrm>
            <a:custGeom>
              <a:avLst/>
              <a:gdLst>
                <a:gd name="connsiteX0" fmla="*/ 367696 w 657981"/>
                <a:gd name="connsiteY0" fmla="*/ 0 h 764418"/>
                <a:gd name="connsiteX1" fmla="*/ 48381 w 657981"/>
                <a:gd name="connsiteY1" fmla="*/ 653142 h 764418"/>
                <a:gd name="connsiteX2" fmla="*/ 657981 w 657981"/>
                <a:gd name="connsiteY2" fmla="*/ 667657 h 764418"/>
                <a:gd name="connsiteX3" fmla="*/ 657981 w 657981"/>
                <a:gd name="connsiteY3" fmla="*/ 667657 h 764418"/>
                <a:gd name="connsiteX0" fmla="*/ 367696 w 657981"/>
                <a:gd name="connsiteY0" fmla="*/ 0 h 667657"/>
                <a:gd name="connsiteX1" fmla="*/ 48381 w 657981"/>
                <a:gd name="connsiteY1" fmla="*/ 653142 h 667657"/>
                <a:gd name="connsiteX2" fmla="*/ 657981 w 657981"/>
                <a:gd name="connsiteY2" fmla="*/ 667657 h 667657"/>
                <a:gd name="connsiteX3" fmla="*/ 657981 w 657981"/>
                <a:gd name="connsiteY3" fmla="*/ 667657 h 667657"/>
                <a:gd name="connsiteX0" fmla="*/ 319315 w 609600"/>
                <a:gd name="connsiteY0" fmla="*/ 0 h 667657"/>
                <a:gd name="connsiteX1" fmla="*/ 0 w 609600"/>
                <a:gd name="connsiteY1" fmla="*/ 653142 h 667657"/>
                <a:gd name="connsiteX2" fmla="*/ 609600 w 609600"/>
                <a:gd name="connsiteY2" fmla="*/ 667657 h 667657"/>
                <a:gd name="connsiteX3" fmla="*/ 609600 w 609600"/>
                <a:gd name="connsiteY3" fmla="*/ 667657 h 667657"/>
                <a:gd name="connsiteX0" fmla="*/ 605035 w 609600"/>
                <a:gd name="connsiteY0" fmla="*/ 0 h 667657"/>
                <a:gd name="connsiteX1" fmla="*/ 0 w 609600"/>
                <a:gd name="connsiteY1" fmla="*/ 653142 h 667657"/>
                <a:gd name="connsiteX2" fmla="*/ 609600 w 609600"/>
                <a:gd name="connsiteY2" fmla="*/ 667657 h 667657"/>
                <a:gd name="connsiteX3" fmla="*/ 609600 w 609600"/>
                <a:gd name="connsiteY3" fmla="*/ 667657 h 667657"/>
                <a:gd name="connsiteX0" fmla="*/ 605035 w 609600"/>
                <a:gd name="connsiteY0" fmla="*/ 0 h 667657"/>
                <a:gd name="connsiteX1" fmla="*/ 0 w 609600"/>
                <a:gd name="connsiteY1" fmla="*/ 653142 h 667657"/>
                <a:gd name="connsiteX2" fmla="*/ 609600 w 609600"/>
                <a:gd name="connsiteY2" fmla="*/ 667657 h 667657"/>
                <a:gd name="connsiteX3" fmla="*/ 609600 w 609600"/>
                <a:gd name="connsiteY3" fmla="*/ 667657 h 667657"/>
                <a:gd name="connsiteX0" fmla="*/ 605035 w 609600"/>
                <a:gd name="connsiteY0" fmla="*/ 0 h 667657"/>
                <a:gd name="connsiteX1" fmla="*/ 0 w 609600"/>
                <a:gd name="connsiteY1" fmla="*/ 653142 h 667657"/>
                <a:gd name="connsiteX2" fmla="*/ 609600 w 609600"/>
                <a:gd name="connsiteY2" fmla="*/ 667657 h 667657"/>
                <a:gd name="connsiteX3" fmla="*/ 609600 w 609600"/>
                <a:gd name="connsiteY3" fmla="*/ 667657 h 6676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9600" h="667657">
                  <a:moveTo>
                    <a:pt x="605035" y="0"/>
                  </a:moveTo>
                  <a:lnTo>
                    <a:pt x="0" y="653142"/>
                  </a:lnTo>
                  <a:lnTo>
                    <a:pt x="609600" y="667657"/>
                  </a:lnTo>
                  <a:lnTo>
                    <a:pt x="609600" y="667657"/>
                  </a:lnTo>
                </a:path>
              </a:pathLst>
            </a:custGeom>
            <a:grpFill/>
            <a:ln w="38100" cmpd="sng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ru-RU">
                <a:solidFill>
                  <a:prstClr val="black"/>
                </a:solidFill>
              </a:endParaRPr>
            </a:p>
          </p:txBody>
        </p:sp>
      </p:grp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title"/>
          </p:nvPr>
        </p:nvSpPr>
        <p:spPr>
          <a:xfrm>
            <a:off x="1781175" y="5516563"/>
            <a:ext cx="7362825" cy="990600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rgbClr val="C00000"/>
                </a:solidFill>
              </a:rPr>
              <a:t>Чертежный треугольник</a:t>
            </a:r>
          </a:p>
        </p:txBody>
      </p:sp>
      <p:pic>
        <p:nvPicPr>
          <p:cNvPr id="25603" name="Picture 8" descr="Картинка 1 из 387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76600" y="1484313"/>
            <a:ext cx="3810000" cy="3810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xtLst/>
        </p:spPr>
      </p:pic>
      <p:sp>
        <p:nvSpPr>
          <p:cNvPr id="61443" name="Text Box 4"/>
          <p:cNvSpPr txBox="1">
            <a:spLocks noChangeArrowheads="1"/>
          </p:cNvSpPr>
          <p:nvPr/>
        </p:nvSpPr>
        <p:spPr bwMode="auto">
          <a:xfrm>
            <a:off x="1908175" y="333375"/>
            <a:ext cx="6551613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>
                <a:solidFill>
                  <a:srgbClr val="FF0000"/>
                </a:solidFill>
              </a:rPr>
              <a:t>Виды углов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800000"/>
      </a:hlink>
      <a:folHlink>
        <a:srgbClr val="FFCC99"/>
      </a:folHlink>
    </a:clrScheme>
    <a:fontScheme name="Оформление по умолчанию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22B00"/>
        </a:hlink>
        <a:folHlink>
          <a:srgbClr val="FFA95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00000"/>
        </a:hlink>
        <a:folHlink>
          <a:srgbClr val="FF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2647</TotalTime>
  <Words>287</Words>
  <Application>Microsoft Office PowerPoint</Application>
  <PresentationFormat>Экран (4:3)</PresentationFormat>
  <Paragraphs>125</Paragraphs>
  <Slides>15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Оформление по умолчанию</vt:lpstr>
      <vt:lpstr>Формула</vt:lpstr>
      <vt:lpstr>МАТЕМАТИКА</vt:lpstr>
      <vt:lpstr>Как называются эти геометрические фигуры:</vt:lpstr>
      <vt:lpstr>Слайд 3</vt:lpstr>
      <vt:lpstr>Угол</vt:lpstr>
      <vt:lpstr>Слайд 5</vt:lpstr>
      <vt:lpstr>Слайд 6</vt:lpstr>
      <vt:lpstr>Слайд 7</vt:lpstr>
      <vt:lpstr>Назовите углы</vt:lpstr>
      <vt:lpstr>Чертежный треугольник</vt:lpstr>
      <vt:lpstr>Виды углов</vt:lpstr>
      <vt:lpstr>Слайд 11</vt:lpstr>
      <vt:lpstr>Слайд 12</vt:lpstr>
      <vt:lpstr>Домашняя работа </vt:lpstr>
      <vt:lpstr>Слайд 14</vt:lpstr>
      <vt:lpstr>Слайд 15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Infinity</cp:lastModifiedBy>
  <cp:revision>184</cp:revision>
  <dcterms:created xsi:type="dcterms:W3CDTF">2012-08-12T16:04:58Z</dcterms:created>
  <dcterms:modified xsi:type="dcterms:W3CDTF">2020-04-23T14:42:26Z</dcterms:modified>
</cp:coreProperties>
</file>