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7" r:id="rId2"/>
    <p:sldId id="257" r:id="rId3"/>
    <p:sldId id="258" r:id="rId4"/>
    <p:sldId id="259" r:id="rId5"/>
    <p:sldId id="256" r:id="rId6"/>
    <p:sldId id="260" r:id="rId7"/>
    <p:sldId id="261" r:id="rId8"/>
    <p:sldId id="263"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67"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3C832-0AC0-4790-B61F-FC493982BE2B}" type="datetimeFigureOut">
              <a:rPr lang="ru-RU" smtClean="0"/>
              <a:pPr/>
              <a:t>15.05.2020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45147-E919-4FD2-9A2D-A7321EC833CC}" type="slidenum">
              <a:rPr lang="ru-RU" smtClean="0"/>
              <a:pPr/>
              <a:t>‹#›</a:t>
            </a:fld>
            <a:endParaRPr lang="ru-RU"/>
          </a:p>
        </p:txBody>
      </p:sp>
    </p:spTree>
    <p:extLst>
      <p:ext uri="{BB962C8B-B14F-4D97-AF65-F5344CB8AC3E}">
        <p14:creationId xmlns:p14="http://schemas.microsoft.com/office/powerpoint/2010/main" val="2849067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F745147-E919-4FD2-9A2D-A7321EC833CC}"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B721FA5-6817-4715-B775-501B26C23A07}"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4AE217-4AAA-4BFE-965F-E14791B7CEC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721FA5-6817-4715-B775-501B26C23A07}"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4AE217-4AAA-4BFE-965F-E14791B7CEC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721FA5-6817-4715-B775-501B26C23A07}"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4AE217-4AAA-4BFE-965F-E14791B7CEC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721FA5-6817-4715-B775-501B26C23A07}"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4AE217-4AAA-4BFE-965F-E14791B7CEC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B721FA5-6817-4715-B775-501B26C23A07}" type="datetimeFigureOut">
              <a:rPr lang="ru-RU" smtClean="0"/>
              <a:pPr/>
              <a:t>15.05.2020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14AE217-4AAA-4BFE-965F-E14791B7CEC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B721FA5-6817-4715-B775-501B26C23A07}" type="datetimeFigureOut">
              <a:rPr lang="ru-RU" smtClean="0"/>
              <a:pPr/>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4AE217-4AAA-4BFE-965F-E14791B7CEC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B721FA5-6817-4715-B775-501B26C23A07}" type="datetimeFigureOut">
              <a:rPr lang="ru-RU" smtClean="0"/>
              <a:pPr/>
              <a:t>15.05.2020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14AE217-4AAA-4BFE-965F-E14791B7CEC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B721FA5-6817-4715-B775-501B26C23A07}" type="datetimeFigureOut">
              <a:rPr lang="ru-RU" smtClean="0"/>
              <a:pPr/>
              <a:t>15.05.2020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14AE217-4AAA-4BFE-965F-E14791B7CEC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B721FA5-6817-4715-B775-501B26C23A07}" type="datetimeFigureOut">
              <a:rPr lang="ru-RU" smtClean="0"/>
              <a:pPr/>
              <a:t>15.05.2020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14AE217-4AAA-4BFE-965F-E14791B7CEC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721FA5-6817-4715-B775-501B26C23A07}" type="datetimeFigureOut">
              <a:rPr lang="ru-RU" smtClean="0"/>
              <a:pPr/>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4AE217-4AAA-4BFE-965F-E14791B7CEC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B721FA5-6817-4715-B775-501B26C23A07}" type="datetimeFigureOut">
              <a:rPr lang="ru-RU" smtClean="0"/>
              <a:pPr/>
              <a:t>15.05.2020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14AE217-4AAA-4BFE-965F-E14791B7CEC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21FA5-6817-4715-B775-501B26C23A07}" type="datetimeFigureOut">
              <a:rPr lang="ru-RU" smtClean="0"/>
              <a:pPr/>
              <a:t>15.05.2020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AE217-4AAA-4BFE-965F-E14791B7CEC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rot="16200000">
            <a:off x="-2643192" y="3143234"/>
            <a:ext cx="5857884" cy="571500"/>
          </a:xfrm>
          <a:prstGeom prst="rect">
            <a:avLst/>
          </a:prstGeom>
          <a:noFill/>
          <a:ln w="9525">
            <a:noFill/>
            <a:miter lim="800000"/>
            <a:headEnd/>
            <a:tailEnd/>
          </a:ln>
          <a:effectLst/>
        </p:spPr>
      </p:pic>
      <p:pic>
        <p:nvPicPr>
          <p:cNvPr id="3" name="Picture 1"/>
          <p:cNvPicPr>
            <a:picLocks noChangeAspect="1" noChangeArrowheads="1"/>
          </p:cNvPicPr>
          <p:nvPr/>
        </p:nvPicPr>
        <p:blipFill>
          <a:blip r:embed="rId2"/>
          <a:srcRect/>
          <a:stretch>
            <a:fillRect/>
          </a:stretch>
        </p:blipFill>
        <p:spPr bwMode="auto">
          <a:xfrm>
            <a:off x="18678" y="6286500"/>
            <a:ext cx="9125322" cy="571500"/>
          </a:xfrm>
          <a:prstGeom prst="rect">
            <a:avLst/>
          </a:prstGeom>
          <a:noFill/>
          <a:ln w="9525">
            <a:noFill/>
            <a:miter lim="800000"/>
            <a:headEnd/>
            <a:tailEnd/>
          </a:ln>
          <a:effectLst/>
        </p:spPr>
      </p:pic>
      <p:pic>
        <p:nvPicPr>
          <p:cNvPr id="4" name="Picture 1"/>
          <p:cNvPicPr>
            <a:picLocks noChangeAspect="1" noChangeArrowheads="1"/>
          </p:cNvPicPr>
          <p:nvPr/>
        </p:nvPicPr>
        <p:blipFill>
          <a:blip r:embed="rId2"/>
          <a:srcRect/>
          <a:stretch>
            <a:fillRect/>
          </a:stretch>
        </p:blipFill>
        <p:spPr bwMode="auto">
          <a:xfrm>
            <a:off x="18678" y="-10514"/>
            <a:ext cx="9125322" cy="571500"/>
          </a:xfrm>
          <a:prstGeom prst="rect">
            <a:avLst/>
          </a:prstGeom>
          <a:noFill/>
          <a:ln w="9525">
            <a:noFill/>
            <a:miter lim="800000"/>
            <a:headEnd/>
            <a:tailEnd/>
          </a:ln>
          <a:effectLst/>
        </p:spPr>
      </p:pic>
      <p:pic>
        <p:nvPicPr>
          <p:cNvPr id="5" name="Picture 1"/>
          <p:cNvPicPr>
            <a:picLocks noChangeAspect="1" noChangeArrowheads="1"/>
          </p:cNvPicPr>
          <p:nvPr/>
        </p:nvPicPr>
        <p:blipFill>
          <a:blip r:embed="rId2"/>
          <a:srcRect/>
          <a:stretch>
            <a:fillRect/>
          </a:stretch>
        </p:blipFill>
        <p:spPr bwMode="auto">
          <a:xfrm rot="16200000">
            <a:off x="5845615" y="3059541"/>
            <a:ext cx="6025270" cy="571500"/>
          </a:xfrm>
          <a:prstGeom prst="rect">
            <a:avLst/>
          </a:prstGeom>
          <a:noFill/>
          <a:ln w="9525">
            <a:noFill/>
            <a:miter lim="800000"/>
            <a:headEnd/>
            <a:tailEnd/>
          </a:ln>
          <a:effectLst/>
        </p:spPr>
      </p:pic>
      <p:sp>
        <p:nvSpPr>
          <p:cNvPr id="6" name="Прямоугольник 5"/>
          <p:cNvSpPr/>
          <p:nvPr/>
        </p:nvSpPr>
        <p:spPr>
          <a:xfrm>
            <a:off x="571501" y="836712"/>
            <a:ext cx="7816923" cy="64633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3600" b="1" cap="none" spc="0" dirty="0" smtClean="0">
                <a:ln w="50800"/>
                <a:solidFill>
                  <a:schemeClr val="bg1">
                    <a:shade val="50000"/>
                  </a:schemeClr>
                </a:solidFill>
                <a:effectLst/>
                <a:latin typeface="Times New Roman" pitchFamily="18" charset="0"/>
                <a:cs typeface="Times New Roman" pitchFamily="18" charset="0"/>
              </a:rPr>
              <a:t>Рудный </a:t>
            </a:r>
            <a:r>
              <a:rPr lang="kk-KZ" sz="3600" b="1" cap="none" spc="0" dirty="0" smtClean="0">
                <a:ln w="50800"/>
                <a:solidFill>
                  <a:schemeClr val="bg1">
                    <a:shade val="50000"/>
                  </a:schemeClr>
                </a:solidFill>
                <a:effectLst/>
                <a:latin typeface="Times New Roman" pitchFamily="18" charset="0"/>
                <a:cs typeface="Times New Roman" pitchFamily="18" charset="0"/>
              </a:rPr>
              <a:t>қаласы №15 орта  мектеп</a:t>
            </a:r>
            <a:endParaRPr lang="ru-RU" sz="3600" b="1" cap="none" spc="0" dirty="0">
              <a:ln w="50800"/>
              <a:solidFill>
                <a:schemeClr val="bg1">
                  <a:shade val="50000"/>
                </a:schemeClr>
              </a:solidFill>
              <a:effectLst/>
              <a:latin typeface="Times New Roman" pitchFamily="18" charset="0"/>
              <a:cs typeface="Times New Roman" pitchFamily="18" charset="0"/>
            </a:endParaRPr>
          </a:p>
        </p:txBody>
      </p:sp>
      <p:sp>
        <p:nvSpPr>
          <p:cNvPr id="8" name="TextBox 7"/>
          <p:cNvSpPr txBox="1"/>
          <p:nvPr/>
        </p:nvSpPr>
        <p:spPr>
          <a:xfrm>
            <a:off x="2941792" y="3990548"/>
            <a:ext cx="5446632" cy="1569660"/>
          </a:xfrm>
          <a:prstGeom prst="rect">
            <a:avLst/>
          </a:prstGeom>
          <a:noFill/>
        </p:spPr>
        <p:txBody>
          <a:bodyPr wrap="square" rtlCol="0">
            <a:spAutoFit/>
          </a:bodyPr>
          <a:lstStyle/>
          <a:p>
            <a:pPr algn="ctr"/>
            <a:r>
              <a:rPr lang="kk-KZ" sz="3200" b="1" dirty="0" smtClean="0">
                <a:solidFill>
                  <a:srgbClr val="0000FF"/>
                </a:solidFill>
                <a:latin typeface="Times New Roman" pitchFamily="18" charset="0"/>
                <a:cs typeface="Times New Roman" pitchFamily="18" charset="0"/>
              </a:rPr>
              <a:t>Математика  пәні  мұғалімі  Муратова  Раушан  Дуйсенбаевна</a:t>
            </a:r>
            <a:endParaRPr lang="ru-RU" sz="3200" b="1" dirty="0">
              <a:solidFill>
                <a:srgbClr val="0000FF"/>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717032"/>
            <a:ext cx="1872208" cy="227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1043608" y="1844824"/>
            <a:ext cx="7200800" cy="1077218"/>
          </a:xfrm>
          <a:prstGeom prst="rect">
            <a:avLst/>
          </a:prstGeom>
        </p:spPr>
        <p:txBody>
          <a:bodyPr wrap="square">
            <a:spAutoFit/>
          </a:bodyPr>
          <a:lstStyle/>
          <a:p>
            <a:pPr algn="ctr"/>
            <a:r>
              <a:rPr lang="kk-KZ" sz="3200" b="1" cap="all" dirty="0">
                <a:ln/>
                <a:solidFill>
                  <a:srgbClr val="FFC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“Тапқырлар  тартысы”  </a:t>
            </a:r>
          </a:p>
          <a:p>
            <a:pPr algn="ctr"/>
            <a:r>
              <a:rPr lang="kk-KZ" sz="3200" b="1" cap="all" dirty="0">
                <a:ln/>
                <a:solidFill>
                  <a:srgbClr val="FFC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атты  математикалық  </a:t>
            </a:r>
            <a:r>
              <a:rPr lang="kk-KZ" sz="3200" b="1" cap="all" dirty="0" smtClean="0">
                <a:ln/>
                <a:solidFill>
                  <a:srgbClr val="FFC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кеш </a:t>
            </a:r>
            <a:endParaRPr lang="kk-KZ" sz="3200" b="1" cap="all" dirty="0">
              <a:ln/>
              <a:solidFill>
                <a:srgbClr val="FFC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383572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User\Мои документы\Маған  керекті  ФОНДАР\1749157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076" name="Rectangle 4"/>
          <p:cNvSpPr>
            <a:spLocks noChangeArrowheads="1"/>
          </p:cNvSpPr>
          <p:nvPr/>
        </p:nvSpPr>
        <p:spPr bwMode="auto">
          <a:xfrm>
            <a:off x="642910" y="928670"/>
            <a:ext cx="7072362"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1" i="0" u="none" strike="noStrike" normalizeH="0" baseline="0" dirty="0" smtClean="0">
                <a:ln/>
                <a:solidFill>
                  <a:srgbClr val="006600"/>
                </a:solidFill>
                <a:latin typeface="Times New Roman" pitchFamily="18" charset="0"/>
                <a:ea typeface="Times New Roman" pitchFamily="18" charset="0"/>
                <a:cs typeface="Times New Roman" pitchFamily="18" charset="0"/>
              </a:rPr>
              <a:t>3.     «</a:t>
            </a:r>
            <a:r>
              <a:rPr kumimoji="0" lang="ru-RU" sz="5400" b="1" i="0" u="none" strike="noStrike" normalizeH="0" baseline="0" dirty="0" err="1" smtClean="0">
                <a:ln/>
                <a:solidFill>
                  <a:srgbClr val="006600"/>
                </a:solidFill>
                <a:latin typeface="Times New Roman" pitchFamily="18" charset="0"/>
                <a:ea typeface="Times New Roman" pitchFamily="18" charset="0"/>
                <a:cs typeface="Times New Roman" pitchFamily="18" charset="0"/>
              </a:rPr>
              <a:t>Кім</a:t>
            </a:r>
            <a:r>
              <a:rPr kumimoji="0" lang="ru-RU" sz="5400" b="1" i="0" u="none" strike="noStrike" normalizeH="0" baseline="0" dirty="0" smtClean="0">
                <a:ln/>
                <a:solidFill>
                  <a:srgbClr val="006600"/>
                </a:solidFill>
                <a:latin typeface="Times New Roman" pitchFamily="18" charset="0"/>
                <a:ea typeface="Times New Roman" pitchFamily="18" charset="0"/>
                <a:cs typeface="Times New Roman" pitchFamily="18" charset="0"/>
              </a:rPr>
              <a:t> </a:t>
            </a:r>
            <a:r>
              <a:rPr kumimoji="0" lang="ru-RU" sz="5400" b="1" i="0" u="none" strike="noStrike" normalizeH="0" baseline="0" dirty="0" err="1" smtClean="0">
                <a:ln/>
                <a:solidFill>
                  <a:srgbClr val="006600"/>
                </a:solidFill>
                <a:latin typeface="Times New Roman" pitchFamily="18" charset="0"/>
                <a:ea typeface="Times New Roman" pitchFamily="18" charset="0"/>
                <a:cs typeface="Times New Roman" pitchFamily="18" charset="0"/>
              </a:rPr>
              <a:t>жылдам</a:t>
            </a:r>
            <a:r>
              <a:rPr kumimoji="0" lang="ru-RU" sz="5400" b="1" i="0" u="none" strike="noStrike" normalizeH="0" baseline="0" dirty="0" smtClean="0">
                <a:ln/>
                <a:solidFill>
                  <a:srgbClr val="006600"/>
                </a:solidFill>
                <a:latin typeface="Times New Roman" pitchFamily="18" charset="0"/>
                <a:ea typeface="Times New Roman" pitchFamily="18" charset="0"/>
                <a:cs typeface="Times New Roman" pitchFamily="18" charset="0"/>
              </a:rPr>
              <a:t>?»</a:t>
            </a:r>
            <a:endParaRPr kumimoji="0" lang="ru-RU" sz="4800" b="1" i="0" u="none" strike="noStrike" normalizeH="0" baseline="0" dirty="0" smtClean="0">
              <a:ln/>
              <a:solidFill>
                <a:srgbClr val="006600"/>
              </a:solidFill>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600" b="1" i="0" u="none" strike="noStrike" normalizeH="0" baseline="0" dirty="0" err="1" smtClean="0">
                <a:ln/>
                <a:solidFill>
                  <a:srgbClr val="002060"/>
                </a:solidFill>
                <a:latin typeface="Arial" pitchFamily="34" charset="0"/>
                <a:ea typeface="Times New Roman" pitchFamily="18" charset="0"/>
              </a:rPr>
              <a:t>Бұл сайыста</a:t>
            </a:r>
            <a:r>
              <a:rPr kumimoji="0" lang="ru-RU" sz="3600" b="1" i="0" u="none" strike="noStrike" normalizeH="0" baseline="0" dirty="0" smtClean="0">
                <a:ln/>
                <a:solidFill>
                  <a:srgbClr val="002060"/>
                </a:solidFill>
                <a:latin typeface="Arial" pitchFamily="34" charset="0"/>
                <a:ea typeface="Times New Roman" pitchFamily="18" charset="0"/>
              </a:rPr>
              <a:t> </a:t>
            </a:r>
            <a:r>
              <a:rPr kumimoji="0" lang="kk-KZ" sz="3600" b="1" i="0" u="none" strike="noStrike" normalizeH="0" baseline="0" dirty="0" smtClean="0">
                <a:ln/>
                <a:solidFill>
                  <a:srgbClr val="002060"/>
                </a:solidFill>
                <a:latin typeface="Arial" pitchFamily="34" charset="0"/>
                <a:ea typeface="Times New Roman" pitchFamily="18" charset="0"/>
              </a:rPr>
              <a:t>2   </a:t>
            </a:r>
            <a:r>
              <a:rPr kumimoji="0" lang="ru-RU" sz="3600" b="1" i="0" u="none" strike="noStrike" normalizeH="0" baseline="0" dirty="0" err="1" smtClean="0">
                <a:ln/>
                <a:solidFill>
                  <a:srgbClr val="002060"/>
                </a:solidFill>
                <a:latin typeface="Arial" pitchFamily="34" charset="0"/>
                <a:ea typeface="Times New Roman" pitchFamily="18" charset="0"/>
              </a:rPr>
              <a:t>топқа </a:t>
            </a:r>
            <a:r>
              <a:rPr kumimoji="0" lang="ru-RU" sz="3600" b="1" i="0" u="none" strike="noStrike" normalizeH="0" baseline="0" dirty="0" smtClean="0">
                <a:ln/>
                <a:solidFill>
                  <a:srgbClr val="002060"/>
                </a:solidFill>
                <a:latin typeface="Arial" pitchFamily="34" charset="0"/>
                <a:ea typeface="Times New Roman" pitchFamily="18" charset="0"/>
              </a:rPr>
              <a:t>да </a:t>
            </a:r>
            <a:r>
              <a:rPr kumimoji="0" lang="ru-RU" sz="3600" b="1" i="0" u="none" strike="noStrike" normalizeH="0" baseline="0" dirty="0" err="1" smtClean="0">
                <a:ln/>
                <a:solidFill>
                  <a:srgbClr val="002060"/>
                </a:solidFill>
                <a:latin typeface="Arial" pitchFamily="34" charset="0"/>
                <a:ea typeface="Times New Roman" pitchFamily="18" charset="0"/>
              </a:rPr>
              <a:t>әлем халықтарының есептері</a:t>
            </a:r>
            <a:r>
              <a:rPr kumimoji="0" lang="ru-RU" sz="3600" b="1" i="0" u="none" strike="noStrike" normalizeH="0" baseline="0" dirty="0" smtClean="0">
                <a:ln/>
                <a:solidFill>
                  <a:srgbClr val="002060"/>
                </a:solidFill>
                <a:latin typeface="Arial" pitchFamily="34" charset="0"/>
                <a:ea typeface="Times New Roman" pitchFamily="18" charset="0"/>
              </a:rPr>
              <a:t> </a:t>
            </a:r>
            <a:r>
              <a:rPr kumimoji="0" lang="ru-RU" sz="3600" b="1" i="0" u="none" strike="noStrike" normalizeH="0" baseline="0" dirty="0" err="1" smtClean="0">
                <a:ln/>
                <a:solidFill>
                  <a:srgbClr val="002060"/>
                </a:solidFill>
                <a:latin typeface="Arial" pitchFamily="34" charset="0"/>
                <a:ea typeface="Times New Roman" pitchFamily="18" charset="0"/>
              </a:rPr>
              <a:t>оқылады</a:t>
            </a:r>
            <a:r>
              <a:rPr kumimoji="0" lang="ru-RU" sz="3600" b="1" i="0" u="none" strike="noStrike" normalizeH="0" baseline="0" dirty="0" smtClean="0">
                <a:ln/>
                <a:solidFill>
                  <a:srgbClr val="002060"/>
                </a:solidFill>
                <a:latin typeface="Arial" pitchFamily="34" charset="0"/>
                <a:ea typeface="Times New Roman" pitchFamily="18" charset="0"/>
              </a:rPr>
              <a:t>. </a:t>
            </a:r>
            <a:r>
              <a:rPr kumimoji="0" lang="ru-RU" sz="3600" b="1" i="0" u="none" strike="noStrike" normalizeH="0" baseline="0" dirty="0" err="1" smtClean="0">
                <a:ln/>
                <a:solidFill>
                  <a:srgbClr val="002060"/>
                </a:solidFill>
                <a:latin typeface="Arial" pitchFamily="34" charset="0"/>
                <a:ea typeface="Times New Roman" pitchFamily="18" charset="0"/>
              </a:rPr>
              <a:t>Кім</a:t>
            </a:r>
            <a:r>
              <a:rPr kumimoji="0" lang="ru-RU" sz="3600" b="1" i="0" u="none" strike="noStrike" normalizeH="0" baseline="0" dirty="0" smtClean="0">
                <a:ln/>
                <a:solidFill>
                  <a:srgbClr val="002060"/>
                </a:solidFill>
                <a:latin typeface="Arial" pitchFamily="34" charset="0"/>
                <a:ea typeface="Times New Roman" pitchFamily="18" charset="0"/>
              </a:rPr>
              <a:t> </a:t>
            </a:r>
            <a:r>
              <a:rPr kumimoji="0" lang="ru-RU" sz="3600" b="1" i="0" u="none" strike="noStrike" normalizeH="0" baseline="0" dirty="0" err="1" smtClean="0">
                <a:ln/>
                <a:solidFill>
                  <a:srgbClr val="002060"/>
                </a:solidFill>
                <a:latin typeface="Arial" pitchFamily="34" charset="0"/>
                <a:ea typeface="Times New Roman" pitchFamily="18" charset="0"/>
              </a:rPr>
              <a:t>жылдам</a:t>
            </a:r>
            <a:r>
              <a:rPr kumimoji="0" lang="ru-RU" sz="3600" b="1" i="0" u="none" strike="noStrike" normalizeH="0" baseline="0" dirty="0" smtClean="0">
                <a:ln/>
                <a:solidFill>
                  <a:srgbClr val="002060"/>
                </a:solidFill>
                <a:latin typeface="Arial" pitchFamily="34" charset="0"/>
                <a:ea typeface="Times New Roman" pitchFamily="18" charset="0"/>
              </a:rPr>
              <a:t>, </a:t>
            </a:r>
            <a:r>
              <a:rPr kumimoji="0" lang="ru-RU" sz="3600" b="1" i="0" u="none" strike="noStrike" normalizeH="0" baseline="0" dirty="0" err="1" smtClean="0">
                <a:ln/>
                <a:solidFill>
                  <a:srgbClr val="002060"/>
                </a:solidFill>
                <a:latin typeface="Arial" pitchFamily="34" charset="0"/>
                <a:ea typeface="Times New Roman" pitchFamily="18" charset="0"/>
              </a:rPr>
              <a:t>сол</a:t>
            </a:r>
            <a:r>
              <a:rPr kumimoji="0" lang="ru-RU" sz="3600" b="1" i="0" u="none" strike="noStrike" normalizeH="0" baseline="0" dirty="0" smtClean="0">
                <a:ln/>
                <a:solidFill>
                  <a:srgbClr val="002060"/>
                </a:solidFill>
                <a:latin typeface="Arial" pitchFamily="34" charset="0"/>
                <a:ea typeface="Times New Roman" pitchFamily="18" charset="0"/>
              </a:rPr>
              <a:t> </a:t>
            </a:r>
            <a:r>
              <a:rPr kumimoji="0" lang="ru-RU" sz="3600" b="1" i="0" u="none" strike="noStrike" normalizeH="0" baseline="0" dirty="0" err="1" smtClean="0">
                <a:ln/>
                <a:solidFill>
                  <a:srgbClr val="002060"/>
                </a:solidFill>
                <a:latin typeface="Arial" pitchFamily="34" charset="0"/>
                <a:ea typeface="Times New Roman" pitchFamily="18" charset="0"/>
              </a:rPr>
              <a:t>бірінші</a:t>
            </a:r>
            <a:r>
              <a:rPr kumimoji="0" lang="ru-RU" sz="3600" b="1" i="0" u="none" strike="noStrike" normalizeH="0" baseline="0" dirty="0" smtClean="0">
                <a:ln/>
                <a:solidFill>
                  <a:srgbClr val="002060"/>
                </a:solidFill>
                <a:latin typeface="Arial" pitchFamily="34" charset="0"/>
                <a:ea typeface="Times New Roman" pitchFamily="18" charset="0"/>
              </a:rPr>
              <a:t> </a:t>
            </a:r>
            <a:r>
              <a:rPr kumimoji="0" lang="ru-RU" sz="3600" b="1" i="0" u="none" strike="noStrike" normalizeH="0" baseline="0" dirty="0" err="1" smtClean="0">
                <a:ln/>
                <a:solidFill>
                  <a:srgbClr val="002060"/>
                </a:solidFill>
                <a:latin typeface="Arial" pitchFamily="34" charset="0"/>
                <a:ea typeface="Times New Roman" pitchFamily="18" charset="0"/>
              </a:rPr>
              <a:t>жауап</a:t>
            </a:r>
            <a:r>
              <a:rPr kumimoji="0" lang="ru-RU" sz="3600" b="1" i="0" u="none" strike="noStrike" normalizeH="0" baseline="0" dirty="0" smtClean="0">
                <a:ln/>
                <a:solidFill>
                  <a:srgbClr val="002060"/>
                </a:solidFill>
                <a:latin typeface="Arial" pitchFamily="34" charset="0"/>
                <a:ea typeface="Times New Roman" pitchFamily="18" charset="0"/>
              </a:rPr>
              <a:t> </a:t>
            </a:r>
            <a:r>
              <a:rPr kumimoji="0" lang="ru-RU" sz="3600" b="1" i="0" u="none" strike="noStrike" normalizeH="0" baseline="0" dirty="0" err="1" smtClean="0">
                <a:ln/>
                <a:solidFill>
                  <a:srgbClr val="002060"/>
                </a:solidFill>
                <a:latin typeface="Arial" pitchFamily="34" charset="0"/>
                <a:ea typeface="Times New Roman" pitchFamily="18" charset="0"/>
              </a:rPr>
              <a:t>береді</a:t>
            </a:r>
            <a:r>
              <a:rPr kumimoji="0" lang="ru-RU" sz="3600" b="1" i="0" u="none" strike="noStrike" normalizeH="0" baseline="0" dirty="0" smtClean="0">
                <a:ln/>
                <a:solidFill>
                  <a:srgbClr val="002060"/>
                </a:solidFill>
                <a:latin typeface="Arial" pitchFamily="34" charset="0"/>
                <a:ea typeface="Times New Roman" pitchFamily="18" charset="0"/>
              </a:rPr>
              <a:t>. </a:t>
            </a:r>
            <a:r>
              <a:rPr kumimoji="0" lang="ru-RU" sz="3600" b="1" i="0" u="none" strike="noStrike" normalizeH="0" baseline="0" dirty="0" err="1" smtClean="0">
                <a:ln/>
                <a:solidFill>
                  <a:srgbClr val="002060"/>
                </a:solidFill>
                <a:latin typeface="Arial" pitchFamily="34" charset="0"/>
                <a:ea typeface="Times New Roman" pitchFamily="18" charset="0"/>
              </a:rPr>
              <a:t>Әр дұрыс жауап</a:t>
            </a:r>
            <a:r>
              <a:rPr kumimoji="0" lang="ru-RU" sz="3600" b="1" i="0" u="none" strike="noStrike" normalizeH="0" baseline="0" dirty="0" smtClean="0">
                <a:ln/>
                <a:solidFill>
                  <a:srgbClr val="002060"/>
                </a:solidFill>
                <a:latin typeface="Arial" pitchFamily="34" charset="0"/>
                <a:ea typeface="Times New Roman" pitchFamily="18" charset="0"/>
              </a:rPr>
              <a:t> 10 </a:t>
            </a:r>
            <a:r>
              <a:rPr kumimoji="0" lang="ru-RU" sz="3600" b="1" i="0" u="none" strike="noStrike" normalizeH="0" baseline="0" dirty="0" err="1" smtClean="0">
                <a:ln/>
                <a:solidFill>
                  <a:srgbClr val="002060"/>
                </a:solidFill>
                <a:latin typeface="Arial" pitchFamily="34" charset="0"/>
                <a:ea typeface="Times New Roman" pitchFamily="18" charset="0"/>
              </a:rPr>
              <a:t>ұпай</a:t>
            </a:r>
            <a:r>
              <a:rPr kumimoji="0" lang="ru-RU" sz="3600" b="1" i="0" u="none" strike="noStrike" normalizeH="0" baseline="0" dirty="0" smtClean="0">
                <a:ln/>
                <a:solidFill>
                  <a:srgbClr val="002060"/>
                </a:solidFill>
                <a:latin typeface="Arial" pitchFamily="34" charset="0"/>
                <a:ea typeface="Times New Roman" pitchFamily="18" charset="0"/>
              </a:rPr>
              <a:t>.</a:t>
            </a:r>
            <a:r>
              <a:rPr kumimoji="0" lang="ru-RU" sz="1400" b="1" i="0" u="none" strike="noStrike" normalizeH="0" baseline="0" dirty="0" smtClean="0">
                <a:ln/>
                <a:solidFill>
                  <a:schemeClr val="accent3"/>
                </a:solidFill>
                <a:latin typeface="Arial" pitchFamily="34" charset="0"/>
                <a:ea typeface="Times New Roman" pitchFamily="18" charset="0"/>
              </a:rPr>
              <a:t/>
            </a:r>
            <a:br>
              <a:rPr kumimoji="0" lang="ru-RU" sz="1400" b="1" i="0" u="none" strike="noStrike" normalizeH="0" baseline="0" dirty="0" smtClean="0">
                <a:ln/>
                <a:solidFill>
                  <a:schemeClr val="accent3"/>
                </a:solidFill>
                <a:latin typeface="Arial" pitchFamily="34" charset="0"/>
                <a:ea typeface="Times New Roman" pitchFamily="18" charset="0"/>
              </a:rPr>
            </a:br>
            <a:r>
              <a:rPr kumimoji="0" lang="ru-RU" sz="1400" b="1" i="0" u="none" strike="noStrike" normalizeH="0" baseline="0" dirty="0" smtClean="0">
                <a:ln/>
                <a:solidFill>
                  <a:schemeClr val="accent3"/>
                </a:solidFill>
                <a:latin typeface="Arial" pitchFamily="34" charset="0"/>
                <a:ea typeface="Times New Roman" pitchFamily="18" charset="0"/>
              </a:rPr>
              <a:t/>
            </a:r>
            <a:br>
              <a:rPr kumimoji="0" lang="ru-RU" sz="1400" b="1" i="0" u="none" strike="noStrike" normalizeH="0" baseline="0" dirty="0" smtClean="0">
                <a:ln/>
                <a:solidFill>
                  <a:schemeClr val="accent3"/>
                </a:solidFill>
                <a:latin typeface="Arial" pitchFamily="34" charset="0"/>
                <a:ea typeface="Times New Roman" pitchFamily="18" charset="0"/>
              </a:rPr>
            </a:br>
            <a:endParaRPr kumimoji="0" lang="ru-RU" sz="1800" b="1" i="0" u="none" strike="noStrike" normalizeH="0" baseline="0" dirty="0" smtClean="0">
              <a:ln/>
              <a:solidFill>
                <a:schemeClr val="accent3"/>
              </a:solidFill>
              <a:latin typeface="Arial" pitchFamily="34" charset="0"/>
            </a:endParaRPr>
          </a:p>
        </p:txBody>
      </p:sp>
    </p:spTree>
  </p:cSld>
  <p:clrMapOvr>
    <a:masterClrMapping/>
  </p:clrMapOvr>
  <p:transition spd="slow">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User\Мои документы\Маған  керекті  ФОНДАР\0558113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4579" name="Rectangle 3"/>
          <p:cNvSpPr>
            <a:spLocks noChangeArrowheads="1"/>
          </p:cNvSpPr>
          <p:nvPr/>
        </p:nvSpPr>
        <p:spPr bwMode="auto">
          <a:xfrm>
            <a:off x="928662" y="928670"/>
            <a:ext cx="7215238"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1-топқа.  Болгар </a:t>
            </a:r>
            <a:r>
              <a:rPr kumimoji="0" lang="ru-RU" sz="2400" b="1" i="1"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халықтарының есебі</a:t>
            </a:r>
            <a:r>
              <a:rPr kumimoji="0" lang="ru-RU" sz="2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a:t>
            </a:r>
            <a:endParaRPr kumimoji="0" lang="ru-RU" sz="1100" b="1" i="1"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Балықшы балық аулады</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«Қанша балық ұстадың?»</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деген</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сұраққа «Сегіздің жартысы</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алтауы</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бассыз</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және тоғызы құйрықсы</a:t>
            </a:r>
            <a:r>
              <a:rPr kumimoji="0" lang="kk-KZ"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з</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деп</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жауап</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береді</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Балықшы қанша балық аулаған?</a:t>
            </a:r>
            <a:endPar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1" i="1" u="none" strike="noStrike" cap="none" normalizeH="0" baseline="0" dirty="0" smtClean="0">
              <a:ln>
                <a:noFill/>
              </a:ln>
              <a:solidFill>
                <a:srgbClr val="002060"/>
              </a:solidFill>
              <a:effectLst/>
              <a:latin typeface="Arial" pitchFamily="34" charset="0"/>
              <a:cs typeface="Arial" pitchFamily="34" charset="0"/>
            </a:endParaRPr>
          </a:p>
        </p:txBody>
      </p:sp>
      <p:sp>
        <p:nvSpPr>
          <p:cNvPr id="24580" name="Rectangle 4"/>
          <p:cNvSpPr>
            <a:spLocks noChangeArrowheads="1"/>
          </p:cNvSpPr>
          <p:nvPr/>
        </p:nvSpPr>
        <p:spPr bwMode="auto">
          <a:xfrm>
            <a:off x="1000100" y="3214686"/>
            <a:ext cx="71438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2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2-топқа</a:t>
            </a:r>
            <a:r>
              <a:rPr kumimoji="0" lang="ru-RU" sz="2400" b="1"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      Египет </a:t>
            </a:r>
            <a:r>
              <a:rPr kumimoji="0" lang="ru-RU" sz="2400" b="1" i="1" u="none" strike="noStrike" cap="none" normalizeH="0" baseline="0" dirty="0" err="1" smtClean="0">
                <a:ln>
                  <a:noFill/>
                </a:ln>
                <a:solidFill>
                  <a:srgbClr val="C00000"/>
                </a:solidFill>
                <a:effectLst/>
                <a:latin typeface="Arial" pitchFamily="34" charset="0"/>
                <a:ea typeface="Times New Roman" pitchFamily="18" charset="0"/>
                <a:cs typeface="Arial" pitchFamily="34" charset="0"/>
              </a:rPr>
              <a:t>есебі</a:t>
            </a:r>
            <a:endParaRPr kumimoji="0" lang="ru-RU" sz="1100" b="1" i="1"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Әрбір </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7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адамның әрқайсысында </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7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мысық</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әр мысық </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7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тышқаннан</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ал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әр тышқан </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7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бидай</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собығын жояды</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Бір</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бидай</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собығында </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7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уыс</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дән </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бар.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Тышқандардан қанша уыс</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бидай</a:t>
            </a:r>
            <a:r>
              <a:rPr kumimoji="0" lang="ru-RU" sz="2400" b="1" i="1" u="none" strike="noStrike" cap="none" normalizeH="0" baseline="0" dirty="0" smtClean="0">
                <a:ln>
                  <a:noFill/>
                </a:ln>
                <a:solidFill>
                  <a:srgbClr val="002060"/>
                </a:solidFill>
                <a:effectLst/>
                <a:latin typeface="Arial" pitchFamily="34" charset="0"/>
                <a:ea typeface="Times New Roman" pitchFamily="18" charset="0"/>
                <a:cs typeface="Arial" pitchFamily="34" charset="0"/>
              </a:rPr>
              <a:t> </a:t>
            </a:r>
            <a:r>
              <a:rPr kumimoji="0" lang="ru-RU" sz="2400" b="1" i="1" u="none" strike="noStrike" cap="none" normalizeH="0" baseline="0" dirty="0" err="1" smtClean="0">
                <a:ln>
                  <a:noFill/>
                </a:ln>
                <a:solidFill>
                  <a:srgbClr val="002060"/>
                </a:solidFill>
                <a:effectLst/>
                <a:latin typeface="Arial" pitchFamily="34" charset="0"/>
                <a:ea typeface="Times New Roman" pitchFamily="18" charset="0"/>
                <a:cs typeface="Arial" pitchFamily="34" charset="0"/>
              </a:rPr>
              <a:t>дәнін сақтап қалады?</a:t>
            </a:r>
            <a:endParaRPr kumimoji="0" lang="ru-RU" sz="3200" b="1" i="1"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spd="slow">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Documents and Settings\User\Мои документы\Маған  керекті  ФОНДАР\1812925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кругленный прямоугольник 2"/>
          <p:cNvSpPr/>
          <p:nvPr/>
        </p:nvSpPr>
        <p:spPr>
          <a:xfrm>
            <a:off x="1000100" y="1357298"/>
            <a:ext cx="7143800" cy="3500462"/>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r>
              <a:rPr lang="kk-KZ" sz="6600" b="1" i="1" dirty="0" smtClean="0">
                <a:ln w="50800"/>
                <a:solidFill>
                  <a:schemeClr val="bg1">
                    <a:shade val="50000"/>
                  </a:schemeClr>
                </a:solidFill>
                <a:latin typeface="Arial" pitchFamily="34" charset="0"/>
                <a:cs typeface="Arial" pitchFamily="34" charset="0"/>
              </a:rPr>
              <a:t>4.  Терминдерді  кім  көп  біледі?</a:t>
            </a:r>
            <a:endParaRPr lang="ru-RU" sz="6600" b="1" i="1" dirty="0">
              <a:ln w="50800"/>
              <a:solidFill>
                <a:schemeClr val="bg1">
                  <a:shade val="50000"/>
                </a:schemeClr>
              </a:solidFill>
              <a:latin typeface="Arial" pitchFamily="34" charset="0"/>
              <a:cs typeface="Arial" pitchFamily="34" charset="0"/>
            </a:endParaRPr>
          </a:p>
        </p:txBody>
      </p:sp>
    </p:spTree>
  </p:cSld>
  <p:clrMapOvr>
    <a:masterClrMapping/>
  </p:clrMapOvr>
  <p:transition spd="slow">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User\Мои документы\Маған  керекті  ФОНДАР\back-067.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Box 2"/>
          <p:cNvSpPr txBox="1"/>
          <p:nvPr/>
        </p:nvSpPr>
        <p:spPr>
          <a:xfrm>
            <a:off x="428597" y="214290"/>
            <a:ext cx="8429684" cy="36625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kk-KZ" sz="7200" b="1" dirty="0" smtClean="0">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5. ЗАМАН  ТАЛАБЫНА  САЙ  БОЛАЙЫҚ</a:t>
            </a:r>
            <a:r>
              <a:rPr lang="kk-KZ" sz="8800" b="1" dirty="0" smtClean="0">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a:t>
            </a:r>
            <a:endParaRPr lang="ru-RU" sz="8800" b="1" dirty="0">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26627" name="Picture 3" descr="D:\мама фото\Анимациялар\0_740c6_5b03c5c8_XL.gif"/>
          <p:cNvPicPr>
            <a:picLocks noChangeAspect="1" noChangeArrowheads="1" noCrop="1"/>
          </p:cNvPicPr>
          <p:nvPr/>
        </p:nvPicPr>
        <p:blipFill>
          <a:blip r:embed="rId3"/>
          <a:srcRect/>
          <a:stretch>
            <a:fillRect/>
          </a:stretch>
        </p:blipFill>
        <p:spPr bwMode="auto">
          <a:xfrm>
            <a:off x="5000628" y="3214686"/>
            <a:ext cx="3786214" cy="3333750"/>
          </a:xfrm>
          <a:prstGeom prst="rect">
            <a:avLst/>
          </a:prstGeom>
          <a:noFill/>
        </p:spPr>
      </p:pic>
      <p:pic>
        <p:nvPicPr>
          <p:cNvPr id="26629" name="Picture 5" descr="D:\мама фото\Анимациялар\liv17.gif"/>
          <p:cNvPicPr>
            <a:picLocks noChangeAspect="1" noChangeArrowheads="1" noCrop="1"/>
          </p:cNvPicPr>
          <p:nvPr/>
        </p:nvPicPr>
        <p:blipFill>
          <a:blip r:embed="rId4"/>
          <a:srcRect/>
          <a:stretch>
            <a:fillRect/>
          </a:stretch>
        </p:blipFill>
        <p:spPr bwMode="auto">
          <a:xfrm>
            <a:off x="142844" y="3000375"/>
            <a:ext cx="3200400" cy="3857625"/>
          </a:xfrm>
          <a:prstGeom prst="rect">
            <a:avLst/>
          </a:prstGeom>
          <a:noFill/>
        </p:spPr>
      </p:pic>
    </p:spTree>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42844" y="214290"/>
            <a:ext cx="878687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Бұл кезеңде қазақ халқымыздың өзгертілген    </a:t>
            </a:r>
          </a:p>
          <a:p>
            <a:pPr marL="0" marR="0" lvl="0" indent="0" defTabSz="914400" rtl="0" eaLnBrk="1" fontAlgn="base" latinLnBrk="0" hangingPunct="1">
              <a:lnSpc>
                <a:spcPct val="100000"/>
              </a:lnSpc>
              <a:spcBef>
                <a:spcPct val="0"/>
              </a:spcBef>
              <a:spcAft>
                <a:spcPct val="0"/>
              </a:spcAft>
              <a:buClrTx/>
              <a:buSzTx/>
              <a:buFontTx/>
              <a:buNone/>
              <a:tabLst/>
            </a:pPr>
            <a:r>
              <a:rPr lang="kk-KZ" sz="3200" b="1" dirty="0" smtClean="0">
                <a:solidFill>
                  <a:srgbClr val="C00000"/>
                </a:solidFill>
                <a:latin typeface="Times New Roman" pitchFamily="18" charset="0"/>
                <a:ea typeface="Times New Roman" pitchFamily="18" charset="0"/>
                <a:cs typeface="Times New Roman" pitchFamily="18" charset="0"/>
              </a:rPr>
              <a:t>    </a:t>
            </a:r>
            <a:r>
              <a:rPr kumimoji="0" lang="kk-KZ"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мақал-мәтелдері берілген. Сендер мақал-    </a:t>
            </a:r>
          </a:p>
          <a:p>
            <a:pPr marL="0" marR="0" lvl="0" indent="0" defTabSz="914400" rtl="0" eaLnBrk="1" fontAlgn="base" latinLnBrk="0" hangingPunct="1">
              <a:lnSpc>
                <a:spcPct val="100000"/>
              </a:lnSpc>
              <a:spcBef>
                <a:spcPct val="0"/>
              </a:spcBef>
              <a:spcAft>
                <a:spcPct val="0"/>
              </a:spcAft>
              <a:buClrTx/>
              <a:buSzTx/>
              <a:buFontTx/>
              <a:buNone/>
              <a:tabLst/>
            </a:pPr>
            <a:r>
              <a:rPr lang="kk-KZ" sz="3200" b="1" dirty="0" smtClean="0">
                <a:solidFill>
                  <a:srgbClr val="C00000"/>
                </a:solidFill>
                <a:latin typeface="Times New Roman" pitchFamily="18" charset="0"/>
                <a:ea typeface="Times New Roman" pitchFamily="18" charset="0"/>
                <a:cs typeface="Times New Roman" pitchFamily="18" charset="0"/>
              </a:rPr>
              <a:t>  </a:t>
            </a:r>
            <a:r>
              <a:rPr kumimoji="0" lang="kk-KZ" sz="32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мәтелді дұрыс қалпына келтіру керексіңдер.</a:t>
            </a:r>
            <a:r>
              <a:rPr kumimoji="0" lang="kk-KZ"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r>
            <a:br>
              <a:rPr kumimoji="0" lang="kk-KZ"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r>
              <a:rPr kumimoji="0" lang="kk-KZ"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1 мақал: Жігітті компьютеріне қарап, бағала </a:t>
            </a:r>
            <a:br>
              <a:rPr kumimoji="0" lang="kk-KZ"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r>
              <a:rPr kumimoji="0" lang="kk-KZ"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2 мақал:   Вирустан қорыққан, Интернеткке  </a:t>
            </a:r>
          </a:p>
          <a:p>
            <a:pPr marL="0" marR="0" lvl="0" indent="0" defTabSz="914400" rtl="0" eaLnBrk="1" fontAlgn="base" latinLnBrk="0" hangingPunct="1">
              <a:lnSpc>
                <a:spcPct val="100000"/>
              </a:lnSpc>
              <a:spcBef>
                <a:spcPct val="0"/>
              </a:spcBef>
              <a:spcAft>
                <a:spcPct val="0"/>
              </a:spcAft>
              <a:buClrTx/>
              <a:buSzTx/>
              <a:buFontTx/>
              <a:buNone/>
              <a:tabLst/>
            </a:pPr>
            <a:r>
              <a:rPr lang="kk-KZ" sz="3200" b="1" dirty="0" smtClean="0">
                <a:solidFill>
                  <a:srgbClr val="002060"/>
                </a:solidFill>
                <a:latin typeface="Times New Roman" pitchFamily="18" charset="0"/>
                <a:ea typeface="Times New Roman" pitchFamily="18" charset="0"/>
                <a:cs typeface="Times New Roman" pitchFamily="18" charset="0"/>
              </a:rPr>
              <a:t>                   </a:t>
            </a:r>
            <a:r>
              <a:rPr kumimoji="0" lang="kk-KZ"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шықпас </a:t>
            </a:r>
            <a:br>
              <a:rPr kumimoji="0" lang="kk-KZ"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r>
              <a:rPr kumimoji="0" lang="kk-KZ"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3 мақал:  Веб-дизайыншының өз еркі, сайтты  </a:t>
            </a:r>
          </a:p>
          <a:p>
            <a:pPr marL="0" marR="0" lvl="0" indent="0" defTabSz="914400" rtl="0" eaLnBrk="1" fontAlgn="base" latinLnBrk="0" hangingPunct="1">
              <a:lnSpc>
                <a:spcPct val="100000"/>
              </a:lnSpc>
              <a:spcBef>
                <a:spcPct val="0"/>
              </a:spcBef>
              <a:spcAft>
                <a:spcPct val="0"/>
              </a:spcAft>
              <a:buClrTx/>
              <a:buSzTx/>
              <a:buFontTx/>
              <a:buNone/>
              <a:tabLst/>
            </a:pPr>
            <a:r>
              <a:rPr lang="kk-KZ" sz="3200" b="1" dirty="0" smtClean="0">
                <a:solidFill>
                  <a:srgbClr val="002060"/>
                </a:solidFill>
                <a:latin typeface="Times New Roman" pitchFamily="18" charset="0"/>
                <a:ea typeface="Times New Roman" pitchFamily="18" charset="0"/>
                <a:cs typeface="Times New Roman" pitchFamily="18" charset="0"/>
              </a:rPr>
              <a:t>                  </a:t>
            </a:r>
            <a:r>
              <a:rPr kumimoji="0" lang="kk-KZ"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қалай жасаса да </a:t>
            </a:r>
            <a:br>
              <a:rPr kumimoji="0" lang="kk-KZ"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r>
              <a:rPr kumimoji="0" lang="kk-KZ"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4 мақал:  Білмесең, «анықтама»-дан сұра </a:t>
            </a:r>
            <a:br>
              <a:rPr kumimoji="0" lang="kk-KZ"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r>
              <a:rPr kumimoji="0" lang="kk-KZ"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5 мақал:  Антивирусы күштіні-вирус ала  </a:t>
            </a:r>
          </a:p>
          <a:p>
            <a:pPr marL="0" marR="0" lvl="0" indent="0" defTabSz="914400" rtl="0" eaLnBrk="1" fontAlgn="base" latinLnBrk="0" hangingPunct="1">
              <a:lnSpc>
                <a:spcPct val="100000"/>
              </a:lnSpc>
              <a:spcBef>
                <a:spcPct val="0"/>
              </a:spcBef>
              <a:spcAft>
                <a:spcPct val="0"/>
              </a:spcAft>
              <a:buClrTx/>
              <a:buSzTx/>
              <a:buFontTx/>
              <a:buNone/>
              <a:tabLst/>
            </a:pPr>
            <a:r>
              <a:rPr lang="kk-KZ" sz="3200" b="1" dirty="0" smtClean="0">
                <a:solidFill>
                  <a:srgbClr val="002060"/>
                </a:solidFill>
                <a:latin typeface="Times New Roman" pitchFamily="18" charset="0"/>
                <a:ea typeface="Times New Roman" pitchFamily="18" charset="0"/>
                <a:cs typeface="Times New Roman" pitchFamily="18" charset="0"/>
              </a:rPr>
              <a:t>                  </a:t>
            </a:r>
            <a:r>
              <a:rPr kumimoji="0" lang="kk-KZ"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алмайды </a:t>
            </a:r>
            <a:br>
              <a:rPr kumimoji="0" lang="kk-KZ"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r>
              <a:rPr kumimoji="0" lang="kk-KZ" sz="32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6 мақал: Күлсең ескірген компьютерлерге күл</a:t>
            </a:r>
            <a:endParaRPr kumimoji="0" lang="kk-KZ" sz="40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Documents and Settings\User\Мои документы\Маған  керекті  ФОНДАР\5792017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2000232" y="1428736"/>
            <a:ext cx="5643602" cy="3447098"/>
          </a:xfrm>
          <a:prstGeom prst="rect">
            <a:avLst/>
          </a:prstGeom>
        </p:spPr>
        <p:txBody>
          <a:bodyPr wrap="square">
            <a:spAutoFit/>
          </a:bodyPr>
          <a:lstStyle/>
          <a:p>
            <a:pPr algn="ctr"/>
            <a:r>
              <a:rPr lang="kk-KZ" sz="4000" b="1" dirty="0" smtClean="0">
                <a:solidFill>
                  <a:srgbClr val="006600"/>
                </a:solidFill>
                <a:latin typeface="Times New Roman" pitchFamily="18" charset="0"/>
                <a:cs typeface="Times New Roman" pitchFamily="18" charset="0"/>
              </a:rPr>
              <a:t>Сендерге хат жіберілген. Осы хатты оқып, ішіндегі қателерін тауып, дұрыс мәтінді оқу керек.</a:t>
            </a:r>
            <a:r>
              <a:rPr lang="kk-KZ" dirty="0" smtClean="0"/>
              <a:t/>
            </a:r>
            <a:br>
              <a:rPr lang="kk-KZ" dirty="0" smtClean="0"/>
            </a:br>
            <a:endParaRPr lang="ru-RU" dirty="0"/>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мама фото\Анимациялар\fon_animirivanniy1.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3" name="Вертикальный свиток 2"/>
          <p:cNvSpPr/>
          <p:nvPr/>
        </p:nvSpPr>
        <p:spPr>
          <a:xfrm>
            <a:off x="285720" y="428604"/>
            <a:ext cx="8715436" cy="6072230"/>
          </a:xfrm>
          <a:prstGeom prst="verticalScroll">
            <a:avLst>
              <a:gd name="adj" fmla="val 14472"/>
            </a:avLst>
          </a:prstGeom>
          <a:solidFill>
            <a:srgbClr val="FFFF00"/>
          </a:solidFill>
          <a:ln w="762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600" b="1" i="1" dirty="0" smtClean="0">
                <a:solidFill>
                  <a:srgbClr val="002060"/>
                </a:solidFill>
                <a:latin typeface="Arial" pitchFamily="34" charset="0"/>
                <a:cs typeface="Arial" pitchFamily="34" charset="0"/>
              </a:rPr>
              <a:t>1 хат: </a:t>
            </a:r>
          </a:p>
          <a:p>
            <a:pPr algn="ctr"/>
            <a:r>
              <a:rPr lang="kk-KZ" sz="3600" b="1" i="1" dirty="0" smtClean="0">
                <a:solidFill>
                  <a:srgbClr val="006600"/>
                </a:solidFill>
                <a:latin typeface="Arial" pitchFamily="34" charset="0"/>
                <a:cs typeface="Arial" pitchFamily="34" charset="0"/>
              </a:rPr>
              <a:t>Сканер мен пернетақтаны іске қосып компьютерді қосу керек. Монитормен мәтін жазып, суретті компьютерге енгізу  үшін принтерді пайдаланамын. Жазылған ақпаратты қағазға басып шығару үшін жүйелік блок қолданамын.</a:t>
            </a:r>
            <a:br>
              <a:rPr lang="kk-KZ" sz="3600" b="1" i="1" dirty="0" smtClean="0">
                <a:solidFill>
                  <a:srgbClr val="006600"/>
                </a:solidFill>
                <a:latin typeface="Arial" pitchFamily="34" charset="0"/>
                <a:cs typeface="Arial" pitchFamily="34" charset="0"/>
              </a:rPr>
            </a:br>
            <a:endParaRPr lang="ru-RU" sz="3600" b="1" i="1" dirty="0">
              <a:solidFill>
                <a:srgbClr val="006600"/>
              </a:solidFill>
              <a:latin typeface="Arial" pitchFamily="34" charset="0"/>
              <a:cs typeface="Arial" pitchFamily="34" charset="0"/>
            </a:endParaRPr>
          </a:p>
        </p:txBody>
      </p:sp>
    </p:spTree>
  </p:cSld>
  <p:clrMapOvr>
    <a:masterClrMapping/>
  </p:clrMapOvr>
  <p:transition spd="slow">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мама фото\Анимациялар\Animated-backgrounds5.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3" name="Горизонтальный свиток 2"/>
          <p:cNvSpPr/>
          <p:nvPr/>
        </p:nvSpPr>
        <p:spPr>
          <a:xfrm>
            <a:off x="500034" y="0"/>
            <a:ext cx="8358246" cy="6643710"/>
          </a:xfrm>
          <a:prstGeom prst="horizontalScroll">
            <a:avLst/>
          </a:prstGeom>
          <a:blipFill>
            <a:blip r:embed="rId3"/>
            <a:tile tx="0" ty="0" sx="100000" sy="100000" flip="none" algn="tl"/>
          </a:blip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i="1" dirty="0" smtClean="0">
                <a:solidFill>
                  <a:srgbClr val="006600"/>
                </a:solidFill>
                <a:latin typeface="Times New Roman" pitchFamily="18" charset="0"/>
                <a:cs typeface="Times New Roman" pitchFamily="18" charset="0"/>
              </a:rPr>
              <a:t>2 хат:</a:t>
            </a:r>
          </a:p>
          <a:p>
            <a:pPr algn="ctr"/>
            <a:r>
              <a:rPr lang="kk-KZ" sz="3200" b="1" i="1" dirty="0" smtClean="0">
                <a:solidFill>
                  <a:srgbClr val="002060"/>
                </a:solidFill>
                <a:latin typeface="Times New Roman" pitchFamily="18" charset="0"/>
                <a:cs typeface="Times New Roman" pitchFamily="18" charset="0"/>
              </a:rPr>
              <a:t> Компьютерде мәтін жазу үшін Paint текстік редакторды пайдалануға болады. Мәтін жазу үшін сызғыш, өшіргіш құралдарын пайдаланамын. Ал сурет салғым келсе Wordapd стандартты программасымен сала аламын. Мұнда  Word Art  панелі арқылы  әр түрлі суреттерді аламыз.</a:t>
            </a:r>
            <a:br>
              <a:rPr lang="kk-KZ" sz="3200" b="1" i="1" dirty="0" smtClean="0">
                <a:solidFill>
                  <a:srgbClr val="002060"/>
                </a:solidFill>
                <a:latin typeface="Times New Roman" pitchFamily="18" charset="0"/>
                <a:cs typeface="Times New Roman" pitchFamily="18" charset="0"/>
              </a:rPr>
            </a:br>
            <a:endParaRPr lang="ru-RU" sz="3200" b="1" i="1" dirty="0">
              <a:solidFill>
                <a:srgbClr val="002060"/>
              </a:solidFill>
              <a:latin typeface="Times New Roman" pitchFamily="18" charset="0"/>
              <a:cs typeface="Times New Roman" pitchFamily="18" charset="0"/>
            </a:endParaRPr>
          </a:p>
        </p:txBody>
      </p:sp>
    </p:spTree>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мама фото\Анимациялар\Animated-backgrounds8.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3" name="Загнутый угол 2"/>
          <p:cNvSpPr/>
          <p:nvPr/>
        </p:nvSpPr>
        <p:spPr>
          <a:xfrm>
            <a:off x="500034" y="357166"/>
            <a:ext cx="8143932" cy="6072230"/>
          </a:xfrm>
          <a:prstGeom prst="foldedCorner">
            <a:avLst>
              <a:gd name="adj" fmla="val 29184"/>
            </a:avLst>
          </a:prstGeom>
          <a:blipFill>
            <a:blip r:embed="rId3"/>
            <a:tile tx="0" ty="0" sx="100000" sy="100000" flip="none" algn="tl"/>
          </a:bli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kk-KZ" sz="3200" b="1" i="1" dirty="0" smtClean="0">
              <a:solidFill>
                <a:srgbClr val="663300"/>
              </a:solidFill>
              <a:latin typeface="Arial" pitchFamily="34" charset="0"/>
              <a:ea typeface="Times New Roman" pitchFamily="18" charset="0"/>
            </a:endParaRPr>
          </a:p>
          <a:p>
            <a:pPr lvl="0" algn="ctr" fontAlgn="base">
              <a:spcBef>
                <a:spcPct val="0"/>
              </a:spcBef>
              <a:spcAft>
                <a:spcPct val="0"/>
              </a:spcAft>
            </a:pPr>
            <a:r>
              <a:rPr lang="kk-KZ" sz="3200" b="1" i="1" dirty="0" smtClean="0">
                <a:solidFill>
                  <a:srgbClr val="C00000"/>
                </a:solidFill>
                <a:latin typeface="Arial" pitchFamily="34" charset="0"/>
                <a:ea typeface="Times New Roman" pitchFamily="18" charset="0"/>
              </a:rPr>
              <a:t>3 хат:</a:t>
            </a:r>
          </a:p>
          <a:p>
            <a:pPr lvl="0" algn="ctr" fontAlgn="base">
              <a:spcBef>
                <a:spcPct val="0"/>
              </a:spcBef>
              <a:spcAft>
                <a:spcPct val="0"/>
              </a:spcAft>
            </a:pPr>
            <a:r>
              <a:rPr lang="kk-KZ" sz="3200" b="1" i="1" dirty="0" smtClean="0">
                <a:solidFill>
                  <a:srgbClr val="663300"/>
                </a:solidFill>
                <a:latin typeface="Arial" pitchFamily="34" charset="0"/>
                <a:ea typeface="Times New Roman" pitchFamily="18" charset="0"/>
              </a:rPr>
              <a:t> Мен пернетақтамен жұмыс істегенді ұнатамын. Өйткені онда көптеген құжаттарды сақтауға, сканерлеуге болады. Пернетақтаның үш түрі бар : Лазерлік, матрициялық, сия бүріккіш. Сақталған құжаттарды Shift пернесін басып, жоюға болады. Функцияналдық пернелерге әріптер блогы жатады.</a:t>
            </a:r>
            <a:endParaRPr lang="kk-KZ" sz="4000" b="1" i="1" dirty="0" smtClean="0">
              <a:solidFill>
                <a:srgbClr val="663300"/>
              </a:solidFill>
              <a:latin typeface="Arial" pitchFamily="34" charset="0"/>
            </a:endParaRPr>
          </a:p>
        </p:txBody>
      </p:sp>
    </p:spTree>
  </p:cSld>
  <p:clrMapOvr>
    <a:masterClrMapping/>
  </p:clrMapOvr>
  <p:transition spd="slow">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мама фото\Анимациялар\7611975_4888398_star.gif"/>
          <p:cNvPicPr>
            <a:picLocks noChangeAspect="1" noChangeArrowheads="1" noCrop="1"/>
          </p:cNvPicPr>
          <p:nvPr/>
        </p:nvPicPr>
        <p:blipFill>
          <a:blip r:embed="rId2"/>
          <a:srcRect/>
          <a:stretch>
            <a:fillRect/>
          </a:stretch>
        </p:blipFill>
        <p:spPr bwMode="auto">
          <a:xfrm>
            <a:off x="0" y="0"/>
            <a:ext cx="9144000" cy="6857999"/>
          </a:xfrm>
          <a:prstGeom prst="rect">
            <a:avLst/>
          </a:prstGeom>
          <a:noFill/>
        </p:spPr>
      </p:pic>
      <p:sp>
        <p:nvSpPr>
          <p:cNvPr id="32769" name="Rectangle 1"/>
          <p:cNvSpPr>
            <a:spLocks noChangeArrowheads="1"/>
          </p:cNvSpPr>
          <p:nvPr/>
        </p:nvSpPr>
        <p:spPr bwMode="auto">
          <a:xfrm>
            <a:off x="571472" y="357166"/>
            <a:ext cx="807249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48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6</a:t>
            </a:r>
            <a:r>
              <a:rPr kumimoji="0" lang="ru-RU" sz="48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«Сен </a:t>
            </a:r>
            <a:r>
              <a:rPr kumimoji="0" lang="ru-RU" sz="48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маған</a:t>
            </a:r>
            <a:r>
              <a:rPr kumimoji="0" lang="ru-RU" sz="48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мен </a:t>
            </a:r>
            <a:r>
              <a:rPr kumimoji="0" lang="ru-RU" sz="48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саған</a:t>
            </a:r>
            <a:r>
              <a:rPr kumimoji="0" lang="ru-RU" sz="48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800" b="1" i="0" u="none" strike="noStrike" cap="none" normalizeH="0" baseline="0" dirty="0" err="1" smtClean="0">
                <a:ln>
                  <a:noFill/>
                </a:ln>
                <a:solidFill>
                  <a:srgbClr val="FFFF00"/>
                </a:solidFill>
                <a:effectLst/>
                <a:latin typeface="Times New Roman" pitchFamily="18" charset="0"/>
                <a:ea typeface="Times New Roman" pitchFamily="18" charset="0"/>
                <a:cs typeface="Times New Roman" pitchFamily="18" charset="0"/>
              </a:rPr>
              <a:t>сайысы</a:t>
            </a:r>
            <a:r>
              <a:rPr kumimoji="0" lang="ru-RU" sz="44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 </a:t>
            </a:r>
            <a:endParaRPr kumimoji="0" lang="ru-RU" sz="2000" b="1"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Әр топ өздері  бір сұрақ дайындап келеді. Топтар  бір-біріне  сұрақ  береді. Жауап бере алмаса, өздері жауап береді. </a:t>
            </a: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3600" b="1" i="0" u="none" strike="noStrike" cap="none" normalizeH="0" baseline="0" dirty="0" smtClean="0">
                <a:ln>
                  <a:noFill/>
                </a:ln>
                <a:solidFill>
                  <a:srgbClr val="FFFF00"/>
                </a:solidFill>
                <a:effectLst/>
                <a:latin typeface="Times New Roman" pitchFamily="18" charset="0"/>
                <a:ea typeface="Times New Roman" pitchFamily="18" charset="0"/>
                <a:cs typeface="Times New Roman" pitchFamily="18" charset="0"/>
              </a:rPr>
              <a:t>Әр дұрыс жауап   5 ұпай.</a:t>
            </a:r>
            <a:endParaRPr kumimoji="0" lang="ru-RU" sz="1600" b="1"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4400" b="1" i="0" u="none" strike="noStrike" cap="none" normalizeH="0" baseline="0" dirty="0" smtClean="0">
              <a:ln>
                <a:noFill/>
              </a:ln>
              <a:solidFill>
                <a:srgbClr val="FFFF00"/>
              </a:solidFill>
              <a:effectLst/>
              <a:latin typeface="Times New Roman" pitchFamily="18" charset="0"/>
              <a:cs typeface="Times New Roman" pitchFamily="18" charset="0"/>
            </a:endParaRP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 y="0"/>
            <a:ext cx="9144000" cy="571500"/>
          </a:xfrm>
          <a:prstGeom prst="rect">
            <a:avLst/>
          </a:prstGeom>
          <a:noFill/>
          <a:ln w="9525">
            <a:noFill/>
            <a:miter lim="800000"/>
            <a:headEnd/>
            <a:tailEnd/>
          </a:ln>
          <a:effectLst/>
        </p:spPr>
      </p:pic>
      <p:pic>
        <p:nvPicPr>
          <p:cNvPr id="3" name="Picture 1"/>
          <p:cNvPicPr>
            <a:picLocks noChangeAspect="1" noChangeArrowheads="1"/>
          </p:cNvPicPr>
          <p:nvPr/>
        </p:nvPicPr>
        <p:blipFill>
          <a:blip r:embed="rId2"/>
          <a:srcRect/>
          <a:stretch>
            <a:fillRect/>
          </a:stretch>
        </p:blipFill>
        <p:spPr bwMode="auto">
          <a:xfrm>
            <a:off x="1" y="6286501"/>
            <a:ext cx="9144000" cy="571500"/>
          </a:xfrm>
          <a:prstGeom prst="rect">
            <a:avLst/>
          </a:prstGeom>
          <a:noFill/>
          <a:ln w="9525">
            <a:noFill/>
            <a:miter lim="800000"/>
            <a:headEnd/>
            <a:tailEnd/>
          </a:ln>
          <a:effectLst/>
        </p:spPr>
      </p:pic>
      <p:pic>
        <p:nvPicPr>
          <p:cNvPr id="4" name="Picture 1"/>
          <p:cNvPicPr>
            <a:picLocks noChangeAspect="1" noChangeArrowheads="1"/>
          </p:cNvPicPr>
          <p:nvPr/>
        </p:nvPicPr>
        <p:blipFill>
          <a:blip r:embed="rId2"/>
          <a:srcRect/>
          <a:stretch>
            <a:fillRect/>
          </a:stretch>
        </p:blipFill>
        <p:spPr bwMode="auto">
          <a:xfrm rot="16200000">
            <a:off x="-2643192" y="3143234"/>
            <a:ext cx="5857884" cy="571500"/>
          </a:xfrm>
          <a:prstGeom prst="rect">
            <a:avLst/>
          </a:prstGeom>
          <a:noFill/>
          <a:ln w="9525">
            <a:noFill/>
            <a:miter lim="800000"/>
            <a:headEnd/>
            <a:tailEnd/>
          </a:ln>
          <a:effectLst/>
        </p:spPr>
      </p:pic>
      <p:pic>
        <p:nvPicPr>
          <p:cNvPr id="5" name="Picture 1"/>
          <p:cNvPicPr>
            <a:picLocks noChangeAspect="1" noChangeArrowheads="1"/>
          </p:cNvPicPr>
          <p:nvPr/>
        </p:nvPicPr>
        <p:blipFill>
          <a:blip r:embed="rId2"/>
          <a:srcRect/>
          <a:stretch>
            <a:fillRect/>
          </a:stretch>
        </p:blipFill>
        <p:spPr bwMode="auto">
          <a:xfrm rot="16200000">
            <a:off x="5929308" y="3143234"/>
            <a:ext cx="5857884" cy="571500"/>
          </a:xfrm>
          <a:prstGeom prst="rect">
            <a:avLst/>
          </a:prstGeom>
          <a:noFill/>
          <a:ln w="9525">
            <a:noFill/>
            <a:miter lim="800000"/>
            <a:headEnd/>
            <a:tailEnd/>
          </a:ln>
          <a:effectLst/>
        </p:spPr>
      </p:pic>
      <p:pic>
        <p:nvPicPr>
          <p:cNvPr id="9" name="Рисунок 4" descr="http://upload.wikimedia.org/wikipedia/commons/thumb/e/e7/Nuvola_apps_kpovmodeler.svg/391px-Nuvola_apps_kpovmodeler.svg.png"/>
          <p:cNvPicPr>
            <a:picLocks noChangeAspect="1" noChangeArrowheads="1"/>
          </p:cNvPicPr>
          <p:nvPr/>
        </p:nvPicPr>
        <p:blipFill>
          <a:blip r:embed="rId3"/>
          <a:srcRect/>
          <a:stretch>
            <a:fillRect/>
          </a:stretch>
        </p:blipFill>
        <p:spPr bwMode="auto">
          <a:xfrm>
            <a:off x="2143109" y="3643314"/>
            <a:ext cx="5357850" cy="3214686"/>
          </a:xfrm>
          <a:prstGeom prst="rect">
            <a:avLst/>
          </a:prstGeom>
          <a:noFill/>
          <a:ln w="9525">
            <a:noFill/>
            <a:miter lim="800000"/>
            <a:headEnd/>
            <a:tailEnd/>
          </a:ln>
        </p:spPr>
      </p:pic>
      <p:sp>
        <p:nvSpPr>
          <p:cNvPr id="10" name="TextBox 9"/>
          <p:cNvSpPr txBox="1"/>
          <p:nvPr/>
        </p:nvSpPr>
        <p:spPr>
          <a:xfrm>
            <a:off x="642910" y="1142984"/>
            <a:ext cx="8001056" cy="2959045"/>
          </a:xfrm>
          <a:prstGeom prst="rect">
            <a:avLst/>
          </a:prstGeom>
          <a:noFill/>
        </p:spPr>
        <p:txBody>
          <a:bodyPr wrap="square" lIns="95788" tIns="47894" rIns="95788" bIns="47894"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kk-KZ" sz="4400" b="1" cap="all" dirty="0" smtClean="0">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“Тапқырлар  тартысы”  </a:t>
            </a:r>
          </a:p>
          <a:p>
            <a:pPr algn="ctr"/>
            <a:r>
              <a:rPr lang="kk-KZ" sz="4400" b="1" cap="all" dirty="0" smtClean="0">
                <a:ln/>
                <a:solidFill>
                  <a:srgbClr val="FFC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атты  математикалық  </a:t>
            </a:r>
            <a:r>
              <a:rPr lang="kk-KZ" sz="44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кешімізге </a:t>
            </a:r>
          </a:p>
          <a:p>
            <a:pPr algn="ctr"/>
            <a:r>
              <a:rPr lang="kk-KZ" sz="44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t>
            </a:r>
            <a:r>
              <a:rPr lang="kk-KZ" sz="54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қош  келдіңіздер!</a:t>
            </a:r>
            <a:endParaRPr lang="kk-KZ" sz="44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pic>
        <p:nvPicPr>
          <p:cNvPr id="11" name="Picture 4" descr="C:\Documents and Settings\User\Рабочий стол\Новая папка (7)\disco_1_hc1.gif"/>
          <p:cNvPicPr>
            <a:picLocks noChangeAspect="1" noChangeArrowheads="1" noCrop="1"/>
          </p:cNvPicPr>
          <p:nvPr/>
        </p:nvPicPr>
        <p:blipFill>
          <a:blip r:embed="rId4" cstate="print"/>
          <a:srcRect/>
          <a:stretch>
            <a:fillRect/>
          </a:stretch>
        </p:blipFill>
        <p:spPr bwMode="auto">
          <a:xfrm>
            <a:off x="642910" y="5000636"/>
            <a:ext cx="1428760" cy="1143008"/>
          </a:xfrm>
          <a:prstGeom prst="rect">
            <a:avLst/>
          </a:prstGeom>
          <a:noFill/>
        </p:spPr>
      </p:pic>
      <p:pic>
        <p:nvPicPr>
          <p:cNvPr id="1027" name="Picture 3" descr="D:\Анимациялар\disco_3_hc.gif"/>
          <p:cNvPicPr>
            <a:picLocks noChangeAspect="1" noChangeArrowheads="1" noCrop="1"/>
          </p:cNvPicPr>
          <p:nvPr/>
        </p:nvPicPr>
        <p:blipFill>
          <a:blip r:embed="rId5" cstate="print"/>
          <a:srcRect/>
          <a:stretch>
            <a:fillRect/>
          </a:stretch>
        </p:blipFill>
        <p:spPr bwMode="auto">
          <a:xfrm>
            <a:off x="7215206" y="4929198"/>
            <a:ext cx="1214446" cy="1238246"/>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97000">
              <a:srgbClr val="0066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85720" y="285728"/>
            <a:ext cx="8501122"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44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7.     «Білімдіге – биіктен орын»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Әр топтың басшылары келіп, тапсырмалар алады.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1" i="0" u="none" strike="noStrike" cap="none" normalizeH="0" baseline="0" dirty="0" smtClean="0">
                <a:ln>
                  <a:noFill/>
                </a:ln>
                <a:solidFill>
                  <a:srgbClr val="006600"/>
                </a:solidFill>
                <a:effectLst/>
                <a:latin typeface="Times New Roman" pitchFamily="18" charset="0"/>
                <a:ea typeface="Times New Roman" pitchFamily="18" charset="0"/>
                <a:cs typeface="Times New Roman" pitchFamily="18" charset="0"/>
              </a:rPr>
              <a:t>Дайындалуға 5 минут уақыт беріледі. </a:t>
            </a: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Олар дайындалып болғанша, топтың қалған мүшелері арасында мақал-мәтел сайысы ұйымдастырылады. </a:t>
            </a:r>
            <a:r>
              <a:rPr kumimoji="0" lang="ru-RU" sz="36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Мақал-мәтелдер </a:t>
            </a:r>
            <a:r>
              <a:rPr kumimoji="0" lang="ru-RU"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тек </a:t>
            </a:r>
            <a:r>
              <a:rPr kumimoji="0" lang="ru-RU" sz="36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математикалық терминдер</a:t>
            </a:r>
            <a:r>
              <a:rPr kumimoji="0" lang="ru-RU"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36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туралы</a:t>
            </a:r>
            <a:r>
              <a:rPr kumimoji="0" lang="ru-RU"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ru-RU" sz="3600" b="1"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болмақ</a:t>
            </a:r>
            <a:r>
              <a:rPr kumimoji="0" lang="ru-RU" sz="36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a:t>
            </a:r>
            <a:endParaRPr kumimoji="0" lang="ru-RU" sz="4400" b="1"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D:\мама фото\Анимациялар\trippy.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Блок-схема: документ 5"/>
          <p:cNvSpPr/>
          <p:nvPr/>
        </p:nvSpPr>
        <p:spPr>
          <a:xfrm>
            <a:off x="642910" y="428604"/>
            <a:ext cx="8072494" cy="6143668"/>
          </a:xfrm>
          <a:prstGeom prst="flowChartDocument">
            <a:avLst/>
          </a:prstGeom>
          <a:gradFill>
            <a:gsLst>
              <a:gs pos="0">
                <a:srgbClr val="FF0066"/>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u-RU" sz="3600" b="1" dirty="0" smtClean="0">
                <a:solidFill>
                  <a:srgbClr val="0000FF"/>
                </a:solidFill>
                <a:latin typeface="Arial" pitchFamily="34" charset="0"/>
                <a:ea typeface="Times New Roman" pitchFamily="18" charset="0"/>
                <a:cs typeface="Arial" pitchFamily="34" charset="0"/>
              </a:rPr>
              <a:t>  </a:t>
            </a:r>
            <a:r>
              <a:rPr lang="ru-RU" sz="3600" b="1" dirty="0" err="1" smtClean="0">
                <a:solidFill>
                  <a:srgbClr val="0000FF"/>
                </a:solidFill>
                <a:latin typeface="Arial" pitchFamily="34" charset="0"/>
                <a:ea typeface="Times New Roman" pitchFamily="18" charset="0"/>
                <a:cs typeface="Arial" pitchFamily="34" charset="0"/>
              </a:rPr>
              <a:t>Қорытынды.</a:t>
            </a:r>
            <a:r>
              <a:rPr lang="ru-RU" sz="3600" b="1" dirty="0" smtClean="0">
                <a:solidFill>
                  <a:srgbClr val="0000FF"/>
                </a:solidFill>
                <a:latin typeface="Arial" pitchFamily="34" charset="0"/>
                <a:ea typeface="Times New Roman" pitchFamily="18" charset="0"/>
                <a:cs typeface="Arial" pitchFamily="34" charset="0"/>
              </a:rPr>
              <a:t/>
            </a:r>
            <a:br>
              <a:rPr lang="ru-RU" sz="3600" b="1" dirty="0" smtClean="0">
                <a:solidFill>
                  <a:srgbClr val="0000FF"/>
                </a:solidFill>
                <a:latin typeface="Arial" pitchFamily="34" charset="0"/>
                <a:ea typeface="Times New Roman" pitchFamily="18" charset="0"/>
                <a:cs typeface="Arial" pitchFamily="34" charset="0"/>
              </a:rPr>
            </a:br>
            <a:r>
              <a:rPr lang="ru-RU" sz="3600" b="1" dirty="0" err="1" smtClean="0">
                <a:solidFill>
                  <a:srgbClr val="0000FF"/>
                </a:solidFill>
                <a:latin typeface="Arial" pitchFamily="34" charset="0"/>
                <a:ea typeface="Times New Roman" pitchFamily="18" charset="0"/>
                <a:cs typeface="Arial" pitchFamily="34" charset="0"/>
              </a:rPr>
              <a:t>Білім</a:t>
            </a:r>
            <a:r>
              <a:rPr lang="ru-RU" sz="3600" b="1" dirty="0" smtClean="0">
                <a:solidFill>
                  <a:srgbClr val="0000FF"/>
                </a:solidFill>
                <a:latin typeface="Arial" pitchFamily="34" charset="0"/>
                <a:ea typeface="Times New Roman" pitchFamily="18" charset="0"/>
                <a:cs typeface="Arial" pitchFamily="34" charset="0"/>
              </a:rPr>
              <a:t> </a:t>
            </a:r>
            <a:r>
              <a:rPr lang="ru-RU" sz="3600" b="1" dirty="0" err="1" smtClean="0">
                <a:solidFill>
                  <a:srgbClr val="0000FF"/>
                </a:solidFill>
                <a:latin typeface="Arial" pitchFamily="34" charset="0"/>
                <a:ea typeface="Times New Roman" pitchFamily="18" charset="0"/>
                <a:cs typeface="Arial" pitchFamily="34" charset="0"/>
              </a:rPr>
              <a:t>деген</a:t>
            </a:r>
            <a:r>
              <a:rPr lang="kk-KZ" sz="3600" b="1" dirty="0" smtClean="0">
                <a:solidFill>
                  <a:srgbClr val="0000FF"/>
                </a:solidFill>
                <a:latin typeface="Arial" pitchFamily="34" charset="0"/>
                <a:ea typeface="Times New Roman" pitchFamily="18" charset="0"/>
                <a:cs typeface="Arial" pitchFamily="34" charset="0"/>
              </a:rPr>
              <a:t> </a:t>
            </a:r>
            <a:r>
              <a:rPr lang="ru-RU" sz="3600" b="1" dirty="0" err="1" smtClean="0">
                <a:solidFill>
                  <a:srgbClr val="0000FF"/>
                </a:solidFill>
                <a:latin typeface="Arial" pitchFamily="34" charset="0"/>
                <a:ea typeface="Times New Roman" pitchFamily="18" charset="0"/>
                <a:cs typeface="Arial" pitchFamily="34" charset="0"/>
              </a:rPr>
              <a:t>биік</a:t>
            </a:r>
            <a:r>
              <a:rPr lang="ru-RU" sz="3600" b="1" dirty="0" smtClean="0">
                <a:solidFill>
                  <a:srgbClr val="0000FF"/>
                </a:solidFill>
                <a:latin typeface="Arial" pitchFamily="34" charset="0"/>
                <a:ea typeface="Times New Roman" pitchFamily="18" charset="0"/>
                <a:cs typeface="Arial" pitchFamily="34" charset="0"/>
              </a:rPr>
              <a:t> </a:t>
            </a:r>
            <a:r>
              <a:rPr lang="ru-RU" sz="3600" b="1" dirty="0" err="1" smtClean="0">
                <a:solidFill>
                  <a:srgbClr val="0000FF"/>
                </a:solidFill>
                <a:latin typeface="Arial" pitchFamily="34" charset="0"/>
                <a:ea typeface="Times New Roman" pitchFamily="18" charset="0"/>
                <a:cs typeface="Arial" pitchFamily="34" charset="0"/>
              </a:rPr>
              <a:t>шың,</a:t>
            </a:r>
            <a:r>
              <a:rPr lang="ru-RU" sz="3600" b="1" dirty="0" smtClean="0">
                <a:solidFill>
                  <a:srgbClr val="0000FF"/>
                </a:solidFill>
                <a:latin typeface="Arial" pitchFamily="34" charset="0"/>
                <a:ea typeface="Times New Roman" pitchFamily="18" charset="0"/>
                <a:cs typeface="Arial" pitchFamily="34" charset="0"/>
              </a:rPr>
              <a:t/>
            </a:r>
            <a:br>
              <a:rPr lang="ru-RU" sz="3600" b="1" dirty="0" smtClean="0">
                <a:solidFill>
                  <a:srgbClr val="0000FF"/>
                </a:solidFill>
                <a:latin typeface="Arial" pitchFamily="34" charset="0"/>
                <a:ea typeface="Times New Roman" pitchFamily="18" charset="0"/>
                <a:cs typeface="Arial" pitchFamily="34" charset="0"/>
              </a:rPr>
            </a:br>
            <a:r>
              <a:rPr lang="ru-RU" sz="3600" b="1" dirty="0" smtClean="0">
                <a:solidFill>
                  <a:srgbClr val="0000FF"/>
                </a:solidFill>
                <a:latin typeface="Arial" pitchFamily="34" charset="0"/>
                <a:ea typeface="Times New Roman" pitchFamily="18" charset="0"/>
                <a:cs typeface="Arial" pitchFamily="34" charset="0"/>
              </a:rPr>
              <a:t> </a:t>
            </a:r>
            <a:r>
              <a:rPr lang="ru-RU" sz="3600" b="1" dirty="0" err="1" smtClean="0">
                <a:solidFill>
                  <a:srgbClr val="0000FF"/>
                </a:solidFill>
                <a:latin typeface="Arial" pitchFamily="34" charset="0"/>
                <a:ea typeface="Times New Roman" pitchFamily="18" charset="0"/>
                <a:cs typeface="Arial" pitchFamily="34" charset="0"/>
              </a:rPr>
              <a:t>Бақытқа сені</a:t>
            </a:r>
            <a:r>
              <a:rPr lang="ru-RU" sz="3600" b="1" dirty="0" smtClean="0">
                <a:solidFill>
                  <a:srgbClr val="0000FF"/>
                </a:solidFill>
                <a:latin typeface="Arial" pitchFamily="34" charset="0"/>
                <a:ea typeface="Times New Roman" pitchFamily="18" charset="0"/>
                <a:cs typeface="Arial" pitchFamily="34" charset="0"/>
              </a:rPr>
              <a:t> </a:t>
            </a:r>
            <a:r>
              <a:rPr lang="ru-RU" sz="3600" b="1" dirty="0" err="1" smtClean="0">
                <a:solidFill>
                  <a:srgbClr val="0000FF"/>
                </a:solidFill>
                <a:latin typeface="Arial" pitchFamily="34" charset="0"/>
                <a:ea typeface="Times New Roman" pitchFamily="18" charset="0"/>
                <a:cs typeface="Arial" pitchFamily="34" charset="0"/>
              </a:rPr>
              <a:t>жеткізер</a:t>
            </a:r>
            <a:r>
              <a:rPr lang="ru-RU" sz="3600" b="1" dirty="0" smtClean="0">
                <a:solidFill>
                  <a:srgbClr val="0000FF"/>
                </a:solidFill>
                <a:latin typeface="Arial" pitchFamily="34" charset="0"/>
                <a:ea typeface="Times New Roman" pitchFamily="18" charset="0"/>
                <a:cs typeface="Arial" pitchFamily="34" charset="0"/>
              </a:rPr>
              <a:t>.</a:t>
            </a:r>
            <a:br>
              <a:rPr lang="ru-RU" sz="3600" b="1" dirty="0" smtClean="0">
                <a:solidFill>
                  <a:srgbClr val="0000FF"/>
                </a:solidFill>
                <a:latin typeface="Arial" pitchFamily="34" charset="0"/>
                <a:ea typeface="Times New Roman" pitchFamily="18" charset="0"/>
                <a:cs typeface="Arial" pitchFamily="34" charset="0"/>
              </a:rPr>
            </a:br>
            <a:r>
              <a:rPr lang="ru-RU" sz="3600" b="1" dirty="0" smtClean="0">
                <a:solidFill>
                  <a:srgbClr val="0000FF"/>
                </a:solidFill>
                <a:latin typeface="Arial" pitchFamily="34" charset="0"/>
                <a:ea typeface="Times New Roman" pitchFamily="18" charset="0"/>
                <a:cs typeface="Arial" pitchFamily="34" charset="0"/>
              </a:rPr>
              <a:t> </a:t>
            </a:r>
            <a:r>
              <a:rPr lang="ru-RU" sz="3600" b="1" dirty="0" err="1" smtClean="0">
                <a:solidFill>
                  <a:srgbClr val="0000FF"/>
                </a:solidFill>
                <a:latin typeface="Arial" pitchFamily="34" charset="0"/>
                <a:ea typeface="Times New Roman" pitchFamily="18" charset="0"/>
                <a:cs typeface="Arial" pitchFamily="34" charset="0"/>
              </a:rPr>
              <a:t>Білім</a:t>
            </a:r>
            <a:r>
              <a:rPr lang="ru-RU" sz="3600" b="1" dirty="0" smtClean="0">
                <a:solidFill>
                  <a:srgbClr val="0000FF"/>
                </a:solidFill>
                <a:latin typeface="Arial" pitchFamily="34" charset="0"/>
                <a:ea typeface="Times New Roman" pitchFamily="18" charset="0"/>
                <a:cs typeface="Arial" pitchFamily="34" charset="0"/>
              </a:rPr>
              <a:t> </a:t>
            </a:r>
            <a:r>
              <a:rPr lang="ru-RU" sz="3600" b="1" dirty="0" err="1" smtClean="0">
                <a:solidFill>
                  <a:srgbClr val="0000FF"/>
                </a:solidFill>
                <a:latin typeface="Arial" pitchFamily="34" charset="0"/>
                <a:ea typeface="Times New Roman" pitchFamily="18" charset="0"/>
                <a:cs typeface="Arial" pitchFamily="34" charset="0"/>
              </a:rPr>
              <a:t>деген</a:t>
            </a:r>
            <a:r>
              <a:rPr lang="ru-RU" sz="3600" b="1" dirty="0" smtClean="0">
                <a:solidFill>
                  <a:srgbClr val="0000FF"/>
                </a:solidFill>
                <a:latin typeface="Arial" pitchFamily="34" charset="0"/>
                <a:ea typeface="Times New Roman" pitchFamily="18" charset="0"/>
                <a:cs typeface="Arial" pitchFamily="34" charset="0"/>
              </a:rPr>
              <a:t> </a:t>
            </a:r>
            <a:r>
              <a:rPr lang="ru-RU" sz="3600" b="1" dirty="0" err="1" smtClean="0">
                <a:solidFill>
                  <a:srgbClr val="0000FF"/>
                </a:solidFill>
                <a:latin typeface="Arial" pitchFamily="34" charset="0"/>
                <a:ea typeface="Times New Roman" pitchFamily="18" charset="0"/>
                <a:cs typeface="Arial" pitchFamily="34" charset="0"/>
              </a:rPr>
              <a:t>ақылшың,</a:t>
            </a:r>
            <a:endParaRPr lang="ru-RU" sz="3600" b="1" dirty="0" smtClean="0">
              <a:solidFill>
                <a:srgbClr val="0000FF"/>
              </a:solidFill>
              <a:latin typeface="Arial" pitchFamily="34" charset="0"/>
              <a:ea typeface="Times New Roman" pitchFamily="18" charset="0"/>
              <a:cs typeface="Arial" pitchFamily="34" charset="0"/>
            </a:endParaRPr>
          </a:p>
          <a:p>
            <a:pPr lvl="0" algn="ctr" fontAlgn="base">
              <a:spcBef>
                <a:spcPct val="0"/>
              </a:spcBef>
              <a:spcAft>
                <a:spcPct val="0"/>
              </a:spcAft>
            </a:pPr>
            <a:r>
              <a:rPr lang="ru-RU" sz="3600" b="1" dirty="0" err="1" smtClean="0">
                <a:solidFill>
                  <a:srgbClr val="0000FF"/>
                </a:solidFill>
                <a:latin typeface="Arial" pitchFamily="34" charset="0"/>
                <a:ea typeface="Times New Roman" pitchFamily="18" charset="0"/>
                <a:cs typeface="Arial" pitchFamily="34" charset="0"/>
              </a:rPr>
              <a:t>Қиындықтан өткізер,</a:t>
            </a:r>
            <a:r>
              <a:rPr lang="ru-RU" sz="3600" b="1" dirty="0" smtClean="0">
                <a:solidFill>
                  <a:srgbClr val="0000FF"/>
                </a:solidFill>
                <a:latin typeface="Arial" pitchFamily="34" charset="0"/>
                <a:ea typeface="Times New Roman" pitchFamily="18" charset="0"/>
                <a:cs typeface="Arial" pitchFamily="34" charset="0"/>
              </a:rPr>
              <a:t> </a:t>
            </a:r>
          </a:p>
          <a:p>
            <a:pPr lvl="0" algn="ctr" fontAlgn="base">
              <a:spcBef>
                <a:spcPct val="0"/>
              </a:spcBef>
              <a:spcAft>
                <a:spcPct val="0"/>
              </a:spcAft>
            </a:pPr>
            <a:r>
              <a:rPr lang="ru-RU" sz="4000" b="1" i="1" dirty="0" smtClean="0">
                <a:solidFill>
                  <a:srgbClr val="006600"/>
                </a:solidFill>
                <a:latin typeface="Arial" pitchFamily="34" charset="0"/>
                <a:ea typeface="Times New Roman" pitchFamily="18" charset="0"/>
                <a:cs typeface="Arial" pitchFamily="34" charset="0"/>
              </a:rPr>
              <a:t>-</a:t>
            </a:r>
            <a:r>
              <a:rPr lang="ru-RU" sz="4000" b="1" i="1" dirty="0" err="1" smtClean="0">
                <a:solidFill>
                  <a:srgbClr val="006600"/>
                </a:solidFill>
                <a:latin typeface="Arial" pitchFamily="34" charset="0"/>
                <a:ea typeface="Times New Roman" pitchFamily="18" charset="0"/>
                <a:cs typeface="Arial" pitchFamily="34" charset="0"/>
              </a:rPr>
              <a:t>деп</a:t>
            </a:r>
            <a:r>
              <a:rPr lang="ru-RU" sz="4000" b="1" i="1" dirty="0" smtClean="0">
                <a:solidFill>
                  <a:srgbClr val="006600"/>
                </a:solidFill>
                <a:latin typeface="Arial" pitchFamily="34" charset="0"/>
                <a:ea typeface="Times New Roman" pitchFamily="18" charset="0"/>
                <a:cs typeface="Arial" pitchFamily="34" charset="0"/>
              </a:rPr>
              <a:t> </a:t>
            </a:r>
            <a:r>
              <a:rPr lang="ru-RU" sz="4000" b="1" i="1" dirty="0" err="1" smtClean="0">
                <a:solidFill>
                  <a:srgbClr val="006600"/>
                </a:solidFill>
                <a:latin typeface="Arial" pitchFamily="34" charset="0"/>
                <a:ea typeface="Times New Roman" pitchFamily="18" charset="0"/>
                <a:cs typeface="Arial" pitchFamily="34" charset="0"/>
              </a:rPr>
              <a:t>үнемі білімдеріңді</a:t>
            </a:r>
            <a:endParaRPr lang="ru-RU" sz="4000" b="1" i="1" dirty="0" smtClean="0">
              <a:solidFill>
                <a:srgbClr val="006600"/>
              </a:solidFill>
              <a:latin typeface="Arial" pitchFamily="34" charset="0"/>
              <a:ea typeface="Times New Roman" pitchFamily="18" charset="0"/>
              <a:cs typeface="Arial" pitchFamily="34" charset="0"/>
            </a:endParaRPr>
          </a:p>
          <a:p>
            <a:pPr lvl="0" algn="ctr" fontAlgn="base">
              <a:spcBef>
                <a:spcPct val="0"/>
              </a:spcBef>
              <a:spcAft>
                <a:spcPct val="0"/>
              </a:spcAft>
            </a:pPr>
            <a:r>
              <a:rPr lang="ru-RU" sz="4000" b="1" i="1" dirty="0" err="1" smtClean="0">
                <a:solidFill>
                  <a:srgbClr val="006600"/>
                </a:solidFill>
                <a:latin typeface="Arial" pitchFamily="34" charset="0"/>
                <a:ea typeface="Times New Roman" pitchFamily="18" charset="0"/>
                <a:cs typeface="Arial" pitchFamily="34" charset="0"/>
              </a:rPr>
              <a:t>жетілдіріп</a:t>
            </a:r>
            <a:r>
              <a:rPr lang="ru-RU" sz="4000" b="1" i="1" dirty="0" smtClean="0">
                <a:solidFill>
                  <a:srgbClr val="006600"/>
                </a:solidFill>
                <a:latin typeface="Arial" pitchFamily="34" charset="0"/>
                <a:ea typeface="Times New Roman" pitchFamily="18" charset="0"/>
                <a:cs typeface="Arial" pitchFamily="34" charset="0"/>
              </a:rPr>
              <a:t>, </a:t>
            </a:r>
            <a:r>
              <a:rPr lang="ru-RU" sz="4000" b="1" i="1" dirty="0" err="1" smtClean="0">
                <a:solidFill>
                  <a:srgbClr val="006600"/>
                </a:solidFill>
                <a:latin typeface="Arial" pitchFamily="34" charset="0"/>
                <a:ea typeface="Times New Roman" pitchFamily="18" charset="0"/>
                <a:cs typeface="Arial" pitchFamily="34" charset="0"/>
              </a:rPr>
              <a:t>өте жақсы деген</a:t>
            </a:r>
            <a:r>
              <a:rPr lang="ru-RU" sz="4000" b="1" i="1" dirty="0" smtClean="0">
                <a:solidFill>
                  <a:srgbClr val="006600"/>
                </a:solidFill>
                <a:latin typeface="Arial" pitchFamily="34" charset="0"/>
                <a:ea typeface="Times New Roman" pitchFamily="18" charset="0"/>
                <a:cs typeface="Arial" pitchFamily="34" charset="0"/>
              </a:rPr>
              <a:t> </a:t>
            </a:r>
            <a:r>
              <a:rPr lang="ru-RU" sz="4000" b="1" i="1" dirty="0" err="1" smtClean="0">
                <a:solidFill>
                  <a:srgbClr val="006600"/>
                </a:solidFill>
                <a:latin typeface="Arial" pitchFamily="34" charset="0"/>
                <a:ea typeface="Times New Roman" pitchFamily="18" charset="0"/>
                <a:cs typeface="Arial" pitchFamily="34" charset="0"/>
              </a:rPr>
              <a:t>бағамен оқуларыңа тілектеспіз</a:t>
            </a:r>
            <a:r>
              <a:rPr lang="ru-RU" sz="4000" b="1" i="1" dirty="0" smtClean="0">
                <a:solidFill>
                  <a:srgbClr val="006600"/>
                </a:solidFill>
                <a:latin typeface="Arial" pitchFamily="34" charset="0"/>
                <a:ea typeface="Times New Roman" pitchFamily="18" charset="0"/>
                <a:cs typeface="Arial" pitchFamily="34" charset="0"/>
              </a:rPr>
              <a:t>.</a:t>
            </a:r>
            <a:endParaRPr lang="ru-RU" sz="4800" b="1" i="1" dirty="0" smtClean="0">
              <a:solidFill>
                <a:srgbClr val="006600"/>
              </a:solidFill>
              <a:latin typeface="Arial" pitchFamily="34" charset="0"/>
              <a:cs typeface="Arial" pitchFamily="34" charset="0"/>
            </a:endParaRPr>
          </a:p>
        </p:txBody>
      </p:sp>
    </p:spTree>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D:\мама фото\Анимациялар\24855832_merkaba.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500034" y="428604"/>
            <a:ext cx="8429684" cy="452431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kk-KZ" sz="9600" b="1" dirty="0" smtClean="0">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Кешіміз  аяқталды,  </a:t>
            </a:r>
          </a:p>
          <a:p>
            <a:pPr algn="ctr"/>
            <a:r>
              <a:rPr lang="kk-KZ" sz="9600" b="1" dirty="0" smtClean="0">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сау  болыңдар!</a:t>
            </a:r>
            <a:endParaRPr lang="ru-RU" sz="9600" b="1" dirty="0">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F:\рамкалар\ж1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500166" y="1714488"/>
            <a:ext cx="6357982" cy="3293209"/>
          </a:xfrm>
          <a:prstGeom prst="rect">
            <a:avLst/>
          </a:prstGeom>
        </p:spPr>
        <p:txBody>
          <a:bodyPr wrap="square">
            <a:spAutoFit/>
          </a:bodyPr>
          <a:lstStyle/>
          <a:p>
            <a:pPr algn="ctr"/>
            <a:r>
              <a:rPr lang="ru-RU" sz="4000" b="1" dirty="0" err="1" smtClean="0">
                <a:solidFill>
                  <a:srgbClr val="003300"/>
                </a:solidFill>
                <a:latin typeface="Times New Roman" pitchFamily="18" charset="0"/>
                <a:cs typeface="Times New Roman" pitchFamily="18" charset="0"/>
              </a:rPr>
              <a:t>«Ақыл-ойды тәртіпке келтіретін</a:t>
            </a:r>
            <a:r>
              <a:rPr lang="ru-RU" sz="4000" b="1" dirty="0" smtClean="0">
                <a:solidFill>
                  <a:srgbClr val="003300"/>
                </a:solidFill>
                <a:latin typeface="Times New Roman" pitchFamily="18" charset="0"/>
                <a:cs typeface="Times New Roman" pitchFamily="18" charset="0"/>
              </a:rPr>
              <a:t> математика, </a:t>
            </a:r>
            <a:r>
              <a:rPr lang="ru-RU" sz="4000" b="1" dirty="0" err="1" smtClean="0">
                <a:solidFill>
                  <a:srgbClr val="003300"/>
                </a:solidFill>
                <a:latin typeface="Times New Roman" pitchFamily="18" charset="0"/>
                <a:cs typeface="Times New Roman" pitchFamily="18" charset="0"/>
              </a:rPr>
              <a:t>сондықтан </a:t>
            </a:r>
            <a:r>
              <a:rPr lang="ru-RU" sz="4000" b="1" dirty="0" smtClean="0">
                <a:solidFill>
                  <a:srgbClr val="003300"/>
                </a:solidFill>
                <a:latin typeface="Times New Roman" pitchFamily="18" charset="0"/>
                <a:cs typeface="Times New Roman" pitchFamily="18" charset="0"/>
              </a:rPr>
              <a:t>да оны </a:t>
            </a:r>
            <a:r>
              <a:rPr lang="ru-RU" sz="4000" b="1" dirty="0" err="1" smtClean="0">
                <a:solidFill>
                  <a:srgbClr val="003300"/>
                </a:solidFill>
                <a:latin typeface="Times New Roman" pitchFamily="18" charset="0"/>
                <a:cs typeface="Times New Roman" pitchFamily="18" charset="0"/>
              </a:rPr>
              <a:t>оқу керек</a:t>
            </a:r>
            <a:r>
              <a:rPr lang="ru-RU" sz="4000" b="1" dirty="0" smtClean="0">
                <a:solidFill>
                  <a:srgbClr val="003300"/>
                </a:solidFill>
                <a:latin typeface="Times New Roman" pitchFamily="18" charset="0"/>
                <a:cs typeface="Times New Roman" pitchFamily="18" charset="0"/>
              </a:rPr>
              <a:t>». </a:t>
            </a:r>
          </a:p>
          <a:p>
            <a:pPr algn="ctr"/>
            <a:r>
              <a:rPr lang="ru-RU" sz="4800" b="1" dirty="0" smtClean="0">
                <a:solidFill>
                  <a:srgbClr val="003300"/>
                </a:solidFill>
                <a:latin typeface="Monotype Corsiva" pitchFamily="66" charset="0"/>
                <a:cs typeface="Times New Roman" pitchFamily="18" charset="0"/>
              </a:rPr>
              <a:t>С.М.Ломоносов</a:t>
            </a:r>
            <a:endParaRPr lang="ru-RU" sz="4000"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Анимациялар\739804aa6q40iq19.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857224" y="642918"/>
            <a:ext cx="7715304" cy="4524315"/>
          </a:xfrm>
          <a:prstGeom prst="rect">
            <a:avLst/>
          </a:prstGeom>
        </p:spPr>
        <p:txBody>
          <a:bodyPr wrap="square">
            <a:spAutoFit/>
          </a:bodyPr>
          <a:lstStyle/>
          <a:p>
            <a:pPr algn="ctr"/>
            <a:r>
              <a:rPr lang="ru-RU" sz="5400" b="1" dirty="0" err="1">
                <a:solidFill>
                  <a:srgbClr val="FFFF00"/>
                </a:solidFill>
                <a:latin typeface="Times New Roman" pitchFamily="18" charset="0"/>
                <a:cs typeface="Times New Roman" pitchFamily="18" charset="0"/>
              </a:rPr>
              <a:t>«Математиктердің өзіне</a:t>
            </a:r>
            <a:r>
              <a:rPr lang="ru-RU" sz="5400" b="1" dirty="0">
                <a:solidFill>
                  <a:srgbClr val="FFFF00"/>
                </a:solidFill>
                <a:latin typeface="Times New Roman" pitchFamily="18" charset="0"/>
                <a:cs typeface="Times New Roman" pitchFamily="18" charset="0"/>
              </a:rPr>
              <a:t> </a:t>
            </a:r>
            <a:r>
              <a:rPr lang="ru-RU" sz="5400" b="1" dirty="0" smtClean="0">
                <a:solidFill>
                  <a:srgbClr val="FFFF00"/>
                </a:solidFill>
                <a:latin typeface="Times New Roman" pitchFamily="18" charset="0"/>
                <a:cs typeface="Times New Roman" pitchFamily="18" charset="0"/>
              </a:rPr>
              <a:t>   </a:t>
            </a:r>
          </a:p>
          <a:p>
            <a:pPr algn="ctr"/>
            <a:r>
              <a:rPr lang="ru-RU" sz="5400" b="1" dirty="0" smtClean="0">
                <a:solidFill>
                  <a:srgbClr val="FFFF00"/>
                </a:solidFill>
                <a:latin typeface="Times New Roman" pitchFamily="18" charset="0"/>
                <a:cs typeface="Times New Roman" pitchFamily="18" charset="0"/>
              </a:rPr>
              <a:t>          </a:t>
            </a:r>
            <a:r>
              <a:rPr lang="ru-RU" sz="5400" b="1" dirty="0" err="1" smtClean="0">
                <a:solidFill>
                  <a:srgbClr val="FFFF00"/>
                </a:solidFill>
                <a:latin typeface="Times New Roman" pitchFamily="18" charset="0"/>
                <a:cs typeface="Times New Roman" pitchFamily="18" charset="0"/>
              </a:rPr>
              <a:t>тән </a:t>
            </a:r>
            <a:r>
              <a:rPr lang="ru-RU" sz="5400" b="1" dirty="0" err="1">
                <a:solidFill>
                  <a:srgbClr val="FFFF00"/>
                </a:solidFill>
                <a:latin typeface="Times New Roman" pitchFamily="18" charset="0"/>
                <a:cs typeface="Times New Roman" pitchFamily="18" charset="0"/>
              </a:rPr>
              <a:t>тілі</a:t>
            </a:r>
            <a:r>
              <a:rPr lang="ru-RU" sz="5400" b="1" dirty="0">
                <a:solidFill>
                  <a:srgbClr val="FFFF00"/>
                </a:solidFill>
                <a:latin typeface="Times New Roman" pitchFamily="18" charset="0"/>
                <a:cs typeface="Times New Roman" pitchFamily="18" charset="0"/>
              </a:rPr>
              <a:t> бар, </a:t>
            </a:r>
            <a:r>
              <a:rPr lang="ru-RU" sz="5400" b="1" dirty="0" err="1">
                <a:solidFill>
                  <a:srgbClr val="FFFF00"/>
                </a:solidFill>
                <a:latin typeface="Times New Roman" pitchFamily="18" charset="0"/>
                <a:cs typeface="Times New Roman" pitchFamily="18" charset="0"/>
              </a:rPr>
              <a:t>ол</a:t>
            </a:r>
            <a:r>
              <a:rPr lang="ru-RU" sz="5400" b="1" dirty="0">
                <a:solidFill>
                  <a:srgbClr val="FFFF00"/>
                </a:solidFill>
                <a:latin typeface="Times New Roman" pitchFamily="18" charset="0"/>
                <a:cs typeface="Times New Roman" pitchFamily="18" charset="0"/>
              </a:rPr>
              <a:t> формула» </a:t>
            </a:r>
            <a:r>
              <a:rPr lang="ru-RU" sz="7200" b="1" dirty="0">
                <a:solidFill>
                  <a:srgbClr val="FFFF00"/>
                </a:solidFill>
                <a:latin typeface="Monotype Corsiva" pitchFamily="66" charset="0"/>
                <a:cs typeface="Times New Roman" pitchFamily="18" charset="0"/>
              </a:rPr>
              <a:t>С.В.Ковалевская</a:t>
            </a:r>
            <a:r>
              <a:rPr lang="ru-RU" sz="5400" b="1" dirty="0">
                <a:solidFill>
                  <a:srgbClr val="FFFF00"/>
                </a:solidFill>
                <a:latin typeface="Times New Roman" pitchFamily="18" charset="0"/>
                <a:cs typeface="Times New Roman" pitchFamily="18" charset="0"/>
              </a:rPr>
              <a:t/>
            </a:r>
            <a:br>
              <a:rPr lang="ru-RU" sz="5400" b="1" dirty="0">
                <a:solidFill>
                  <a:srgbClr val="FFFF00"/>
                </a:solidFill>
                <a:latin typeface="Times New Roman" pitchFamily="18" charset="0"/>
                <a:cs typeface="Times New Roman" pitchFamily="18" charset="0"/>
              </a:rPr>
            </a:br>
            <a:endParaRPr lang="ru-RU" sz="5400" b="1" dirty="0">
              <a:solidFill>
                <a:srgbClr val="FFFF00"/>
              </a:solidFill>
              <a:latin typeface="Times New Roman" pitchFamily="18" charset="0"/>
              <a:cs typeface="Times New Roman" pitchFamily="18" charset="0"/>
            </a:endParaRPr>
          </a:p>
        </p:txBody>
      </p:sp>
      <p:pic>
        <p:nvPicPr>
          <p:cNvPr id="52225" name="Picture 1"/>
          <p:cNvPicPr>
            <a:picLocks noChangeAspect="1" noChangeArrowheads="1"/>
          </p:cNvPicPr>
          <p:nvPr/>
        </p:nvPicPr>
        <p:blipFill>
          <a:blip r:embed="rId3"/>
          <a:srcRect/>
          <a:stretch>
            <a:fillRect/>
          </a:stretch>
        </p:blipFill>
        <p:spPr bwMode="auto">
          <a:xfrm>
            <a:off x="144462" y="144463"/>
            <a:ext cx="8856693" cy="5715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6385" name="Picture 1"/>
          <p:cNvPicPr>
            <a:picLocks noChangeAspect="1" noChangeArrowheads="1"/>
          </p:cNvPicPr>
          <p:nvPr/>
        </p:nvPicPr>
        <p:blipFill>
          <a:blip r:embed="rId2"/>
          <a:srcRect/>
          <a:stretch>
            <a:fillRect/>
          </a:stretch>
        </p:blipFill>
        <p:spPr bwMode="auto">
          <a:xfrm>
            <a:off x="1" y="0"/>
            <a:ext cx="9144000" cy="6857999"/>
          </a:xfrm>
          <a:prstGeom prst="rect">
            <a:avLst/>
          </a:prstGeom>
          <a:noFill/>
          <a:ln w="9525">
            <a:noFill/>
            <a:miter lim="800000"/>
            <a:headEnd/>
            <a:tailEnd/>
          </a:ln>
          <a:effectLst/>
        </p:spPr>
      </p:pic>
      <p:sp>
        <p:nvSpPr>
          <p:cNvPr id="5" name="TextBox 4"/>
          <p:cNvSpPr txBox="1"/>
          <p:nvPr/>
        </p:nvSpPr>
        <p:spPr>
          <a:xfrm>
            <a:off x="285720" y="357166"/>
            <a:ext cx="8286809" cy="452431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kk-KZ" sz="9600" b="1" dirty="0" smtClean="0">
                <a:ln w="38100">
                  <a:solidFill>
                    <a:srgbClr val="00B05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Информатика </a:t>
            </a:r>
          </a:p>
          <a:p>
            <a:pPr algn="ctr"/>
            <a:r>
              <a:rPr lang="kk-KZ" sz="9600" b="1" dirty="0" smtClean="0">
                <a:ln w="38100">
                  <a:solidFill>
                    <a:srgbClr val="00B05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заман  </a:t>
            </a:r>
          </a:p>
          <a:p>
            <a:pPr algn="ctr"/>
            <a:r>
              <a:rPr lang="kk-KZ" sz="9600" b="1" dirty="0" smtClean="0">
                <a:ln w="38100">
                  <a:solidFill>
                    <a:srgbClr val="00B05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талабы</a:t>
            </a:r>
            <a:endParaRPr lang="ru-RU" sz="9600" b="1" dirty="0">
              <a:ln w="38100">
                <a:solidFill>
                  <a:srgbClr val="00B05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6"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3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500834"/>
            <a:ext cx="9144001" cy="3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214706" y="3286128"/>
            <a:ext cx="6786578" cy="3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607843" y="3321843"/>
            <a:ext cx="6715148" cy="3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8"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12622" y="3245658"/>
            <a:ext cx="6858000" cy="36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50422" y="3250421"/>
            <a:ext cx="6858000" cy="3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3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6500834"/>
            <a:ext cx="9144000" cy="3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7" name="Picture 1"/>
          <p:cNvPicPr>
            <a:picLocks noChangeAspect="1" noChangeArrowheads="1"/>
          </p:cNvPicPr>
          <p:nvPr/>
        </p:nvPicPr>
        <p:blipFill>
          <a:blip r:embed="rId4"/>
          <a:srcRect/>
          <a:stretch>
            <a:fillRect/>
          </a:stretch>
        </p:blipFill>
        <p:spPr bwMode="auto">
          <a:xfrm>
            <a:off x="571472" y="5857892"/>
            <a:ext cx="8286808" cy="571500"/>
          </a:xfrm>
          <a:prstGeom prst="rect">
            <a:avLst/>
          </a:prstGeom>
          <a:noFill/>
          <a:ln w="9525">
            <a:noFill/>
            <a:miter lim="800000"/>
            <a:headEnd/>
            <a:tailEnd/>
          </a:ln>
          <a:effectLst/>
        </p:spPr>
      </p:pic>
      <p:sp>
        <p:nvSpPr>
          <p:cNvPr id="12" name="Прямоугольник 11"/>
          <p:cNvSpPr/>
          <p:nvPr/>
        </p:nvSpPr>
        <p:spPr>
          <a:xfrm>
            <a:off x="357158" y="428604"/>
            <a:ext cx="8501122" cy="5878532"/>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fontAlgn="base">
              <a:spcBef>
                <a:spcPct val="0"/>
              </a:spcBef>
              <a:spcAft>
                <a:spcPct val="0"/>
              </a:spcAft>
            </a:pPr>
            <a:r>
              <a:rPr kumimoji="0" lang="kk-KZ" sz="3600" b="1" i="0" u="none" strike="noStrike" cap="all" normalizeH="0" baseline="0"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Calibri" pitchFamily="34" charset="0"/>
                <a:cs typeface="Times New Roman" pitchFamily="18" charset="0"/>
              </a:rPr>
              <a:t>Мақсаты:</a:t>
            </a:r>
            <a:r>
              <a:rPr kumimoji="0" lang="kk-KZ" sz="4000" b="1" i="0" u="none" strike="noStrike" cap="all" normalizeH="0" baseline="0"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pitchFamily="34" charset="0"/>
                <a:ea typeface="+mn-ea"/>
                <a:cs typeface="Times New Roman" pitchFamily="18" charset="0"/>
              </a:rPr>
              <a:t>   </a:t>
            </a:r>
          </a:p>
          <a:p>
            <a:pPr lvl="0" algn="ctr" fontAlgn="base">
              <a:spcBef>
                <a:spcPct val="0"/>
              </a:spcBef>
              <a:spcAft>
                <a:spcPct val="0"/>
              </a:spcAft>
            </a:pPr>
            <a:r>
              <a:rPr kumimoji="0" lang="kk-KZ" sz="2800" b="1" i="0" u="none" strike="noStrike" cap="all" normalizeH="0" baseline="0"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Calibri" pitchFamily="34" charset="0"/>
                <a:cs typeface="Times New Roman" pitchFamily="18" charset="0"/>
              </a:rPr>
              <a:t>Оқушылардың</a:t>
            </a:r>
            <a:r>
              <a:rPr lang="kk-KZ" sz="28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Calibri" pitchFamily="34" charset="0"/>
                <a:cs typeface="Times New Roman" pitchFamily="18" charset="0"/>
              </a:rPr>
              <a:t>–</a:t>
            </a:r>
            <a:r>
              <a:rPr kumimoji="0" lang="kk-KZ" sz="2800" b="1" i="0" u="none" strike="noStrike" cap="all" normalizeH="0" baseline="0"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Calibri" pitchFamily="34" charset="0"/>
                <a:cs typeface="Times New Roman" pitchFamily="18" charset="0"/>
              </a:rPr>
              <a:t>ойын, ой өрісін дамыту. Тапқырлыққа, ізденімпаздыққа, алғырлыққа, танымдылыққа баулу. Ауызша есептей алу дағдысын қалыптастыру. Пәнге қызығушылығын, белсенділігін арттыру </a:t>
            </a:r>
            <a:endParaRPr kumimoji="0" lang="ru-RU" sz="2800" b="1" i="0" u="none" strike="noStrike" cap="all" normalizeH="0" baseline="0"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ndParaRPr>
          </a:p>
          <a:p>
            <a:pPr lvl="0" algn="ctr" eaLnBrk="0" fontAlgn="base" hangingPunct="0">
              <a:spcBef>
                <a:spcPct val="0"/>
              </a:spcBef>
              <a:spcAft>
                <a:spcPct val="0"/>
              </a:spcAft>
            </a:pPr>
            <a:r>
              <a:rPr kumimoji="0" lang="kk-KZ" sz="2800" b="1" i="0" u="none" strike="noStrike" cap="all" normalizeH="0" baseline="0"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Calibri" pitchFamily="34" charset="0"/>
                <a:cs typeface="Times New Roman" pitchFamily="18" charset="0"/>
              </a:rPr>
              <a:t>Өз бетімен жұмыс жасай отырып, өзініңде, өзгеніңде еңбегін қадірлей білуге, ұқыптылыққа,</a:t>
            </a:r>
            <a:r>
              <a:rPr kumimoji="0" lang="kk-KZ" sz="2800" b="1" i="1" u="none" strike="noStrike" cap="all" normalizeH="0" baseline="0"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Calibri" pitchFamily="34" charset="0"/>
                <a:cs typeface="Times New Roman" pitchFamily="18" charset="0"/>
              </a:rPr>
              <a:t> </a:t>
            </a:r>
            <a:r>
              <a:rPr kumimoji="0" lang="kk-KZ" sz="2800" b="1" i="0" u="none" strike="noStrike" cap="all" normalizeH="0" baseline="0"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ea typeface="Calibri" pitchFamily="34" charset="0"/>
                <a:cs typeface="Times New Roman" pitchFamily="18" charset="0"/>
              </a:rPr>
              <a:t>жауапкершілікке баулу, ұйымшылдыққа тәрбиелеу. </a:t>
            </a:r>
            <a:endParaRPr kumimoji="0" lang="kk-KZ" sz="2800" b="1" i="0" u="none" strike="noStrike" cap="all" normalizeH="0" baseline="0"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ndParaRPr>
          </a:p>
        </p:txBody>
      </p:sp>
    </p:spTree>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ФОНННННННН\х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8"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12622" y="3245658"/>
            <a:ext cx="6858000" cy="36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50422" y="3250421"/>
            <a:ext cx="6858000" cy="3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3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6500834"/>
            <a:ext cx="9144000" cy="3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noCrop="1"/>
          </p:cNvPicPr>
          <p:nvPr/>
        </p:nvPicPr>
        <p:blipFill>
          <a:blip r:embed="rId4"/>
          <a:srcRect/>
          <a:stretch>
            <a:fillRect/>
          </a:stretch>
        </p:blipFill>
        <p:spPr bwMode="auto">
          <a:xfrm>
            <a:off x="357158" y="6143644"/>
            <a:ext cx="8501122" cy="381000"/>
          </a:xfrm>
          <a:prstGeom prst="rect">
            <a:avLst/>
          </a:prstGeom>
          <a:noFill/>
          <a:ln w="9525">
            <a:noFill/>
            <a:miter lim="800000"/>
            <a:headEnd/>
            <a:tailEnd/>
          </a:ln>
        </p:spPr>
      </p:pic>
      <p:sp>
        <p:nvSpPr>
          <p:cNvPr id="12" name="TextBox 11"/>
          <p:cNvSpPr txBox="1"/>
          <p:nvPr/>
        </p:nvSpPr>
        <p:spPr>
          <a:xfrm>
            <a:off x="285720" y="500042"/>
            <a:ext cx="8501122" cy="4154984"/>
          </a:xfrm>
          <a:prstGeom prst="rect">
            <a:avLst/>
          </a:prstGeom>
          <a:noFill/>
        </p:spPr>
        <p:txBody>
          <a:bodyPr wrap="square" rtlCol="0">
            <a:spAutoFit/>
          </a:bodyPr>
          <a:lstStyle/>
          <a:p>
            <a:pPr algn="ctr"/>
            <a:r>
              <a:rPr lang="ru-RU" sz="4000" b="1" i="1" dirty="0" err="1" smtClean="0">
                <a:solidFill>
                  <a:srgbClr val="C00000"/>
                </a:solidFill>
                <a:latin typeface="Arial" pitchFamily="34" charset="0"/>
                <a:cs typeface="Arial" pitchFamily="34" charset="0"/>
              </a:rPr>
              <a:t>«Алғырлар»  тобының</a:t>
            </a:r>
            <a:r>
              <a:rPr lang="ru-RU" sz="4000" b="1" i="1" dirty="0" smtClean="0">
                <a:solidFill>
                  <a:srgbClr val="C00000"/>
                </a:solidFill>
                <a:latin typeface="Arial" pitchFamily="34" charset="0"/>
                <a:cs typeface="Arial" pitchFamily="34" charset="0"/>
              </a:rPr>
              <a:t>  </a:t>
            </a:r>
          </a:p>
          <a:p>
            <a:pPr algn="ctr"/>
            <a:r>
              <a:rPr lang="ru-RU" sz="4000" b="1" i="1" dirty="0" err="1" smtClean="0">
                <a:solidFill>
                  <a:srgbClr val="C00000"/>
                </a:solidFill>
                <a:latin typeface="Arial" pitchFamily="34" charset="0"/>
                <a:cs typeface="Arial" pitchFamily="34" charset="0"/>
              </a:rPr>
              <a:t>ұраны:</a:t>
            </a:r>
            <a:r>
              <a:rPr lang="ru-RU" sz="4000" b="1" i="1" dirty="0" smtClean="0">
                <a:solidFill>
                  <a:srgbClr val="C00000"/>
                </a:solidFill>
                <a:latin typeface="Arial" pitchFamily="34" charset="0"/>
                <a:cs typeface="Arial" pitchFamily="34" charset="0"/>
              </a:rPr>
              <a:t> </a:t>
            </a:r>
          </a:p>
          <a:p>
            <a:r>
              <a:rPr lang="ru-RU" sz="4000" b="1" i="1" dirty="0" smtClean="0">
                <a:solidFill>
                  <a:srgbClr val="002060"/>
                </a:solidFill>
                <a:latin typeface="Arial" pitchFamily="34" charset="0"/>
                <a:cs typeface="Arial" pitchFamily="34" charset="0"/>
              </a:rPr>
              <a:t>     </a:t>
            </a:r>
            <a:r>
              <a:rPr lang="kk-KZ" sz="4800" b="1" i="1" dirty="0" smtClean="0">
                <a:solidFill>
                  <a:srgbClr val="002060"/>
                </a:solidFill>
                <a:latin typeface="Arial" pitchFamily="34" charset="0"/>
                <a:cs typeface="Arial" pitchFamily="34" charset="0"/>
              </a:rPr>
              <a:t>«Жарыс десе жанамыз,</a:t>
            </a:r>
            <a:br>
              <a:rPr lang="kk-KZ" sz="4800" b="1" i="1" dirty="0" smtClean="0">
                <a:solidFill>
                  <a:srgbClr val="002060"/>
                </a:solidFill>
                <a:latin typeface="Arial" pitchFamily="34" charset="0"/>
                <a:cs typeface="Arial" pitchFamily="34" charset="0"/>
              </a:rPr>
            </a:br>
            <a:r>
              <a:rPr lang="kk-KZ" sz="4800" b="1" i="1" dirty="0" smtClean="0">
                <a:solidFill>
                  <a:srgbClr val="002060"/>
                </a:solidFill>
                <a:latin typeface="Arial" pitchFamily="34" charset="0"/>
                <a:cs typeface="Arial" pitchFamily="34" charset="0"/>
              </a:rPr>
              <a:t>    Бүгінгі күн жарыста, </a:t>
            </a:r>
          </a:p>
          <a:p>
            <a:r>
              <a:rPr lang="kk-KZ" sz="4800" b="1" i="1" dirty="0" smtClean="0">
                <a:solidFill>
                  <a:srgbClr val="002060"/>
                </a:solidFill>
                <a:latin typeface="Arial" pitchFamily="34" charset="0"/>
                <a:cs typeface="Arial" pitchFamily="34" charset="0"/>
              </a:rPr>
              <a:t>   алғырлықпен аламыз!</a:t>
            </a:r>
            <a:r>
              <a:rPr lang="kk-KZ" sz="4000" b="1" i="1" dirty="0" smtClean="0">
                <a:solidFill>
                  <a:srgbClr val="002060"/>
                </a:solidFill>
                <a:latin typeface="Arial" pitchFamily="34" charset="0"/>
                <a:cs typeface="Arial" pitchFamily="34" charset="0"/>
              </a:rPr>
              <a:t/>
            </a:r>
            <a:br>
              <a:rPr lang="kk-KZ" sz="4000" b="1" i="1" dirty="0" smtClean="0">
                <a:solidFill>
                  <a:srgbClr val="002060"/>
                </a:solidFill>
                <a:latin typeface="Arial" pitchFamily="34" charset="0"/>
                <a:cs typeface="Arial" pitchFamily="34" charset="0"/>
              </a:rPr>
            </a:br>
            <a:endParaRPr lang="ru-RU" sz="4000" b="1" i="1" dirty="0">
              <a:solidFill>
                <a:srgbClr val="002060"/>
              </a:solidFill>
              <a:latin typeface="Arial" pitchFamily="34" charset="0"/>
              <a:cs typeface="Arial" pitchFamily="34" charset="0"/>
            </a:endParaRPr>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ФОНННННННН\х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8"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12622" y="3245658"/>
            <a:ext cx="6858000" cy="36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250422" y="3250421"/>
            <a:ext cx="6858000" cy="3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3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20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6500834"/>
            <a:ext cx="9144000" cy="35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noCrop="1"/>
          </p:cNvPicPr>
          <p:nvPr/>
        </p:nvPicPr>
        <p:blipFill>
          <a:blip r:embed="rId4"/>
          <a:srcRect/>
          <a:stretch>
            <a:fillRect/>
          </a:stretch>
        </p:blipFill>
        <p:spPr bwMode="auto">
          <a:xfrm>
            <a:off x="357158" y="6143644"/>
            <a:ext cx="8501122" cy="381000"/>
          </a:xfrm>
          <a:prstGeom prst="rect">
            <a:avLst/>
          </a:prstGeom>
          <a:noFill/>
          <a:ln w="9525">
            <a:noFill/>
            <a:miter lim="800000"/>
            <a:headEnd/>
            <a:tailEnd/>
          </a:ln>
        </p:spPr>
      </p:pic>
      <p:sp>
        <p:nvSpPr>
          <p:cNvPr id="12" name="TextBox 11"/>
          <p:cNvSpPr txBox="1"/>
          <p:nvPr/>
        </p:nvSpPr>
        <p:spPr>
          <a:xfrm>
            <a:off x="285720" y="500042"/>
            <a:ext cx="8501122" cy="5078313"/>
          </a:xfrm>
          <a:prstGeom prst="rect">
            <a:avLst/>
          </a:prstGeom>
          <a:noFill/>
        </p:spPr>
        <p:txBody>
          <a:bodyPr wrap="square" rtlCol="0">
            <a:spAutoFit/>
          </a:bodyPr>
          <a:lstStyle/>
          <a:p>
            <a:pPr algn="ctr"/>
            <a:r>
              <a:rPr lang="ru-RU" sz="4000" b="1" i="1" dirty="0" err="1" smtClean="0">
                <a:solidFill>
                  <a:srgbClr val="C00000"/>
                </a:solidFill>
                <a:latin typeface="Arial" pitchFamily="34" charset="0"/>
                <a:cs typeface="Arial" pitchFamily="34" charset="0"/>
              </a:rPr>
              <a:t>«Тапқырлар»  тобының</a:t>
            </a:r>
            <a:r>
              <a:rPr lang="ru-RU" sz="4000" b="1" i="1" dirty="0" smtClean="0">
                <a:solidFill>
                  <a:srgbClr val="C00000"/>
                </a:solidFill>
                <a:latin typeface="Arial" pitchFamily="34" charset="0"/>
                <a:cs typeface="Arial" pitchFamily="34" charset="0"/>
              </a:rPr>
              <a:t>  </a:t>
            </a:r>
          </a:p>
          <a:p>
            <a:pPr algn="ctr"/>
            <a:r>
              <a:rPr lang="ru-RU" sz="4000" b="1" i="1" dirty="0" err="1" smtClean="0">
                <a:solidFill>
                  <a:srgbClr val="C00000"/>
                </a:solidFill>
                <a:latin typeface="Arial" pitchFamily="34" charset="0"/>
                <a:cs typeface="Arial" pitchFamily="34" charset="0"/>
              </a:rPr>
              <a:t>ұраны:</a:t>
            </a:r>
            <a:r>
              <a:rPr lang="ru-RU" sz="4000" b="1" i="1" dirty="0" smtClean="0">
                <a:solidFill>
                  <a:srgbClr val="C00000"/>
                </a:solidFill>
                <a:latin typeface="Arial" pitchFamily="34" charset="0"/>
                <a:cs typeface="Arial" pitchFamily="34" charset="0"/>
              </a:rPr>
              <a:t> </a:t>
            </a:r>
          </a:p>
          <a:p>
            <a:r>
              <a:rPr lang="ru-RU" sz="4000" b="1" i="1" dirty="0" smtClean="0">
                <a:solidFill>
                  <a:srgbClr val="002060"/>
                </a:solidFill>
                <a:latin typeface="Arial" pitchFamily="34" charset="0"/>
                <a:cs typeface="Arial" pitchFamily="34" charset="0"/>
              </a:rPr>
              <a:t>    </a:t>
            </a:r>
            <a:r>
              <a:rPr lang="kk-KZ" sz="6000" b="1" i="1" dirty="0" smtClean="0">
                <a:solidFill>
                  <a:srgbClr val="002060"/>
                </a:solidFill>
                <a:latin typeface="Arial" pitchFamily="34" charset="0"/>
                <a:cs typeface="Arial" pitchFamily="34" charset="0"/>
              </a:rPr>
              <a:t>«</a:t>
            </a:r>
            <a:r>
              <a:rPr lang="kk-KZ" sz="4800" b="1" i="1" dirty="0" smtClean="0">
                <a:solidFill>
                  <a:srgbClr val="002060"/>
                </a:solidFill>
                <a:latin typeface="Arial" pitchFamily="34" charset="0"/>
                <a:cs typeface="Arial" pitchFamily="34" charset="0"/>
              </a:rPr>
              <a:t>Қандай сынақ</a:t>
            </a:r>
          </a:p>
          <a:p>
            <a:r>
              <a:rPr lang="kk-KZ" sz="4800" b="1" i="1" dirty="0" smtClean="0">
                <a:solidFill>
                  <a:srgbClr val="002060"/>
                </a:solidFill>
                <a:latin typeface="Arial" pitchFamily="34" charset="0"/>
                <a:cs typeface="Arial" pitchFamily="34" charset="0"/>
              </a:rPr>
              <a:t>     болсадағы  беріспе,</a:t>
            </a:r>
            <a:br>
              <a:rPr lang="kk-KZ" sz="4800" b="1" i="1" dirty="0" smtClean="0">
                <a:solidFill>
                  <a:srgbClr val="002060"/>
                </a:solidFill>
                <a:latin typeface="Arial" pitchFamily="34" charset="0"/>
                <a:cs typeface="Arial" pitchFamily="34" charset="0"/>
              </a:rPr>
            </a:br>
            <a:r>
              <a:rPr lang="kk-KZ" sz="4800" b="1" i="1" dirty="0" smtClean="0">
                <a:solidFill>
                  <a:srgbClr val="002060"/>
                </a:solidFill>
                <a:latin typeface="Arial" pitchFamily="34" charset="0"/>
                <a:cs typeface="Arial" pitchFamily="34" charset="0"/>
              </a:rPr>
              <a:t>    Әрқашанда ұмтыла</a:t>
            </a:r>
          </a:p>
          <a:p>
            <a:r>
              <a:rPr lang="kk-KZ" sz="4800" b="1" i="1" dirty="0" smtClean="0">
                <a:solidFill>
                  <a:srgbClr val="002060"/>
                </a:solidFill>
                <a:latin typeface="Arial" pitchFamily="34" charset="0"/>
                <a:cs typeface="Arial" pitchFamily="34" charset="0"/>
              </a:rPr>
              <a:t>    біл жеңіске!» </a:t>
            </a:r>
            <a:r>
              <a:rPr lang="kk-KZ" sz="4000" b="1" i="1" dirty="0" smtClean="0">
                <a:solidFill>
                  <a:srgbClr val="002060"/>
                </a:solidFill>
                <a:latin typeface="Arial" pitchFamily="34" charset="0"/>
                <a:cs typeface="Arial" pitchFamily="34" charset="0"/>
              </a:rPr>
              <a:t/>
            </a:r>
            <a:br>
              <a:rPr lang="kk-KZ" sz="4000" b="1" i="1" dirty="0" smtClean="0">
                <a:solidFill>
                  <a:srgbClr val="002060"/>
                </a:solidFill>
                <a:latin typeface="Arial" pitchFamily="34" charset="0"/>
                <a:cs typeface="Arial" pitchFamily="34" charset="0"/>
              </a:rPr>
            </a:br>
            <a:endParaRPr lang="ru-RU" sz="4000" b="1" i="1" dirty="0">
              <a:solidFill>
                <a:srgbClr val="002060"/>
              </a:solidFill>
              <a:latin typeface="Arial" pitchFamily="34" charset="0"/>
              <a:cs typeface="Arial" pitchFamily="34" charset="0"/>
            </a:endParaRPr>
          </a:p>
        </p:txBody>
      </p:sp>
    </p:spTree>
  </p:cSld>
  <p:clrMapOvr>
    <a:masterClrMapping/>
  </p:clrMapOvr>
  <p:transition spd="slow">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Скругленный прямоугольник 2"/>
          <p:cNvSpPr/>
          <p:nvPr/>
        </p:nvSpPr>
        <p:spPr>
          <a:xfrm>
            <a:off x="642910" y="357166"/>
            <a:ext cx="8072494" cy="492922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kk-KZ" sz="4800" b="1" cap="all" dirty="0" smtClean="0">
                <a:ln/>
                <a:solidFill>
                  <a:srgbClr val="00206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2.  Мықты болсаң жеңіп көр!</a:t>
            </a:r>
            <a:r>
              <a:rPr lang="kk-KZ"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kk-KZ"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kk-KZ" sz="3600" b="1" i="1" cap="all" dirty="0" smtClean="0">
                <a:ln/>
                <a:solidFill>
                  <a:srgbClr val="00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Әр топқа 10 сұрақ қойылады, ойланбастан бірден жауап беру қажет.</a:t>
            </a:r>
            <a:br>
              <a:rPr lang="kk-KZ" sz="3600" b="1" i="1" cap="all" dirty="0" smtClean="0">
                <a:ln/>
                <a:solidFill>
                  <a:srgbClr val="00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ru-RU" sz="3600" b="1" i="1" cap="all" dirty="0" err="1" smtClean="0">
                <a:ln/>
                <a:solidFill>
                  <a:srgbClr val="00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Әр дұрыс жауап</a:t>
            </a:r>
            <a:r>
              <a:rPr lang="ru-RU" sz="3600" b="1" i="1" cap="all" dirty="0" smtClean="0">
                <a:ln/>
                <a:solidFill>
                  <a:srgbClr val="00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2 </a:t>
            </a:r>
            <a:r>
              <a:rPr lang="ru-RU" sz="3600" b="1" i="1" cap="all" dirty="0" err="1" smtClean="0">
                <a:ln/>
                <a:solidFill>
                  <a:srgbClr val="00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ұпай</a:t>
            </a:r>
            <a:r>
              <a:rPr lang="ru-RU" sz="3600" b="1" i="1" cap="all" dirty="0" smtClean="0">
                <a:ln/>
                <a:solidFill>
                  <a:srgbClr val="0066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a:t>
            </a:r>
            <a:r>
              <a:rPr lang="ru-RU" sz="44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r>
            <a:br>
              <a:rPr lang="ru-RU" sz="44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endParaRPr lang="ru-RU"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Tree>
  </p:cSld>
  <p:clrMapOvr>
    <a:masterClrMapping/>
  </p:clrMapOvr>
  <p:transition spd="slow">
    <p:cover dir="l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379</Words>
  <Application>Microsoft Office PowerPoint</Application>
  <PresentationFormat>Экран (4:3)</PresentationFormat>
  <Paragraphs>64</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Алинур</cp:lastModifiedBy>
  <cp:revision>11</cp:revision>
  <dcterms:created xsi:type="dcterms:W3CDTF">2014-02-24T17:34:28Z</dcterms:created>
  <dcterms:modified xsi:type="dcterms:W3CDTF">2020-05-15T16:38:37Z</dcterms:modified>
</cp:coreProperties>
</file>