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2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44" r:id="rId1"/>
  </p:sldMasterIdLst>
  <p:notesMasterIdLst>
    <p:notesMasterId r:id="rId24"/>
  </p:notesMasterIdLst>
  <p:sldIdLst>
    <p:sldId id="273" r:id="rId2"/>
    <p:sldId id="256" r:id="rId3"/>
    <p:sldId id="257" r:id="rId4"/>
    <p:sldId id="258" r:id="rId5"/>
    <p:sldId id="277" r:id="rId6"/>
    <p:sldId id="259" r:id="rId7"/>
    <p:sldId id="276" r:id="rId8"/>
    <p:sldId id="275" r:id="rId9"/>
    <p:sldId id="280" r:id="rId10"/>
    <p:sldId id="281" r:id="rId11"/>
    <p:sldId id="282" r:id="rId12"/>
    <p:sldId id="283" r:id="rId13"/>
    <p:sldId id="284" r:id="rId14"/>
    <p:sldId id="285" r:id="rId15"/>
    <p:sldId id="271" r:id="rId16"/>
    <p:sldId id="278" r:id="rId17"/>
    <p:sldId id="279" r:id="rId18"/>
    <p:sldId id="286" r:id="rId19"/>
    <p:sldId id="287" r:id="rId20"/>
    <p:sldId id="288" r:id="rId21"/>
    <p:sldId id="290" r:id="rId22"/>
    <p:sldId id="272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>
      <p:cViewPr>
        <p:scale>
          <a:sx n="84" d="100"/>
          <a:sy n="84" d="100"/>
        </p:scale>
        <p:origin x="-684" y="-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I:\&#1056;&#1072;&#1085;&#1085;&#1077;&#1077;\2010-2011%20&#1091;&#1095;&#1077;&#1073;&#1085;&#1099;&#1081;%20&#1075;&#1086;&#1076;\1%20&#1082;&#1091;&#1088;&#1089;\&#1048;&#1085;&#1092;&#1086;&#1088;&#1084;&#1072;&#1090;&#1080;&#1082;&#1072;\6%20Excel\&#1042;&#1072;&#1088;&#1080;&#1072;&#1085;&#1090;%202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86;&#1090;&#1082;&#1088;&#1099;&#1090;&#1099;&#1081;%20&#1091;&#1088;&#1086;&#1082;\&#1051;&#1080;&#1089;&#1090;%20Microsoft%20Office%20Excel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86;&#1090;&#1082;&#1088;&#1099;&#1090;&#1099;&#1081;%20&#1091;&#1088;&#1086;&#1082;\&#1044;&#1072;&#1085;&#1085;&#1099;&#1077;%20&#1076;&#1083;&#1103;%20&#1076;&#1080;&#1072;&#1075;&#1088;&#1072;&#1084;&#1084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86;&#1090;&#1082;&#1088;&#1099;&#1090;&#1099;&#1081;%20&#1091;&#1088;&#1086;&#1082;\&#1044;&#1072;&#1085;&#1085;&#1099;&#1077;%20&#1076;&#1083;&#1103;%20&#1076;&#1080;&#1072;&#1075;&#1088;&#1072;&#1084;&#1084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86;&#1090;&#1082;&#1088;&#1099;&#1090;&#1099;&#1081;%20&#1091;&#1088;&#1086;&#1082;\&#1044;&#1072;&#1085;&#1085;&#1099;&#1077;%20&#1076;&#1083;&#1103;%20&#1076;&#1080;&#1072;&#1075;&#1088;&#1072;&#1084;&#1084;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User\Desktop\&#1086;&#1090;&#1082;&#1088;&#1099;&#1090;&#1099;&#1081;%20&#1091;&#1088;&#1086;&#1082;\&#1044;&#1072;&#1085;&#1085;&#1099;&#1077;%20&#1076;&#1083;&#1103;%20&#1076;&#1080;&#1072;&#1075;&#1088;&#1072;&#1084;&#1084;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User\Desktop\&#1086;&#1090;&#1082;&#1088;&#1099;&#1090;&#1099;&#1081;%20&#1091;&#1088;&#1086;&#1082;\&#1047;&#1072;&#1076;&#1072;&#1085;&#1080;&#1077;.xlsx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800"/>
            </a:pPr>
            <a:r>
              <a:rPr lang="ru-RU" sz="2800"/>
              <a:t>Диаграмма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871472775398823"/>
          <c:y val="0.15787511254181946"/>
          <c:w val="0.576521613919451"/>
          <c:h val="0.666293668979578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'Задание 3'!$C$1</c:f>
              <c:strCache>
                <c:ptCount val="1"/>
                <c:pt idx="0">
                  <c:v>Цена (руб/единицу)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'Задание 3'!$B$2:$B$5</c:f>
              <c:strCache>
                <c:ptCount val="4"/>
                <c:pt idx="0">
                  <c:v>книга</c:v>
                </c:pt>
                <c:pt idx="1">
                  <c:v>журнал</c:v>
                </c:pt>
                <c:pt idx="2">
                  <c:v>ручка</c:v>
                </c:pt>
                <c:pt idx="3">
                  <c:v>ластик</c:v>
                </c:pt>
              </c:strCache>
            </c:strRef>
          </c:cat>
          <c:val>
            <c:numRef>
              <c:f>'Задание 3'!$C$2:$C$5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</c:ser>
        <c:ser>
          <c:idx val="1"/>
          <c:order val="1"/>
          <c:tx>
            <c:strRef>
              <c:f>'Задание 3'!$D$1</c:f>
              <c:strCache>
                <c:ptCount val="1"/>
                <c:pt idx="0">
                  <c:v>Продано штук</c:v>
                </c:pt>
              </c:strCache>
            </c:strRef>
          </c:tx>
          <c:invertIfNegative val="0"/>
          <c:cat>
            <c:strRef>
              <c:f>'Задание 3'!$B$2:$B$5</c:f>
              <c:strCache>
                <c:ptCount val="4"/>
                <c:pt idx="0">
                  <c:v>книга</c:v>
                </c:pt>
                <c:pt idx="1">
                  <c:v>журнал</c:v>
                </c:pt>
                <c:pt idx="2">
                  <c:v>ручка</c:v>
                </c:pt>
                <c:pt idx="3">
                  <c:v>ластик</c:v>
                </c:pt>
              </c:strCache>
            </c:strRef>
          </c:cat>
          <c:val>
            <c:numRef>
              <c:f>'Задание 3'!$D$2:$D$5</c:f>
              <c:numCache>
                <c:formatCode>General</c:formatCode>
                <c:ptCount val="4"/>
                <c:pt idx="0">
                  <c:v>15</c:v>
                </c:pt>
                <c:pt idx="1">
                  <c:v>12</c:v>
                </c:pt>
                <c:pt idx="2">
                  <c:v>14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126784"/>
        <c:axId val="69137152"/>
      </c:barChart>
      <c:catAx>
        <c:axId val="6912678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sz="1800" dirty="0"/>
                  <a:t>Ось категорий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9137152"/>
        <c:crosses val="autoZero"/>
        <c:auto val="1"/>
        <c:lblAlgn val="ctr"/>
        <c:lblOffset val="100"/>
        <c:noMultiLvlLbl val="0"/>
      </c:catAx>
      <c:valAx>
        <c:axId val="6913715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ru-RU" sz="1800"/>
                  <a:t>Ось количества</a:t>
                </a:r>
              </a:p>
            </c:rich>
          </c:tx>
          <c:layout>
            <c:manualLayout>
              <c:xMode val="edge"/>
              <c:yMode val="edge"/>
              <c:x val="8.1068259441817152E-3"/>
              <c:y val="0.3599522867559441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69126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044830403807577"/>
          <c:y val="0.65087047976286627"/>
          <c:w val="0.31955169596192429"/>
          <c:h val="0.1767297336860055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val>
            <c:numRef>
              <c:f>Лист1!$A$1:$A$6</c:f>
              <c:numCache>
                <c:formatCode>General</c:formatCode>
                <c:ptCount val="6"/>
                <c:pt idx="0">
                  <c:v>36</c:v>
                </c:pt>
                <c:pt idx="1">
                  <c:v>72</c:v>
                </c:pt>
                <c:pt idx="2">
                  <c:v>48</c:v>
                </c:pt>
                <c:pt idx="3">
                  <c:v>96</c:v>
                </c:pt>
                <c:pt idx="4">
                  <c:v>12</c:v>
                </c:pt>
                <c:pt idx="5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85262642169728786"/>
          <c:y val="0.18364975211431905"/>
          <c:w val="6.1262467191601049E-2"/>
          <c:h val="0.66973753280839898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val>
            <c:numRef>
              <c:f>Лист1!$A$1:$A$6</c:f>
              <c:numCache>
                <c:formatCode>General</c:formatCode>
                <c:ptCount val="6"/>
                <c:pt idx="0">
                  <c:v>36</c:v>
                </c:pt>
                <c:pt idx="1">
                  <c:v>72</c:v>
                </c:pt>
                <c:pt idx="2">
                  <c:v>48</c:v>
                </c:pt>
                <c:pt idx="3">
                  <c:v>96</c:v>
                </c:pt>
                <c:pt idx="4">
                  <c:v>12</c:v>
                </c:pt>
                <c:pt idx="5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81929308836395454"/>
          <c:y val="0.17130407310197338"/>
          <c:w val="0.10848468941382328"/>
          <c:h val="0.7006017303392631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Лист1!$A$1:$A$6</c:f>
              <c:numCache>
                <c:formatCode>General</c:formatCode>
                <c:ptCount val="6"/>
                <c:pt idx="0">
                  <c:v>36</c:v>
                </c:pt>
                <c:pt idx="1">
                  <c:v>72</c:v>
                </c:pt>
                <c:pt idx="2">
                  <c:v>48</c:v>
                </c:pt>
                <c:pt idx="3">
                  <c:v>96</c:v>
                </c:pt>
                <c:pt idx="4">
                  <c:v>12</c:v>
                </c:pt>
                <c:pt idx="5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458688"/>
        <c:axId val="83464576"/>
      </c:barChart>
      <c:catAx>
        <c:axId val="83458688"/>
        <c:scaling>
          <c:orientation val="minMax"/>
        </c:scaling>
        <c:delete val="0"/>
        <c:axPos val="b"/>
        <c:majorTickMark val="out"/>
        <c:minorTickMark val="none"/>
        <c:tickLblPos val="nextTo"/>
        <c:crossAx val="83464576"/>
        <c:crosses val="autoZero"/>
        <c:auto val="1"/>
        <c:lblAlgn val="ctr"/>
        <c:lblOffset val="100"/>
        <c:noMultiLvlLbl val="0"/>
      </c:catAx>
      <c:valAx>
        <c:axId val="83464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458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6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Лист1!$A$1:$A$6</c:f>
              <c:numCache>
                <c:formatCode>General</c:formatCode>
                <c:ptCount val="6"/>
                <c:pt idx="0">
                  <c:v>36</c:v>
                </c:pt>
                <c:pt idx="1">
                  <c:v>72</c:v>
                </c:pt>
                <c:pt idx="2">
                  <c:v>48</c:v>
                </c:pt>
                <c:pt idx="3">
                  <c:v>96</c:v>
                </c:pt>
                <c:pt idx="4">
                  <c:v>12</c:v>
                </c:pt>
                <c:pt idx="5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763584"/>
        <c:axId val="83765120"/>
        <c:axId val="0"/>
      </c:bar3DChart>
      <c:catAx>
        <c:axId val="83763584"/>
        <c:scaling>
          <c:orientation val="minMax"/>
        </c:scaling>
        <c:delete val="0"/>
        <c:axPos val="b"/>
        <c:majorTickMark val="out"/>
        <c:minorTickMark val="none"/>
        <c:tickLblPos val="nextTo"/>
        <c:crossAx val="83765120"/>
        <c:crosses val="autoZero"/>
        <c:auto val="1"/>
        <c:lblAlgn val="ctr"/>
        <c:lblOffset val="100"/>
        <c:noMultiLvlLbl val="0"/>
      </c:catAx>
      <c:valAx>
        <c:axId val="83765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37635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</a:rPr>
              <a:t>С областями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0"/>
        <c:ser>
          <c:idx val="0"/>
          <c:order val="0"/>
          <c:val>
            <c:numRef>
              <c:f>Лист1!$D$4:$D$18</c:f>
              <c:numCache>
                <c:formatCode>General</c:formatCode>
                <c:ptCount val="15"/>
                <c:pt idx="0">
                  <c:v>2690</c:v>
                </c:pt>
                <c:pt idx="1">
                  <c:v>1290</c:v>
                </c:pt>
                <c:pt idx="2">
                  <c:v>480</c:v>
                </c:pt>
                <c:pt idx="3">
                  <c:v>109</c:v>
                </c:pt>
                <c:pt idx="4">
                  <c:v>120</c:v>
                </c:pt>
                <c:pt idx="5">
                  <c:v>288</c:v>
                </c:pt>
                <c:pt idx="6">
                  <c:v>1499</c:v>
                </c:pt>
                <c:pt idx="7">
                  <c:v>1590</c:v>
                </c:pt>
                <c:pt idx="8">
                  <c:v>670</c:v>
                </c:pt>
                <c:pt idx="9">
                  <c:v>530</c:v>
                </c:pt>
                <c:pt idx="10">
                  <c:v>149</c:v>
                </c:pt>
                <c:pt idx="11">
                  <c:v>90</c:v>
                </c:pt>
                <c:pt idx="12">
                  <c:v>24</c:v>
                </c:pt>
                <c:pt idx="13">
                  <c:v>800</c:v>
                </c:pt>
                <c:pt idx="14">
                  <c:v>190</c:v>
                </c:pt>
              </c:numCache>
            </c:numRef>
          </c:val>
        </c:ser>
        <c:ser>
          <c:idx val="1"/>
          <c:order val="1"/>
          <c:val>
            <c:numRef>
              <c:f>Лист1!$E$4:$E$18</c:f>
              <c:numCache>
                <c:formatCode>General</c:formatCode>
                <c:ptCount val="15"/>
                <c:pt idx="0">
                  <c:v>2690</c:v>
                </c:pt>
                <c:pt idx="1">
                  <c:v>1290</c:v>
                </c:pt>
                <c:pt idx="2">
                  <c:v>960</c:v>
                </c:pt>
                <c:pt idx="3">
                  <c:v>1090</c:v>
                </c:pt>
                <c:pt idx="4">
                  <c:v>240</c:v>
                </c:pt>
                <c:pt idx="5">
                  <c:v>1440</c:v>
                </c:pt>
                <c:pt idx="6">
                  <c:v>2998</c:v>
                </c:pt>
                <c:pt idx="7">
                  <c:v>1590</c:v>
                </c:pt>
                <c:pt idx="8">
                  <c:v>2010</c:v>
                </c:pt>
                <c:pt idx="9">
                  <c:v>2120</c:v>
                </c:pt>
                <c:pt idx="10">
                  <c:v>298</c:v>
                </c:pt>
                <c:pt idx="11">
                  <c:v>270</c:v>
                </c:pt>
                <c:pt idx="12">
                  <c:v>120</c:v>
                </c:pt>
                <c:pt idx="13">
                  <c:v>800</c:v>
                </c:pt>
                <c:pt idx="14">
                  <c:v>380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791232"/>
        <c:axId val="83813504"/>
        <c:axId val="81654208"/>
      </c:area3DChart>
      <c:catAx>
        <c:axId val="83791232"/>
        <c:scaling>
          <c:orientation val="minMax"/>
        </c:scaling>
        <c:delete val="0"/>
        <c:axPos val="b"/>
        <c:majorTickMark val="none"/>
        <c:minorTickMark val="none"/>
        <c:tickLblPos val="nextTo"/>
        <c:crossAx val="83813504"/>
        <c:crosses val="autoZero"/>
        <c:auto val="1"/>
        <c:lblAlgn val="ctr"/>
        <c:lblOffset val="100"/>
        <c:noMultiLvlLbl val="0"/>
      </c:catAx>
      <c:valAx>
        <c:axId val="838135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3791232"/>
        <c:crosses val="autoZero"/>
        <c:crossBetween val="midCat"/>
      </c:valAx>
      <c:serAx>
        <c:axId val="81654208"/>
        <c:scaling>
          <c:orientation val="minMax"/>
        </c:scaling>
        <c:delete val="1"/>
        <c:axPos val="b"/>
        <c:majorTickMark val="out"/>
        <c:minorTickMark val="none"/>
        <c:tickLblPos val="none"/>
        <c:crossAx val="83813504"/>
        <c:crosses val="autoZero"/>
      </c:serAx>
    </c:plotArea>
    <c:legend>
      <c:legendPos val="b"/>
      <c:layout/>
      <c:overlay val="0"/>
    </c:legend>
    <c:plotVisOnly val="1"/>
    <c:dispBlanksAs val="zero"/>
    <c:showDLblsOverMax val="0"/>
  </c:chart>
  <c:externalData r:id="rId2">
    <c:autoUpdate val="0"/>
  </c:externalData>
  <c:userShapes r:id="rId3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0.69842</cdr:x>
      <cdr:y>0.25709</cdr:y>
    </cdr:from>
    <cdr:to>
      <cdr:x>1</cdr:x>
      <cdr:y>0.39552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4488284" y="936104"/>
          <a:ext cx="1938069" cy="504057"/>
        </a:xfrm>
        <a:prstGeom xmlns:a="http://schemas.openxmlformats.org/drawingml/2006/main" prst="wedgeRoundRectCallout">
          <a:avLst>
            <a:gd name="adj1" fmla="val -82719"/>
            <a:gd name="adj2" fmla="val 174072"/>
            <a:gd name="adj3" fmla="val 16667"/>
          </a:avLst>
        </a:prstGeom>
        <a:solidFill xmlns:a="http://schemas.openxmlformats.org/drawingml/2006/main">
          <a:srgbClr val="FFFF99"/>
        </a:solidFill>
        <a:ln xmlns:a="http://schemas.openxmlformats.org/drawingml/2006/main" w="12700">
          <a:noFill/>
        </a:ln>
        <a:effectLst xmlns:a="http://schemas.openxmlformats.org/drawingml/2006/main">
          <a:outerShdw dist="38100" dir="2700000" algn="tl" rotWithShape="0">
            <a:prstClr val="black"/>
          </a:out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36000" tIns="36000" rIns="36000" bIns="36000" anchor="ctr"/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eaLnBrk="1" fontAlgn="auto" hangingPunct="1">
            <a:spcBef>
              <a:spcPts val="0"/>
            </a:spcBef>
            <a:spcAft>
              <a:spcPts val="0"/>
            </a:spcAft>
            <a:defRPr/>
          </a:pPr>
          <a:r>
            <a:rPr lang="kk-K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Деректер мәнін қою</a:t>
          </a:r>
          <a:endParaRPr lang="ru-RU" sz="20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1.11022E-16</cdr:x>
      <cdr:y>0</cdr:y>
    </cdr:from>
    <cdr:to>
      <cdr:x>1</cdr:x>
      <cdr:y>1</cdr:y>
    </cdr:to>
    <cdr:pic>
      <cdr:nvPicPr>
        <cdr:cNvPr id="2" name="Рисунок 1" descr="Рисунок1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475656" y="-72008"/>
          <a:ext cx="2992784" cy="2995198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601064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AAC4B23-A26D-4172-A1A9-91408FBBA961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551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2343150"/>
            <a:ext cx="6172200" cy="142077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3752492"/>
            <a:ext cx="6172200" cy="10287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50371" y="832948"/>
            <a:ext cx="1714500" cy="381000"/>
          </a:xfrm>
        </p:spPr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469" y="3088246"/>
            <a:ext cx="27432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4341114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3371850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3696527"/>
            <a:ext cx="609600" cy="388143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1676400" cy="438864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685800" y="1867781"/>
            <a:ext cx="7772400" cy="1648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6000"/>
            </a:lvl1pPr>
            <a:lvl2pPr lvl="1">
              <a:spcBef>
                <a:spcPts val="0"/>
              </a:spcBef>
              <a:buSzPct val="100000"/>
              <a:defRPr sz="6000"/>
            </a:lvl2pPr>
            <a:lvl3pPr lvl="2">
              <a:spcBef>
                <a:spcPts val="0"/>
              </a:spcBef>
              <a:buSzPct val="100000"/>
              <a:defRPr sz="6000"/>
            </a:lvl3pPr>
            <a:lvl4pPr lvl="3">
              <a:spcBef>
                <a:spcPts val="0"/>
              </a:spcBef>
              <a:buSzPct val="100000"/>
              <a:defRPr sz="6000"/>
            </a:lvl4pPr>
            <a:lvl5pPr lvl="4">
              <a:spcBef>
                <a:spcPts val="0"/>
              </a:spcBef>
              <a:buSzPct val="100000"/>
              <a:defRPr sz="6000"/>
            </a:lvl5pPr>
            <a:lvl6pPr lvl="5">
              <a:spcBef>
                <a:spcPts val="0"/>
              </a:spcBef>
              <a:buSzPct val="100000"/>
              <a:defRPr sz="6000"/>
            </a:lvl6pPr>
            <a:lvl7pPr lvl="6">
              <a:spcBef>
                <a:spcPts val="0"/>
              </a:spcBef>
              <a:buSzPct val="100000"/>
              <a:defRPr sz="6000"/>
            </a:lvl7pPr>
            <a:lvl8pPr lvl="7">
              <a:spcBef>
                <a:spcPts val="0"/>
              </a:spcBef>
              <a:buSzPct val="100000"/>
              <a:defRPr sz="6000"/>
            </a:lvl8pPr>
            <a:lvl9pPr lvl="8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685800" y="3627026"/>
            <a:ext cx="7772400" cy="774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rgbClr val="6AA84F"/>
              </a:buClr>
              <a:buNone/>
              <a:defRPr>
                <a:solidFill>
                  <a:srgbClr val="6AA84F"/>
                </a:solidFill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2"/>
          </p:nvPr>
        </p:nvSpPr>
        <p:spPr>
          <a:xfrm>
            <a:off x="685800" y="4205150"/>
            <a:ext cx="8244300" cy="53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r" rtl="0">
              <a:spcBef>
                <a:spcPts val="0"/>
              </a:spcBef>
              <a:buClr>
                <a:srgbClr val="6AA84F"/>
              </a:buClr>
              <a:buSzPct val="100000"/>
              <a:buNone/>
              <a:defRPr sz="1200">
                <a:solidFill>
                  <a:srgbClr val="6AA84F"/>
                </a:solidFill>
              </a:defRPr>
            </a:lvl1pPr>
            <a:lvl2pPr lvl="1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2pPr>
            <a:lvl3pPr lvl="2" algn="r" rt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3pPr>
            <a:lvl4pPr lvl="3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4pPr>
            <a:lvl5pPr lvl="4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5pPr>
            <a:lvl6pPr lvl="5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6pPr>
            <a:lvl7pPr lvl="6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7pPr>
            <a:lvl8pPr lvl="7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8pPr>
            <a:lvl9pPr lvl="8" algn="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698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12/15/2018</a:t>
            </a:fld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171700"/>
            <a:ext cx="6172200" cy="1540193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3757613"/>
            <a:ext cx="6172200" cy="10287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49006" y="830199"/>
            <a:ext cx="1714500" cy="381000"/>
          </a:xfrm>
        </p:spPr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656" y="3086100"/>
            <a:ext cx="27432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4343400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3359916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3696527"/>
            <a:ext cx="609600" cy="388143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7543800" cy="85725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60520" y="2343150"/>
            <a:ext cx="473202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05740"/>
            <a:ext cx="1527048" cy="37376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05740"/>
            <a:ext cx="5638800" cy="474573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138803" y="2343150"/>
            <a:ext cx="473202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1435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198596"/>
            <a:ext cx="1524000" cy="3717036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12/15/2018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05978"/>
            <a:ext cx="7467600" cy="8572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12/15/2018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4300538"/>
            <a:ext cx="609600" cy="390906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15 </a:t>
            </a:r>
            <a:r>
              <a:rPr lang="en-US" sz="4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of December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28371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Teacher: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Zhanat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Musaeva</a:t>
            </a:r>
            <a:endParaRPr lang="en-US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Grade: 9 “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A”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er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проверка данных базы данных">
            <a:extLst>
              <a:ext uri="{FF2B5EF4-FFF2-40B4-BE49-F238E27FC236}">
                <a16:creationId xmlns:a16="http://schemas.microsoft.com/office/drawing/2014/main" xmlns="" id="{F380DA26-889E-4D87-BDE6-FEC9449AB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71750"/>
            <a:ext cx="19442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Картинки по запросу excel">
            <a:extLst>
              <a:ext uri="{FF2B5EF4-FFF2-40B4-BE49-F238E27FC236}">
                <a16:creationId xmlns:a16="http://schemas.microsoft.com/office/drawing/2014/main" xmlns="" id="{B6381A8C-C87A-4757-BC0E-67CBCE259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75806"/>
            <a:ext cx="2756992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181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2" descr="130425-main_chart_types_overview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534"/>
            <a:ext cx="9431338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Диаграмма 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типтері</a:t>
            </a:r>
            <a:endParaRPr lang="ru-RU" alt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465516"/>
          <a:ext cx="2992784" cy="2246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7608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4" y="675085"/>
            <a:ext cx="6048375" cy="228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Заголовок 5"/>
          <p:cNvSpPr>
            <a:spLocks noGrp="1"/>
          </p:cNvSpPr>
          <p:nvPr>
            <p:ph type="title"/>
          </p:nvPr>
        </p:nvSpPr>
        <p:spPr>
          <a:xfrm>
            <a:off x="501650" y="0"/>
            <a:ext cx="8229600" cy="30361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Диаграмма </a:t>
            </a:r>
            <a:r>
              <a:rPr lang="ru-RU" altLang="ru-RU" sz="2800" b="1" dirty="0" err="1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типтері</a:t>
            </a:r>
            <a:r>
              <a:rPr lang="ru-RU" altLang="ru-RU" sz="2800" b="1" dirty="0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511176" y="385763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ГИСТОГРАММА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Заголовок 5"/>
          <p:cNvSpPr txBox="1">
            <a:spLocks/>
          </p:cNvSpPr>
          <p:nvPr/>
        </p:nvSpPr>
        <p:spPr>
          <a:xfrm>
            <a:off x="541339" y="3868341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349228"/>
            <a:ext cx="7618412" cy="1670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5"/>
          <p:cNvSpPr txBox="1">
            <a:spLocks/>
          </p:cNvSpPr>
          <p:nvPr/>
        </p:nvSpPr>
        <p:spPr>
          <a:xfrm>
            <a:off x="501651" y="3100388"/>
            <a:ext cx="3198813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Сызықтық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48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1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1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4038601"/>
            <a:ext cx="8259762" cy="70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Заголовок 5"/>
          <p:cNvSpPr>
            <a:spLocks noGrp="1"/>
          </p:cNvSpPr>
          <p:nvPr>
            <p:ph type="title"/>
          </p:nvPr>
        </p:nvSpPr>
        <p:spPr>
          <a:xfrm>
            <a:off x="455613" y="221457"/>
            <a:ext cx="8229600" cy="30361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Типы диаграмм:</a:t>
            </a:r>
          </a:p>
        </p:txBody>
      </p:sp>
      <p:sp>
        <p:nvSpPr>
          <p:cNvPr id="12" name="Заголовок 5"/>
          <p:cNvSpPr txBox="1">
            <a:spLocks/>
          </p:cNvSpPr>
          <p:nvPr/>
        </p:nvSpPr>
        <p:spPr>
          <a:xfrm>
            <a:off x="554039" y="3540919"/>
            <a:ext cx="3197225" cy="2428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ГРАФИКТІК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5"/>
          <p:cNvSpPr txBox="1">
            <a:spLocks/>
          </p:cNvSpPr>
          <p:nvPr/>
        </p:nvSpPr>
        <p:spPr>
          <a:xfrm>
            <a:off x="501651" y="720328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Дөңгелек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5"/>
          <p:cNvSpPr txBox="1">
            <a:spLocks/>
          </p:cNvSpPr>
          <p:nvPr/>
        </p:nvSpPr>
        <p:spPr>
          <a:xfrm>
            <a:off x="541339" y="3868341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228725"/>
            <a:ext cx="8990012" cy="78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54"/>
          <a:stretch>
            <a:fillRect/>
          </a:stretch>
        </p:blipFill>
        <p:spPr bwMode="auto">
          <a:xfrm>
            <a:off x="1547813" y="2520554"/>
            <a:ext cx="2444750" cy="91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5"/>
          <p:cNvSpPr txBox="1">
            <a:spLocks/>
          </p:cNvSpPr>
          <p:nvPr/>
        </p:nvSpPr>
        <p:spPr>
          <a:xfrm>
            <a:off x="481013" y="2144316"/>
            <a:ext cx="3186112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КОЛЬЦЕВАЯ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1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4" y="660798"/>
            <a:ext cx="5807075" cy="94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5"/>
          <a:stretch>
            <a:fillRect/>
          </a:stretch>
        </p:blipFill>
        <p:spPr bwMode="auto">
          <a:xfrm>
            <a:off x="990601" y="2107406"/>
            <a:ext cx="6856413" cy="109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1" y="3706416"/>
            <a:ext cx="6086475" cy="1140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371476" y="257175"/>
            <a:ext cx="3197225" cy="2428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С ОБЛАСТЯМИ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371476" y="1720453"/>
            <a:ext cx="3268663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ТОЧЕЧНАЯ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Заголовок 5"/>
          <p:cNvSpPr txBox="1">
            <a:spLocks/>
          </p:cNvSpPr>
          <p:nvPr/>
        </p:nvSpPr>
        <p:spPr>
          <a:xfrm>
            <a:off x="442914" y="3203972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БИРЖЕВАЯ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95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1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2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2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2" r="25801"/>
          <a:stretch>
            <a:fillRect/>
          </a:stretch>
        </p:blipFill>
        <p:spPr bwMode="auto">
          <a:xfrm>
            <a:off x="3516314" y="195263"/>
            <a:ext cx="2446337" cy="85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758554"/>
            <a:ext cx="3563937" cy="91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5"/>
          <p:cNvSpPr txBox="1">
            <a:spLocks/>
          </p:cNvSpPr>
          <p:nvPr/>
        </p:nvSpPr>
        <p:spPr>
          <a:xfrm>
            <a:off x="233364" y="195263"/>
            <a:ext cx="3197225" cy="24169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ПУЗЫРЬКОВАЯ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Заголовок 5"/>
          <p:cNvSpPr txBox="1">
            <a:spLocks/>
          </p:cNvSpPr>
          <p:nvPr/>
        </p:nvSpPr>
        <p:spPr>
          <a:xfrm>
            <a:off x="336551" y="1485900"/>
            <a:ext cx="3114675" cy="2428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ПОВЕРХНОСТЬ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Заголовок 5"/>
          <p:cNvSpPr txBox="1">
            <a:spLocks/>
          </p:cNvSpPr>
          <p:nvPr/>
        </p:nvSpPr>
        <p:spPr>
          <a:xfrm>
            <a:off x="454026" y="2988469"/>
            <a:ext cx="2976563" cy="24288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ЛЕПЕСТКОВАЯ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0"/>
          <a:stretch>
            <a:fillRect/>
          </a:stretch>
        </p:blipFill>
        <p:spPr bwMode="auto">
          <a:xfrm>
            <a:off x="3032126" y="3543301"/>
            <a:ext cx="3590925" cy="81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77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title"/>
          </p:nvPr>
        </p:nvSpPr>
        <p:spPr>
          <a:xfrm>
            <a:off x="395536" y="411510"/>
            <a:ext cx="8291264" cy="864096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3400" dirty="0" smtClean="0"/>
              <a:t>Практикалық тапсырма. </a:t>
            </a:r>
            <a:r>
              <a:rPr lang="en-US" sz="3400" dirty="0" smtClean="0"/>
              <a:t> </a:t>
            </a:r>
            <a:br>
              <a:rPr lang="en-US" sz="3400" dirty="0" smtClean="0"/>
            </a:br>
            <a:r>
              <a:rPr lang="en-US" sz="3400" dirty="0" smtClean="0"/>
              <a:t>Practice</a:t>
            </a:r>
            <a:endParaRPr lang="ru" sz="3400" dirty="0"/>
          </a:p>
        </p:txBody>
      </p:sp>
      <p:pic>
        <p:nvPicPr>
          <p:cNvPr id="5" name="Picture 2" descr="Картинки по запросу excel">
            <a:extLst>
              <a:ext uri="{FF2B5EF4-FFF2-40B4-BE49-F238E27FC236}">
                <a16:creationId xmlns="" xmlns:a16="http://schemas.microsoft.com/office/drawing/2014/main" id="{727378DB-E64C-4178-AE55-3BBC34304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03599"/>
            <a:ext cx="6480720" cy="352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7730" y="4443958"/>
            <a:ext cx="8229600" cy="461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Дескриптор: </a:t>
            </a:r>
            <a:r>
              <a:rPr lang="kk-K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MS Excel бағдарламасында </a:t>
            </a:r>
            <a:r>
              <a:rPr lang="kk-K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түрлі диаграмма тұрғыза алады.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06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411510"/>
            <a:ext cx="3600400" cy="1634191"/>
          </a:xfrm>
          <a:prstGeom prst="rect">
            <a:avLst/>
          </a:prstGeom>
          <a:ln/>
        </p:spPr>
      </p:pic>
      <p:pic>
        <p:nvPicPr>
          <p:cNvPr id="6" name="image08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4283969" y="435584"/>
            <a:ext cx="3456384" cy="1610117"/>
          </a:xfrm>
          <a:prstGeom prst="rect">
            <a:avLst/>
          </a:prstGeom>
          <a:ln/>
        </p:spPr>
      </p:pic>
      <p:pic>
        <p:nvPicPr>
          <p:cNvPr id="7" name="image11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596677" y="2355726"/>
            <a:ext cx="3486150" cy="1711449"/>
          </a:xfrm>
          <a:prstGeom prst="rect">
            <a:avLst/>
          </a:prstGeom>
          <a:ln/>
        </p:spPr>
      </p:pic>
      <p:pic>
        <p:nvPicPr>
          <p:cNvPr id="8" name="image09.png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427984" y="2427735"/>
            <a:ext cx="3667125" cy="163944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84545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/>
        </p:nvSpPr>
        <p:spPr>
          <a:xfrm>
            <a:off x="107504" y="1347615"/>
            <a:ext cx="8740552" cy="2736304"/>
          </a:xfrm>
          <a:prstGeom prst="rect">
            <a:avLst/>
          </a:prstGeom>
          <a:gradFill rotWithShape="1">
            <a:gsLst>
              <a:gs pos="0">
                <a:srgbClr val="506E94">
                  <a:shade val="51000"/>
                  <a:satMod val="130000"/>
                </a:srgbClr>
              </a:gs>
              <a:gs pos="80000">
                <a:srgbClr val="506E94">
                  <a:shade val="93000"/>
                  <a:satMod val="130000"/>
                </a:srgbClr>
              </a:gs>
              <a:gs pos="100000">
                <a:srgbClr val="506E94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rgbClr val="506E94">
                <a:shade val="25000"/>
                <a:satMod val="150000"/>
              </a:srgbClr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marR="0" lvl="0" indent="0" algn="just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Үтір (,) белгісі арқылы сіз бірнеше диапазон қолдана аласыз. Мысалы,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‘=SUM(A1:A3,C1:C2,E1)’</a:t>
            </a: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функциясы үш жеке диапазондардың мәнін қосады -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(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A1:A3</a:t>
            </a: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,</a:t>
            </a: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(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C1:C2</a:t>
            </a: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) және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E1</a:t>
            </a:r>
            <a:r>
              <a:rPr kumimoji="0" lang="kk-K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939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k-KZ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Есіңе сақта!</a:t>
            </a:r>
            <a:br>
              <a:rPr lang="kk-KZ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KEEP IN MIND! </a:t>
            </a:r>
            <a:r>
              <a:rPr lang="kk-KZ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Запомни!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20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230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Мақалды тап:</a:t>
            </a:r>
            <a:b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si-sv.com/Diya-statei/Ds3/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89553"/>
            <a:ext cx="4680520" cy="358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" y="4308363"/>
            <a:ext cx="312938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бастан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жақсы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голова – хорошо, а две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лучше.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One head it’s good, but two better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6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2303"/>
            <a:ext cx="8229600" cy="857250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753"/>
            <a:ext cx="30973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өлшеп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 отметь, один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отрежь.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Mark seven times, cut once.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si-sv.com/Diya-statei/Ds3/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50605"/>
            <a:ext cx="6480720" cy="3089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51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467544" y="771288"/>
            <a:ext cx="8229600" cy="648072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Ойланып </a:t>
            </a:r>
            <a:r>
              <a:rPr lang="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көр! 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Think!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Подумайте!)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Бүгін </a:t>
            </a:r>
            <a:r>
              <a:rPr lang="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жайында сөз қозғаймыз</a:t>
            </a:r>
            <a:r>
              <a:rPr lang="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(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topic is our lesson today</a:t>
            </a:r>
            <a:r>
              <a:rPr lang="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Статистические функции">
            <a:extLst>
              <a:ext uri="{FF2B5EF4-FFF2-40B4-BE49-F238E27FC236}">
                <a16:creationId xmlns:a16="http://schemas.microsoft.com/office/drawing/2014/main" xmlns="" id="{72E72F20-93BE-4092-B9B8-80D53427A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9360"/>
            <a:ext cx="3975284" cy="345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Картинки по запросу excel">
            <a:extLst>
              <a:ext uri="{FF2B5EF4-FFF2-40B4-BE49-F238E27FC236}">
                <a16:creationId xmlns:a16="http://schemas.microsoft.com/office/drawing/2014/main" xmlns="" id="{14C118B8-F4D9-4F05-8195-01E31AC99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35646"/>
            <a:ext cx="4392488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2303"/>
            <a:ext cx="8229600" cy="857250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" y="4029912"/>
            <a:ext cx="3718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Ештен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жақсы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Утро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вечера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мудренее.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morning is wiser than the evening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si-sv.com/Diya-statei/Ds3/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523" y="483518"/>
            <a:ext cx="5243755" cy="354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15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2303"/>
            <a:ext cx="8229600" cy="857250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4259211"/>
            <a:ext cx="354135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скі досың, жаңа екі достан артық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друг лучше новых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двух.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 old friend is better than two new ones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si-sv.com/Diya-statei/Ds3/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53" y="886144"/>
            <a:ext cx="7541654" cy="338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15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hape 19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5940152" y="1419622"/>
            <a:ext cx="2889509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pic>
        <p:nvPicPr>
          <p:cNvPr id="6" name="Shape 144"/>
          <p:cNvPicPr preferRelativeResize="0"/>
          <p:nvPr/>
        </p:nvPicPr>
        <p:blipFill rotWithShape="1">
          <a:blip r:embed="rId4">
            <a:alphaModFix/>
          </a:blip>
          <a:srcRect t="19092" b="5441"/>
          <a:stretch/>
        </p:blipFill>
        <p:spPr>
          <a:xfrm>
            <a:off x="774143" y="1199748"/>
            <a:ext cx="5616624" cy="334018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74145" y="3795886"/>
            <a:ext cx="53820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Did I Learn? What do I want to know?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/>
          </p:nvPr>
        </p:nvSpPr>
        <p:spPr>
          <a:xfrm>
            <a:off x="683568" y="339502"/>
            <a:ext cx="7772400" cy="1648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Графиктер  және диаграммалар.</a:t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Charts and diagrams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Графики и диаграммы</a:t>
            </a:r>
            <a:endParaRPr lang="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3768" y="1995687"/>
            <a:ext cx="3960440" cy="2613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Картинки по запросу excel">
            <a:extLst>
              <a:ext uri="{FF2B5EF4-FFF2-40B4-BE49-F238E27FC236}">
                <a16:creationId xmlns:a16="http://schemas.microsoft.com/office/drawing/2014/main" xmlns="" id="{B6381A8C-C87A-4757-BC0E-67CBCE259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29000"/>
            <a:ext cx="2282172" cy="91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95536" y="1635646"/>
            <a:ext cx="8157592" cy="43204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 мақсаты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 will:</a:t>
            </a: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23528" y="1275606"/>
            <a:ext cx="8229600" cy="307418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>
              <a:buFontTx/>
              <a:buChar char="-"/>
            </a:pPr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Exсel </a:t>
            </a:r>
            <a:r>
              <a:rPr lang="kk-KZ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кестелік процессорда диаграммалар туралы біледі, кестелік процессорда диаграммалардың түрлерімен </a:t>
            </a:r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таныстыру;</a:t>
            </a:r>
          </a:p>
          <a:p>
            <a:pPr marL="514350" lvl="0" indent="-285750">
              <a:buFontTx/>
              <a:buChar char="-"/>
            </a:pP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</a:t>
            </a:r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knows about table references in formulas, table calculations and tables</a:t>
            </a:r>
            <a:endParaRPr lang="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15123"/>
              </p:ext>
            </p:extLst>
          </p:nvPr>
        </p:nvGraphicFramePr>
        <p:xfrm>
          <a:off x="2299450" y="898670"/>
          <a:ext cx="6636123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041"/>
                <a:gridCol w="2212041"/>
                <a:gridCol w="2212041"/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en-US" sz="21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English</a:t>
                      </a:r>
                      <a:endParaRPr lang="ru-RU" sz="21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Kazakh </a:t>
                      </a:r>
                      <a:endParaRPr lang="ru-RU" sz="21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Russian</a:t>
                      </a:r>
                      <a:r>
                        <a:rPr lang="en-US" sz="21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r>
                        <a:rPr lang="en-US" sz="2100" b="1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Chart </a:t>
                      </a:r>
                      <a:endParaRPr lang="kk-KZ" sz="21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Диаграмма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диаграмма</a:t>
                      </a:r>
                    </a:p>
                  </a:txBody>
                  <a:tcPr marL="68580" marR="68580" marT="34290" marB="34290"/>
                </a:tc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analyze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талдау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анализировать  </a:t>
                      </a: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Graphical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Графикалық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графический </a:t>
                      </a: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</a:t>
                      </a:r>
                      <a:endParaRPr lang="ru-RU" sz="21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тілім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часть, доля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execute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орындау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выполнять </a:t>
                      </a:r>
                    </a:p>
                  </a:txBody>
                  <a:tcPr marL="68580" marR="68580" marT="34290" marB="34290"/>
                </a:tc>
              </a:tr>
              <a:tr h="708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Statement </a:t>
                      </a:r>
                      <a:endParaRPr lang="ru-RU" sz="21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бекіту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утверждение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compare </a:t>
                      </a:r>
                      <a:endParaRPr lang="ru-RU" sz="21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салыстыру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сравнить </a:t>
                      </a: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Region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аймақ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 </a:t>
                      </a:r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Score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100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есеп</a:t>
                      </a: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1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</a:t>
                      </a: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28477" y="168101"/>
            <a:ext cx="7687040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Vocabulary and terminology part</a:t>
            </a:r>
            <a:endParaRPr lang="ru-RU" sz="41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5647"/>
            <a:ext cx="2299448" cy="244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85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Бағалау критерилері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514350" lvl="0" indent="-285750">
              <a:lnSpc>
                <a:spcPct val="150000"/>
              </a:lnSpc>
              <a:buFontTx/>
              <a:buChar char="-"/>
            </a:pPr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Exсel </a:t>
            </a:r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кестелік процессор диаграммалар туралы </a:t>
            </a:r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білу.</a:t>
            </a:r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285750">
              <a:lnSpc>
                <a:spcPct val="150000"/>
              </a:lnSpc>
              <a:buFontTx/>
              <a:buChar char="-"/>
            </a:pPr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Кестелік процессорда   диаграммалардың түрлерімен жұмыс жасай </a:t>
            </a:r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алу</a:t>
            </a:r>
          </a:p>
          <a:p>
            <a:pPr marL="514350" lvl="0" indent="-285750">
              <a:lnSpc>
                <a:spcPct val="150000"/>
              </a:lnSpc>
              <a:buFontTx/>
              <a:buChar char="-"/>
            </a:pPr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Exсel кестелік процессордың көмегімен практикалық жұмысты </a:t>
            </a:r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орындау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Постер қорғау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 9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3528" y="2492437"/>
            <a:ext cx="2170931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ÐÐ°ÑÑÐ¸Ð½ÐºÐ¸ Ð¿Ð¾ Ð·Ð°Ð¿ÑÐ¾ÑÑ Ð³ÑÑÐ¿Ð¿Ð¾Ð²Ð°Ñ ÑÐ°Ð±Ð¾ÑÐ°">
            <a:extLst>
              <a:ext uri="{FF2B5EF4-FFF2-40B4-BE49-F238E27FC236}">
                <a16:creationId xmlns="" xmlns:a16="http://schemas.microsoft.com/office/drawing/2014/main" id="{CA053664-421C-4738-86AE-4AF4418F4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2513389"/>
            <a:ext cx="2563779" cy="231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EC5D135-B147-4128-9B95-9CBD07660B23}"/>
              </a:ext>
            </a:extLst>
          </p:cNvPr>
          <p:cNvSpPr/>
          <p:nvPr/>
        </p:nvSpPr>
        <p:spPr>
          <a:xfrm>
            <a:off x="1331640" y="757584"/>
            <a:ext cx="62646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Топтық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1EC5D135-B147-4128-9B95-9CBD07660B23}"/>
              </a:ext>
            </a:extLst>
          </p:cNvPr>
          <p:cNvSpPr/>
          <p:nvPr/>
        </p:nvSpPr>
        <p:spPr>
          <a:xfrm>
            <a:off x="2198425" y="1851670"/>
            <a:ext cx="43817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топ.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EXCEL</a:t>
            </a:r>
          </a:p>
          <a:p>
            <a:pPr algn="ctr"/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2-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топ</a:t>
            </a:r>
            <a:r>
              <a:rPr lang="kk-KZ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70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Диаграмма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элементтер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549965"/>
              </p:ext>
            </p:extLst>
          </p:nvPr>
        </p:nvGraphicFramePr>
        <p:xfrm>
          <a:off x="1187626" y="1203599"/>
          <a:ext cx="6426353" cy="3641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323528" y="1059583"/>
            <a:ext cx="1512168" cy="792163"/>
          </a:xfrm>
          <a:prstGeom prst="wedgeRoundRectCallout">
            <a:avLst>
              <a:gd name="adj1" fmla="val 165229"/>
              <a:gd name="adj2" fmla="val 12974"/>
              <a:gd name="adj3" fmla="val 16667"/>
            </a:avLst>
          </a:prstGeom>
          <a:solidFill>
            <a:srgbClr val="FFFF99"/>
          </a:solidFill>
          <a:ln w="12700">
            <a:noFill/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Диаграмма аты</a:t>
            </a:r>
            <a:endParaRPr lang="ru-RU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796138" y="1455664"/>
            <a:ext cx="1055687" cy="468313"/>
          </a:xfrm>
          <a:prstGeom prst="wedgeRoundRectCallout">
            <a:avLst>
              <a:gd name="adj1" fmla="val -106384"/>
              <a:gd name="adj2" fmla="val 87247"/>
              <a:gd name="adj3" fmla="val 16667"/>
            </a:avLst>
          </a:prstGeom>
          <a:solidFill>
            <a:srgbClr val="FFFF99"/>
          </a:solidFill>
          <a:ln w="12700">
            <a:noFill/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</a:t>
            </a:r>
            <a:endParaRPr lang="ru-RU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7252247" y="2787774"/>
            <a:ext cx="1371600" cy="487362"/>
          </a:xfrm>
          <a:prstGeom prst="wedgeRoundRectCallout">
            <a:avLst>
              <a:gd name="adj1" fmla="val -59325"/>
              <a:gd name="adj2" fmla="val 119019"/>
              <a:gd name="adj3" fmla="val 16667"/>
            </a:avLst>
          </a:prstGeom>
          <a:solidFill>
            <a:srgbClr val="FFFF99"/>
          </a:solidFill>
          <a:ln w="12700">
            <a:noFill/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Аңыз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899592" y="4572897"/>
            <a:ext cx="1234120" cy="487362"/>
          </a:xfrm>
          <a:prstGeom prst="wedgeRoundRectCallout">
            <a:avLst>
              <a:gd name="adj1" fmla="val 136408"/>
              <a:gd name="adj2" fmla="val -21461"/>
              <a:gd name="adj3" fmla="val 16667"/>
            </a:avLst>
          </a:prstGeom>
          <a:solidFill>
            <a:srgbClr val="FFFF99"/>
          </a:solidFill>
          <a:ln w="12700">
            <a:noFill/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Осьтер аты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>
            <a:off x="1187624" y="3922816"/>
            <a:ext cx="144016" cy="650082"/>
          </a:xfrm>
          <a:custGeom>
            <a:avLst/>
            <a:gdLst>
              <a:gd name="connsiteX0" fmla="*/ 0 w 504092"/>
              <a:gd name="connsiteY0" fmla="*/ 1535724 h 1606062"/>
              <a:gd name="connsiteX1" fmla="*/ 504092 w 504092"/>
              <a:gd name="connsiteY1" fmla="*/ 0 h 1606062"/>
              <a:gd name="connsiteX2" fmla="*/ 293077 w 504092"/>
              <a:gd name="connsiteY2" fmla="*/ 1559170 h 1606062"/>
              <a:gd name="connsiteX3" fmla="*/ 11723 w 504092"/>
              <a:gd name="connsiteY3" fmla="*/ 1606062 h 1606062"/>
              <a:gd name="connsiteX4" fmla="*/ 0 w 504092"/>
              <a:gd name="connsiteY4" fmla="*/ 1535724 h 160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092" h="1606062">
                <a:moveTo>
                  <a:pt x="0" y="1535724"/>
                </a:moveTo>
                <a:lnTo>
                  <a:pt x="504092" y="0"/>
                </a:lnTo>
                <a:lnTo>
                  <a:pt x="293077" y="1559170"/>
                </a:lnTo>
                <a:lnTo>
                  <a:pt x="11723" y="1606062"/>
                </a:lnTo>
                <a:lnTo>
                  <a:pt x="0" y="1535724"/>
                </a:lnTo>
                <a:close/>
              </a:path>
            </a:pathLst>
          </a:cu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25400" dist="50800" dir="4440000" algn="ctr" rotWithShape="0">
              <a:schemeClr val="tx1"/>
            </a:outerShdw>
          </a:effectLst>
        </p:spPr>
        <p:txBody>
          <a:bodyPr wrap="none" lIns="90000" tIns="46800" rIns="90000" bIns="4680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822938" y="4515967"/>
            <a:ext cx="917415" cy="468313"/>
          </a:xfrm>
          <a:prstGeom prst="wedgeRoundRectCallout">
            <a:avLst>
              <a:gd name="adj1" fmla="val -174115"/>
              <a:gd name="adj2" fmla="val -125452"/>
              <a:gd name="adj3" fmla="val 16667"/>
            </a:avLst>
          </a:prstGeom>
          <a:solidFill>
            <a:srgbClr val="FFFF99"/>
          </a:solidFill>
          <a:ln w="12700">
            <a:noFill/>
          </a:ln>
          <a:effectLst>
            <a:outerShdw dist="381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ось</a:t>
            </a:r>
          </a:p>
        </p:txBody>
      </p:sp>
    </p:spTree>
    <p:extLst>
      <p:ext uri="{BB962C8B-B14F-4D97-AF65-F5344CB8AC3E}">
        <p14:creationId xmlns:p14="http://schemas.microsoft.com/office/powerpoint/2010/main" val="154050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/>
              <a:t>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Диаграмма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4788024" y="1221600"/>
          <a:ext cx="4355976" cy="194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556904977"/>
              </p:ext>
            </p:extLst>
          </p:nvPr>
        </p:nvGraphicFramePr>
        <p:xfrm>
          <a:off x="4427984" y="699542"/>
          <a:ext cx="45720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647475775"/>
              </p:ext>
            </p:extLst>
          </p:nvPr>
        </p:nvGraphicFramePr>
        <p:xfrm>
          <a:off x="251520" y="699542"/>
          <a:ext cx="45720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004391445"/>
              </p:ext>
            </p:extLst>
          </p:nvPr>
        </p:nvGraphicFramePr>
        <p:xfrm>
          <a:off x="179512" y="3003798"/>
          <a:ext cx="45720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330931642"/>
              </p:ext>
            </p:extLst>
          </p:nvPr>
        </p:nvGraphicFramePr>
        <p:xfrm>
          <a:off x="4561882" y="2931790"/>
          <a:ext cx="45720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91642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248</TotalTime>
  <Words>319</Words>
  <Application>Microsoft Office PowerPoint</Application>
  <PresentationFormat>Экран (16:9)</PresentationFormat>
  <Paragraphs>96</Paragraphs>
  <Slides>22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The 15 th of December</vt:lpstr>
      <vt:lpstr> Ойланып көр! (Think! Подумайте!) Бүгін не жайында сөз қозғаймыз? (What topic is our lesson today)</vt:lpstr>
      <vt:lpstr>Графиктер  және диаграммалар. Charts and diagrams Графики и диаграммы</vt:lpstr>
      <vt:lpstr>Оқу мақсаты: You will:  </vt:lpstr>
      <vt:lpstr>Презентация PowerPoint</vt:lpstr>
      <vt:lpstr>Бағалау критерилері</vt:lpstr>
      <vt:lpstr>Постер қорғау</vt:lpstr>
      <vt:lpstr>Диаграмма элементтері</vt:lpstr>
      <vt:lpstr>Презентация PowerPoint</vt:lpstr>
      <vt:lpstr>Презентация PowerPoint</vt:lpstr>
      <vt:lpstr>Диаграмма типтері:</vt:lpstr>
      <vt:lpstr>Типы диаграмм:</vt:lpstr>
      <vt:lpstr>Презентация PowerPoint</vt:lpstr>
      <vt:lpstr>Презентация PowerPoint</vt:lpstr>
      <vt:lpstr>Практикалық тапсырма.   Practice</vt:lpstr>
      <vt:lpstr>Дескриптор: MS Excel бағдарламасында түрлі диаграмма тұрғыза алады. </vt:lpstr>
      <vt:lpstr>Есіңе сақта! KEEP IN MIND! Запомни!</vt:lpstr>
      <vt:lpstr>Мақалды тап: №1</vt:lpstr>
      <vt:lpstr>№2</vt:lpstr>
      <vt:lpstr>№3</vt:lpstr>
      <vt:lpstr>№4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Ойланып көр! Бүгін не жайында сөз қозғаймыз?</dc:title>
  <dc:creator>Администратор</dc:creator>
  <cp:lastModifiedBy>Пользователь Windows</cp:lastModifiedBy>
  <cp:revision>20</cp:revision>
  <dcterms:modified xsi:type="dcterms:W3CDTF">2018-12-14T18:39:20Z</dcterms:modified>
</cp:coreProperties>
</file>