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2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C1675-BDD6-4CE8-936D-9D210E92F0F2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52EA-8EC6-4E43-82AB-EE84160394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C1675-BDD6-4CE8-936D-9D210E92F0F2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52EA-8EC6-4E43-82AB-EE84160394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C1675-BDD6-4CE8-936D-9D210E92F0F2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52EA-8EC6-4E43-82AB-EE84160394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C1675-BDD6-4CE8-936D-9D210E92F0F2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52EA-8EC6-4E43-82AB-EE84160394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C1675-BDD6-4CE8-936D-9D210E92F0F2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52EA-8EC6-4E43-82AB-EE84160394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C1675-BDD6-4CE8-936D-9D210E92F0F2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52EA-8EC6-4E43-82AB-EE84160394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C1675-BDD6-4CE8-936D-9D210E92F0F2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52EA-8EC6-4E43-82AB-EE84160394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C1675-BDD6-4CE8-936D-9D210E92F0F2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52EA-8EC6-4E43-82AB-EE84160394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C1675-BDD6-4CE8-936D-9D210E92F0F2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52EA-8EC6-4E43-82AB-EE84160394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C1675-BDD6-4CE8-936D-9D210E92F0F2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52EA-8EC6-4E43-82AB-EE84160394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C1675-BDD6-4CE8-936D-9D210E92F0F2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52EA-8EC6-4E43-82AB-EE84160394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C1675-BDD6-4CE8-936D-9D210E92F0F2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F52EA-8EC6-4E43-82AB-EE84160394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__20160213_198903696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7" y="0"/>
            <a:ext cx="9136386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85786" y="357166"/>
            <a:ext cx="75724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Презентация к уроку в 5 классе по сказке К.Г.Паустовского «Теплый хлеб»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85852" y="2285992"/>
            <a:ext cx="621510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Составила  учитель русского языка и литературы</a:t>
            </a:r>
          </a:p>
          <a:p>
            <a:pPr algn="ctr">
              <a:buNone/>
            </a:pPr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Саудабаева</a:t>
            </a:r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Д.Н. </a:t>
            </a:r>
          </a:p>
          <a:p>
            <a:pPr algn="ctr">
              <a:buNone/>
            </a:pPr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ОСШ №5 имени </a:t>
            </a:r>
            <a:r>
              <a:rPr lang="ru-RU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Молда</a:t>
            </a:r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Мусы</a:t>
            </a:r>
            <a:endParaRPr lang="ru-RU" sz="3200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0_F_31988107_Pn4XX4ebFVzC1u2ZgCyIigWXRNyvMsC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313" y="0"/>
            <a:ext cx="9197313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4282" y="214290"/>
            <a:ext cx="850112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1. Равнодушный мальчик; 2. инвалид, просящий подаяние; 3. унижение инвалида; 4. решение Фильки идти за помощью к людям; 5. совместный труд; 6. возвращение к жизни мельницы и всей деревни; 7. радость прощения и примирения; 8. мельник - колдун; 9.свист, вызывающий лютый холод и наказывающий злого человека; 10. война; 11. раненый конь; 12. голод; 13. рассказ бабки о происшествии, которое случилось сто лет назад; 14. сорока, летающая за помощью к ветру.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0_F_31988107_Pn4XX4ebFVzC1u2ZgCyIigWXRNyvMsC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313" y="0"/>
            <a:ext cx="9250626" cy="685800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142852"/>
          <a:ext cx="8501122" cy="633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0561"/>
                <a:gridCol w="4250561"/>
              </a:tblGrid>
              <a:tr h="1240006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Реальные</a:t>
                      </a:r>
                      <a:r>
                        <a:rPr lang="ru-RU" sz="36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явления</a:t>
                      </a:r>
                    </a:p>
                    <a:p>
                      <a:pPr algn="l"/>
                      <a:r>
                        <a:rPr lang="ru-RU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1. Равнодушный мальчик; 2. инвалид, просящий подаяние; 3. унижение инвалида; 4. решение Фильки идти за помощью к людям; 5. совместный труд; 6. возвращение к жизни мельницы и всей деревни; 7. радость прощения и примирения; 12. голод;</a:t>
                      </a:r>
                      <a:endParaRPr lang="ru-RU" sz="24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Сказочные</a:t>
                      </a:r>
                      <a:r>
                        <a:rPr lang="ru-RU" sz="32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явления</a:t>
                      </a:r>
                    </a:p>
                    <a:p>
                      <a:pPr algn="l"/>
                      <a:r>
                        <a:rPr lang="ru-RU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8. мельник - колдун; 9.свист, вызывающий лютый холод и наказывающий злого человека; 10. война; 11. раненый конь; 13. рассказ бабки о происшествии, которое случилось сто лет назад; 14. сорока, летающая за помощью к ветру.</a:t>
                      </a:r>
                      <a:endParaRPr lang="ru-RU" sz="24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240006">
                <a:tc gridSpan="2"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Вывод</a:t>
                      </a:r>
                    </a:p>
                    <a:p>
                      <a:pPr algn="ctr"/>
                      <a:r>
                        <a:rPr lang="ru-RU" sz="4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Реальных явлений больше, чем сказочных</a:t>
                      </a:r>
                      <a:endParaRPr lang="ru-RU" sz="4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__20160213_198903696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7" y="0"/>
            <a:ext cx="9136386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43042" y="214290"/>
            <a:ext cx="603755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РАЗМИНКА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86050" y="1500174"/>
            <a:ext cx="2996525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ЙЫЛЁТП</a:t>
            </a:r>
          </a:p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ЛБЕХ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КЬАФЛИ</a:t>
            </a:r>
          </a:p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АРТНПКА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АБКБА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0_F_31988107_Pn4XX4ebFVzC1u2ZgCyIigWXRNyvMsC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95807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57224" y="285728"/>
            <a:ext cx="7804829" cy="193899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«Совместный поиск» 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Обсуждение.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285992"/>
            <a:ext cx="821537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1. Как изменился Филька к концу рассказа?</a:t>
            </a:r>
          </a:p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2. Почему произведение названо «Теплый хлеб»?  </a:t>
            </a:r>
          </a:p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3. О чем сказка "Теплый хлеб"?</a:t>
            </a:r>
          </a:p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4. Когда Филька понял, что совершил отвратительный, злой поступок?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0_F_31988107_Pn4XX4ebFVzC1u2ZgCyIigWXRNyvMsC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451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14480" y="142852"/>
            <a:ext cx="604755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КАРТОЧКИ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428736"/>
            <a:ext cx="850112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Добрый человек – это тот, кто не умеет делать зла.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Человек становится добрым только среди добрых людей.</a:t>
            </a:r>
          </a:p>
          <a:p>
            <a:pPr marL="514350" indent="-514350">
              <a:buAutoNum type="arabicPeriod"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Злое дело обязательно нужно исправить – совершить добрый поступок.</a:t>
            </a:r>
          </a:p>
          <a:p>
            <a:pPr marL="514350" indent="-514350">
              <a:buAutoNum type="arabicPeriod"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Злой человек вредит прежде всего самому себе, потому что…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0_F_31988107_Pn4XX4ebFVzC1u2ZgCyIigWXRNyvMsC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3396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85852" y="357166"/>
            <a:ext cx="674729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HP\Documents\528o70abu7945b4dn744fcoda50b01d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500174"/>
            <a:ext cx="6125119" cy="4998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0_F_31988107_Pn4XX4ebFVzC1u2ZgCyIigWXRNyvMsC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7813" cy="6858000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Домашнее задание</a:t>
            </a:r>
            <a:r>
              <a:rPr kumimoji="0" lang="en-US" sz="6000" b="1" i="0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r>
              <a:rPr kumimoji="0" lang="ru-RU" sz="6000" b="1" i="0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2428868"/>
            <a:ext cx="578646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Aft>
                <a:spcPct val="0"/>
              </a:spcAft>
              <a:buClr>
                <a:srgbClr val="0F6FC6"/>
              </a:buClr>
              <a:buSzPct val="70000"/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Написать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ЭССЕ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« О чём заставила меня задуматься эта сказка».</a:t>
            </a:r>
          </a:p>
        </p:txBody>
      </p:sp>
      <p:pic>
        <p:nvPicPr>
          <p:cNvPr id="5" name="Picture 4" descr="EEC71E1B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0" y="3786190"/>
            <a:ext cx="4068525" cy="30718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0_F_31988107_Pn4XX4ebFVzC1u2ZgCyIigWXRNyvMsC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313" y="0"/>
            <a:ext cx="9250626" cy="6858000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b="1" cap="all" dirty="0" smtClean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Благодарю за урок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" name="Picture 12" descr="image02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96752"/>
            <a:ext cx="5904656" cy="4428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__20160213_198903696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7" y="0"/>
            <a:ext cx="9136386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571500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словарю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С.И. Ожегова </a:t>
            </a:r>
            <a:endParaRPr lang="ru-RU" alt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ДОБРОТА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отзывчивость, душевное расположение к людям, стремление делать добро другим.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ДОБРО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все положительное, хорошее, полезное.</a:t>
            </a:r>
          </a:p>
        </p:txBody>
      </p:sp>
      <p:pic>
        <p:nvPicPr>
          <p:cNvPr id="4" name="Содержимое 4" descr="1262963542_heart20in20hands.jpg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4942" y="116632"/>
            <a:ext cx="3757247" cy="31231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kindness_by_mwin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3571437"/>
            <a:ext cx="3567340" cy="31596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Объект 3" descr="dobr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23486" y="3714752"/>
            <a:ext cx="4348703" cy="2689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__20160213_198903696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7" y="0"/>
            <a:ext cx="9136386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7158" y="142852"/>
            <a:ext cx="464347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Доброта-</a:t>
            </a:r>
            <a:r>
              <a:rPr lang="ru-RU" altLang="ru-RU" sz="4000" b="1" dirty="0" smtClean="0">
                <a:latin typeface="Times New Roman" pitchFamily="18" charset="0"/>
                <a:cs typeface="Times New Roman" pitchFamily="18" charset="0"/>
              </a:rPr>
              <a:t> бесценное человеческое </a:t>
            </a:r>
            <a:br>
              <a:rPr lang="ru-RU" alt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000" b="1" dirty="0" smtClean="0">
                <a:latin typeface="Times New Roman" pitchFamily="18" charset="0"/>
                <a:cs typeface="Times New Roman" pitchFamily="18" charset="0"/>
              </a:rPr>
              <a:t>качество, без неё нельзя жить </a:t>
            </a:r>
            <a:br>
              <a:rPr lang="ru-RU" alt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000" b="1" dirty="0" smtClean="0">
                <a:latin typeface="Times New Roman" pitchFamily="18" charset="0"/>
                <a:cs typeface="Times New Roman" pitchFamily="18" charset="0"/>
              </a:rPr>
              <a:t>и невозможна сама жизнь.</a:t>
            </a:r>
            <a:br>
              <a:rPr lang="ru-RU" alt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000" b="1" dirty="0" smtClean="0">
                <a:latin typeface="Times New Roman" pitchFamily="18" charset="0"/>
                <a:cs typeface="Times New Roman" pitchFamily="18" charset="0"/>
              </a:rPr>
              <a:t>К.Г.Паустовский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8" descr="untitled.bmp"/>
          <p:cNvPicPr>
            <a:picLocks noGrp="1"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476672"/>
            <a:ext cx="3888932" cy="53812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9126703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58" y="0"/>
            <a:ext cx="9147158" cy="685563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0034" y="2071678"/>
            <a:ext cx="65722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 и зло в сказке               </a:t>
            </a:r>
          </a:p>
          <a:p>
            <a:pPr algn="ctr"/>
            <a: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К.Г. Паустовского </a:t>
            </a:r>
          </a:p>
          <a:p>
            <a:pPr algn="ctr"/>
            <a: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Теплый хлеб» </a:t>
            </a:r>
            <a:endParaRPr lang="ru-RU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00166" y="714356"/>
            <a:ext cx="328614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endParaRPr lang="ru-RU" sz="8800" dirty="0"/>
          </a:p>
        </p:txBody>
      </p:sp>
      <p:pic>
        <p:nvPicPr>
          <p:cNvPr id="5" name="Picture 5" descr="Картинка 3 из 23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6" y="0"/>
            <a:ext cx="3000364" cy="33575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a336ca08b9feb4147f6ba28ef2dce8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45"/>
            <a:ext cx="9144000" cy="686228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14414" y="428604"/>
            <a:ext cx="735137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УРОКА: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643050"/>
            <a:ext cx="81439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altLang="ru-RU" sz="3600" b="1" dirty="0" smtClean="0">
                <a:latin typeface="Times New Roman" pitchFamily="18" charset="0"/>
                <a:cs typeface="Times New Roman" pitchFamily="18" charset="0"/>
              </a:rPr>
              <a:t>Показать неразрывное  единство природы и человека.</a:t>
            </a:r>
          </a:p>
          <a:p>
            <a:r>
              <a:rPr lang="ru-RU" alt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altLang="ru-RU" sz="3600" b="1" dirty="0" smtClean="0">
                <a:latin typeface="Times New Roman" pitchFamily="18" charset="0"/>
                <a:cs typeface="Times New Roman" pitchFamily="18" charset="0"/>
              </a:rPr>
              <a:t>Проследить путь главного героя от зла к добру.     </a:t>
            </a:r>
          </a:p>
          <a:p>
            <a:r>
              <a:rPr lang="ru-RU" alt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altLang="ru-RU" sz="3600" b="1" dirty="0" smtClean="0">
                <a:latin typeface="Times New Roman" pitchFamily="18" charset="0"/>
                <a:cs typeface="Times New Roman" pitchFamily="18" charset="0"/>
              </a:rPr>
              <a:t>Дать характеристику героям и оценку их поступкам.</a:t>
            </a:r>
          </a:p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Проанализировать  содержание сказки.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40_F_31988107_Pn4XX4ebFVzC1u2ZgCyIigWXRNyvMsC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4282" y="214290"/>
            <a:ext cx="850112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Самый  близкий человек для Фильки – бабушка.</a:t>
            </a:r>
            <a:endParaRPr lang="ru-RU" sz="3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cenelona.narod.ru/text/tjeplyj-hleb/na-pech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071546"/>
            <a:ext cx="4417529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cenelona.narod.ru/text/tjeplyj-hleb/malchi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438958"/>
            <a:ext cx="4214810" cy="5419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ьная выноска 6"/>
          <p:cNvSpPr/>
          <p:nvPr/>
        </p:nvSpPr>
        <p:spPr>
          <a:xfrm rot="19684505">
            <a:off x="-99250" y="620616"/>
            <a:ext cx="2055824" cy="2759247"/>
          </a:xfrm>
          <a:prstGeom prst="wedgeEllipseCallout">
            <a:avLst>
              <a:gd name="adj1" fmla="val 5852"/>
              <a:gd name="adj2" fmla="val 77406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 smtClean="0">
              <a:solidFill>
                <a:srgbClr val="002060"/>
              </a:solidFill>
            </a:endParaRPr>
          </a:p>
          <a:p>
            <a:pPr algn="r"/>
            <a:endParaRPr lang="ru-RU" dirty="0" smtClean="0">
              <a:solidFill>
                <a:srgbClr val="002060"/>
              </a:solidFill>
            </a:endParaRPr>
          </a:p>
          <a:p>
            <a:pPr algn="r"/>
            <a:endParaRPr lang="ru-RU" dirty="0" smtClean="0">
              <a:solidFill>
                <a:srgbClr val="002060"/>
              </a:solidFill>
            </a:endParaRPr>
          </a:p>
          <a:p>
            <a:pPr algn="r"/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endParaRPr lang="ru-RU" dirty="0" smtClean="0">
              <a:solidFill>
                <a:srgbClr val="002060"/>
              </a:solidFill>
            </a:endParaRPr>
          </a:p>
          <a:p>
            <a:pPr algn="ctr"/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..100 лет назад…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8" name="Picture 2" descr="http://cenelona.narod.ru/text/tjeplyj-hleb/soldat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857232"/>
            <a:ext cx="1238503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5786446" y="928670"/>
            <a:ext cx="2143140" cy="1214446"/>
          </a:xfrm>
          <a:prstGeom prst="wedgeRoundRectCallout">
            <a:avLst>
              <a:gd name="adj1" fmla="val -104789"/>
              <a:gd name="adj2" fmla="val 163297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Злоба людская</a:t>
            </a:r>
          </a:p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Охлаждение сердца </a:t>
            </a:r>
          </a:p>
        </p:txBody>
      </p:sp>
      <p:sp>
        <p:nvSpPr>
          <p:cNvPr id="10" name="Овальная выноска 9"/>
          <p:cNvSpPr/>
          <p:nvPr/>
        </p:nvSpPr>
        <p:spPr>
          <a:xfrm rot="1591287">
            <a:off x="3334475" y="687535"/>
            <a:ext cx="831975" cy="1052602"/>
          </a:xfrm>
          <a:prstGeom prst="wedgeEllipse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3643306" y="4572008"/>
            <a:ext cx="1357322" cy="1071570"/>
          </a:xfrm>
          <a:prstGeom prst="wedgeRoundRectCallout">
            <a:avLst>
              <a:gd name="adj1" fmla="val -104789"/>
              <a:gd name="adj2" fmla="val 163297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Читать легенду стр.136-137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40_F_31988107_Pn4XX4ebFVzC1u2ZgCyIigWXRNyvMsC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7813" cy="685800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596" y="212505"/>
          <a:ext cx="8286808" cy="6645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3404"/>
                <a:gridCol w="4143404"/>
              </a:tblGrid>
              <a:tr h="1240006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Филька до разговора с бабушкой</a:t>
                      </a:r>
                      <a:endParaRPr lang="ru-RU" sz="32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Филька после разговора с бабушкой</a:t>
                      </a:r>
                      <a:endParaRPr lang="ru-RU" sz="32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35458">
                <a:tc gridSpan="2"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Отношение</a:t>
                      </a:r>
                      <a:r>
                        <a:rPr lang="ru-RU" sz="3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 окружающим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07275">
                <a:tc>
                  <a:txBody>
                    <a:bodyPr/>
                    <a:lstStyle/>
                    <a:p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6368">
                <a:tc gridSpan="2"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Отношение к лошади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91821">
                <a:tc>
                  <a:txBody>
                    <a:bodyPr/>
                    <a:lstStyle/>
                    <a:p>
                      <a:endParaRPr lang="ru-RU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45460">
                <a:tc gridSpan="2"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Речевая</a:t>
                      </a:r>
                      <a:r>
                        <a:rPr lang="ru-RU" sz="3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характеристика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07275">
                <a:tc gridSpan="2"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40006">
                <a:tc gridSpan="2"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Вывод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0_F_31988107_Pn4XX4ebFVzC1u2ZgCyIigWXRNyvMsC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2" y="142852"/>
          <a:ext cx="8643998" cy="6647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1999"/>
                <a:gridCol w="4321999"/>
              </a:tblGrid>
              <a:tr h="117417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Филька до разговора с бабушкой</a:t>
                      </a:r>
                      <a:endParaRPr lang="ru-RU" sz="20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Филька после разговора с бабушкой</a:t>
                      </a:r>
                      <a:endParaRPr lang="ru-RU" sz="20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07033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Отношение</a:t>
                      </a:r>
                      <a:r>
                        <a:rPr lang="ru-RU" sz="2000" b="1" u="sng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 окружающим</a:t>
                      </a:r>
                      <a:endParaRPr lang="ru-RU" sz="2000" b="1" u="sng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63681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Невежа,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выполняет всю работу с неохотой, озлобленный, молчаливый, недоверчивый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Деятельный,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трудолюбивый, сам осознал свой поступок, отзывчивый, предприимчивый, находчивый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0462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Отношение к лошади</a:t>
                      </a:r>
                      <a:endParaRPr lang="ru-RU" sz="2000" b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60403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Наотмашь ударил коня по губам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Заплакал перед конем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00577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Речевая</a:t>
                      </a:r>
                      <a:r>
                        <a:rPr lang="ru-RU" sz="2000" b="1" u="sng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характеристика</a:t>
                      </a:r>
                      <a:endParaRPr lang="ru-RU" sz="2000" b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80345">
                <a:tc gridSpan="2"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«Да ну тебя»                                    «Я умолю наших ребят, они хорошие»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74178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Вывод</a:t>
                      </a:r>
                    </a:p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Филька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прошел свой путь к доброте. Сам осознал свой поступок, сам его и исправил. Осознал все содеянное.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214290"/>
            <a:ext cx="85011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u="sng" dirty="0" smtClean="0">
                <a:latin typeface="Times New Roman" pitchFamily="18" charset="0"/>
                <a:cs typeface="Times New Roman" pitchFamily="18" charset="0"/>
              </a:rPr>
              <a:t>«Реальное и сказочное в сказке»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1142984"/>
          <a:ext cx="8286808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3404"/>
                <a:gridCol w="4143404"/>
              </a:tblGrid>
              <a:tr h="1240006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Реальные</a:t>
                      </a:r>
                      <a:r>
                        <a:rPr lang="ru-RU" sz="44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явления</a:t>
                      </a:r>
                      <a:endParaRPr lang="ru-RU" sz="44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Сказочные</a:t>
                      </a:r>
                      <a:r>
                        <a:rPr lang="ru-RU" sz="44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явления</a:t>
                      </a:r>
                      <a:endParaRPr lang="ru-RU" sz="44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07275">
                <a:tc gridSpan="2">
                  <a:txBody>
                    <a:bodyPr/>
                    <a:lstStyle/>
                    <a:p>
                      <a:pPr algn="ctr"/>
                      <a:endParaRPr lang="ru-RU" sz="3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3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40006">
                <a:tc gridSpan="2">
                  <a:txBody>
                    <a:bodyPr/>
                    <a:lstStyle/>
                    <a:p>
                      <a:pPr algn="ctr"/>
                      <a:endParaRPr lang="ru-RU" sz="3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5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Вывод</a:t>
                      </a:r>
                      <a:endParaRPr lang="ru-RU" sz="5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577</Words>
  <Application>Microsoft Office PowerPoint</Application>
  <PresentationFormat>Экран (4:3)</PresentationFormat>
  <Paragraphs>84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HP</cp:lastModifiedBy>
  <cp:revision>21</cp:revision>
  <dcterms:created xsi:type="dcterms:W3CDTF">2019-02-26T14:05:55Z</dcterms:created>
  <dcterms:modified xsi:type="dcterms:W3CDTF">2019-02-26T18:10:13Z</dcterms:modified>
</cp:coreProperties>
</file>