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4" r:id="rId1"/>
  </p:sldMasterIdLst>
  <p:notesMasterIdLst>
    <p:notesMasterId r:id="rId13"/>
  </p:notesMasterIdLst>
  <p:handoutMasterIdLst>
    <p:handoutMasterId r:id="rId14"/>
  </p:handoutMasterIdLst>
  <p:sldIdLst>
    <p:sldId id="453" r:id="rId2"/>
    <p:sldId id="452" r:id="rId3"/>
    <p:sldId id="457" r:id="rId4"/>
    <p:sldId id="455" r:id="rId5"/>
    <p:sldId id="443" r:id="rId6"/>
    <p:sldId id="450" r:id="rId7"/>
    <p:sldId id="459" r:id="rId8"/>
    <p:sldId id="458" r:id="rId9"/>
    <p:sldId id="456" r:id="rId10"/>
    <p:sldId id="460" r:id="rId11"/>
    <p:sldId id="407" r:id="rId12"/>
  </p:sldIdLst>
  <p:sldSz cx="9144000" cy="6858000" type="screen4x3"/>
  <p:notesSz cx="6797675" cy="992822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="" xmlns:p14="http://schemas.microsoft.com/office/powerpoint/2010/main">
        <p14:section name="Раздел по умолчанию" id="{7FCAF8C9-25C0-4663-8525-C21C64478CE0}">
          <p14:sldIdLst>
            <p14:sldId id="359"/>
            <p14:sldId id="443"/>
            <p14:sldId id="408"/>
            <p14:sldId id="411"/>
            <p14:sldId id="407"/>
            <p14:sldId id="435"/>
            <p14:sldId id="444"/>
            <p14:sldId id="450"/>
            <p14:sldId id="445"/>
            <p14:sldId id="446"/>
            <p14:sldId id="447"/>
            <p14:sldId id="448"/>
            <p14:sldId id="449"/>
            <p14:sldId id="451"/>
          </p14:sldIdLst>
        </p14:section>
        <p14:section name="Раздел без заголовка" id="{F45397BD-4EA4-44C6-997B-B5CF616191F6}">
          <p14:sldIdLst/>
        </p14:section>
      </p14:sectionLst>
    </p:ex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F2DE63D5-997A-4646-A377-4702673A728D}" styleName="Светлый стиль 2 - акцент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69012ECD-51FC-41F1-AA8D-1B2483CD663E}" styleName="Светлый стиль 2 - акцент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2627" autoAdjust="0"/>
  </p:normalViewPr>
  <p:slideViewPr>
    <p:cSldViewPr>
      <p:cViewPr>
        <p:scale>
          <a:sx n="50" d="100"/>
          <a:sy n="50" d="100"/>
        </p:scale>
        <p:origin x="-78" y="-390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-1122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247" cy="498408"/>
          </a:xfrm>
          <a:prstGeom prst="rect">
            <a:avLst/>
          </a:prstGeom>
        </p:spPr>
        <p:txBody>
          <a:bodyPr vert="horz" lIns="92112" tIns="46056" rIns="92112" bIns="46056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49826" y="0"/>
            <a:ext cx="2946246" cy="498408"/>
          </a:xfrm>
          <a:prstGeom prst="rect">
            <a:avLst/>
          </a:prstGeom>
        </p:spPr>
        <p:txBody>
          <a:bodyPr vert="horz" lIns="92112" tIns="46056" rIns="92112" bIns="46056" rtlCol="0"/>
          <a:lstStyle>
            <a:lvl1pPr algn="r">
              <a:defRPr sz="1200"/>
            </a:lvl1pPr>
          </a:lstStyle>
          <a:p>
            <a:fld id="{991E2EE3-7C27-4D0B-ACB8-9A96E4CD8F90}" type="datetimeFigureOut">
              <a:rPr lang="ru-RU" smtClean="0"/>
              <a:pPr/>
              <a:t>13.05.2020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29817"/>
            <a:ext cx="2946247" cy="498408"/>
          </a:xfrm>
          <a:prstGeom prst="rect">
            <a:avLst/>
          </a:prstGeom>
        </p:spPr>
        <p:txBody>
          <a:bodyPr vert="horz" lIns="92112" tIns="46056" rIns="92112" bIns="46056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49826" y="9429817"/>
            <a:ext cx="2946246" cy="498408"/>
          </a:xfrm>
          <a:prstGeom prst="rect">
            <a:avLst/>
          </a:prstGeom>
        </p:spPr>
        <p:txBody>
          <a:bodyPr vert="horz" lIns="92112" tIns="46056" rIns="92112" bIns="46056" rtlCol="0" anchor="b"/>
          <a:lstStyle>
            <a:lvl1pPr algn="r">
              <a:defRPr sz="1200"/>
            </a:lvl1pPr>
          </a:lstStyle>
          <a:p>
            <a:fld id="{7756E108-D221-4431-9A20-CDD9C5F1B29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99909335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659" cy="496411"/>
          </a:xfrm>
          <a:prstGeom prst="rect">
            <a:avLst/>
          </a:prstGeom>
        </p:spPr>
        <p:txBody>
          <a:bodyPr vert="horz" lIns="92112" tIns="46056" rIns="92112" bIns="46056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411"/>
          </a:xfrm>
          <a:prstGeom prst="rect">
            <a:avLst/>
          </a:prstGeom>
        </p:spPr>
        <p:txBody>
          <a:bodyPr vert="horz" lIns="92112" tIns="46056" rIns="92112" bIns="46056" rtlCol="0"/>
          <a:lstStyle>
            <a:lvl1pPr algn="r">
              <a:defRPr sz="1200"/>
            </a:lvl1pPr>
          </a:lstStyle>
          <a:p>
            <a:fld id="{F7A4A14D-B7A2-4F27-9040-819A99E348DE}" type="datetimeFigureOut">
              <a:rPr lang="ru-RU" smtClean="0"/>
              <a:pPr/>
              <a:t>13.05.2020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15988" y="744538"/>
            <a:ext cx="4965700" cy="3724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112" tIns="46056" rIns="92112" bIns="46056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15907"/>
            <a:ext cx="5438140" cy="4467701"/>
          </a:xfrm>
          <a:prstGeom prst="rect">
            <a:avLst/>
          </a:prstGeom>
        </p:spPr>
        <p:txBody>
          <a:bodyPr vert="horz" lIns="92112" tIns="46056" rIns="92112" bIns="46056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1" y="9430091"/>
            <a:ext cx="2945659" cy="496411"/>
          </a:xfrm>
          <a:prstGeom prst="rect">
            <a:avLst/>
          </a:prstGeom>
        </p:spPr>
        <p:txBody>
          <a:bodyPr vert="horz" lIns="92112" tIns="46056" rIns="92112" bIns="46056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6411"/>
          </a:xfrm>
          <a:prstGeom prst="rect">
            <a:avLst/>
          </a:prstGeom>
        </p:spPr>
        <p:txBody>
          <a:bodyPr vert="horz" lIns="92112" tIns="46056" rIns="92112" bIns="46056" rtlCol="0" anchor="b"/>
          <a:lstStyle>
            <a:lvl1pPr algn="r">
              <a:defRPr sz="1200"/>
            </a:lvl1pPr>
          </a:lstStyle>
          <a:p>
            <a:fld id="{1C2BE369-06F0-4186-BEDC-8D760CAD339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781142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A61597DA-44B0-4FA3-91F0-58C34A86AF38}" type="datetimeFigureOut">
              <a:rPr lang="ru-RU" smtClean="0"/>
              <a:pPr/>
              <a:t>13.05.2020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FBF750E4-7867-45A6-94BB-B30865F9216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61597DA-44B0-4FA3-91F0-58C34A86AF38}" type="datetimeFigureOut">
              <a:rPr lang="ru-RU" smtClean="0"/>
              <a:pPr/>
              <a:t>13.05.2020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BF750E4-7867-45A6-94BB-B30865F9216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61597DA-44B0-4FA3-91F0-58C34A86AF38}" type="datetimeFigureOut">
              <a:rPr lang="ru-RU" smtClean="0"/>
              <a:pPr/>
              <a:t>13.05.2020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BF750E4-7867-45A6-94BB-B30865F9216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61597DA-44B0-4FA3-91F0-58C34A86AF38}" type="datetimeFigureOut">
              <a:rPr lang="ru-RU" smtClean="0"/>
              <a:pPr/>
              <a:t>13.05.2020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BF750E4-7867-45A6-94BB-B30865F9216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61597DA-44B0-4FA3-91F0-58C34A86AF38}" type="datetimeFigureOut">
              <a:rPr lang="ru-RU" smtClean="0"/>
              <a:pPr/>
              <a:t>13.05.2020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BF750E4-7867-45A6-94BB-B30865F9216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61597DA-44B0-4FA3-91F0-58C34A86AF38}" type="datetimeFigureOut">
              <a:rPr lang="ru-RU" smtClean="0"/>
              <a:pPr/>
              <a:t>13.05.2020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BF750E4-7867-45A6-94BB-B30865F9216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61597DA-44B0-4FA3-91F0-58C34A86AF38}" type="datetimeFigureOut">
              <a:rPr lang="ru-RU" smtClean="0"/>
              <a:pPr/>
              <a:t>13.05.2020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BF750E4-7867-45A6-94BB-B30865F9216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61597DA-44B0-4FA3-91F0-58C34A86AF38}" type="datetimeFigureOut">
              <a:rPr lang="ru-RU" smtClean="0"/>
              <a:pPr/>
              <a:t>13.05.2020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BF750E4-7867-45A6-94BB-B30865F9216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61597DA-44B0-4FA3-91F0-58C34A86AF38}" type="datetimeFigureOut">
              <a:rPr lang="ru-RU" smtClean="0"/>
              <a:pPr/>
              <a:t>13.05.2020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BF750E4-7867-45A6-94BB-B30865F9216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A61597DA-44B0-4FA3-91F0-58C34A86AF38}" type="datetimeFigureOut">
              <a:rPr lang="ru-RU" smtClean="0"/>
              <a:pPr/>
              <a:t>13.05.2020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BF750E4-7867-45A6-94BB-B30865F9216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A61597DA-44B0-4FA3-91F0-58C34A86AF38}" type="datetimeFigureOut">
              <a:rPr lang="ru-RU" smtClean="0"/>
              <a:pPr/>
              <a:t>13.05.2020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FBF750E4-7867-45A6-94BB-B30865F9216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99030BD-720E-42D2-8921-6B83EA252D4B}" type="datetimeFigureOut">
              <a:rPr lang="en-GB" smtClean="0">
                <a:solidFill>
                  <a:prstClr val="black">
                    <a:tint val="75000"/>
                  </a:prstClr>
                </a:solidFill>
                <a:latin typeface="Univers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13/05/2020</a:t>
            </a:fld>
            <a:endParaRPr lang="en-GB">
              <a:solidFill>
                <a:prstClr val="black">
                  <a:tint val="75000"/>
                </a:prstClr>
              </a:solidFill>
              <a:latin typeface="Univers" pitchFamily="34" charset="0"/>
            </a:endParaRPr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GB">
              <a:solidFill>
                <a:prstClr val="black">
                  <a:tint val="75000"/>
                </a:prstClr>
              </a:solidFill>
              <a:latin typeface="Univers" pitchFamily="34" charset="0"/>
            </a:endParaRPr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576D1E7-76C4-4EEA-AEAE-95F02A26A468}" type="slidenum">
              <a:rPr lang="en-GB" smtClean="0">
                <a:solidFill>
                  <a:prstClr val="black">
                    <a:tint val="75000"/>
                  </a:prstClr>
                </a:solidFill>
                <a:latin typeface="Univers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GB">
              <a:solidFill>
                <a:prstClr val="black">
                  <a:tint val="75000"/>
                </a:prstClr>
              </a:solidFill>
              <a:latin typeface="Univers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youtu.be/N666mEFmcdA" TargetMode="External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6.jpeg"/><Relationship Id="rId4" Type="http://schemas.openxmlformats.org/officeDocument/2006/relationships/image" Target="../media/image3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1916832"/>
            <a:ext cx="8229600" cy="4090459"/>
          </a:xfrm>
        </p:spPr>
        <p:txBody>
          <a:bodyPr>
            <a:normAutofit/>
          </a:bodyPr>
          <a:lstStyle/>
          <a:p>
            <a:pPr algn="ctr"/>
            <a:r>
              <a:rPr lang="kk-KZ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КГУ “Средняя школа имени Абая с дошкольным мини-центром”</a:t>
            </a:r>
          </a:p>
          <a:p>
            <a:pPr algn="ctr"/>
            <a:r>
              <a:rPr lang="kk-KZ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учитель русского языка и литературы: </a:t>
            </a:r>
          </a:p>
          <a:p>
            <a:pPr algn="ctr"/>
            <a:r>
              <a:rPr lang="kk-KZ" sz="28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Нусипова Салима Сардарбековна</a:t>
            </a:r>
          </a:p>
          <a:p>
            <a:pPr algn="ctr"/>
            <a:endParaRPr lang="kk-KZ" sz="2800" b="1" i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Урок русского языка в 4-классе</a:t>
            </a:r>
          </a:p>
          <a:p>
            <a:pPr algn="ctr"/>
            <a:r>
              <a:rPr lang="kk-KZ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Раздел 8: </a:t>
            </a:r>
            <a:r>
              <a:rPr lang="kk-KZ" sz="28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“Путешествие в будущее”</a:t>
            </a:r>
          </a:p>
          <a:p>
            <a:pPr algn="ctr"/>
            <a:r>
              <a:rPr lang="ru-RU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ТЕМА</a:t>
            </a:r>
            <a:r>
              <a:rPr lang="kk-KZ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28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Транспорт будущего </a:t>
            </a:r>
          </a:p>
          <a:p>
            <a:pPr algn="ctr"/>
            <a:endParaRPr lang="kk-KZ" dirty="0" smtClean="0"/>
          </a:p>
          <a:p>
            <a:pPr algn="ctr"/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548680"/>
            <a:ext cx="8229600" cy="1368152"/>
          </a:xfrm>
        </p:spPr>
        <p:txBody>
          <a:bodyPr>
            <a:normAutofit fontScale="90000"/>
          </a:bodyPr>
          <a:lstStyle/>
          <a:p>
            <a:pPr algn="ctr"/>
            <a:r>
              <a:rPr lang="kk-KZ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Алматинская область</a:t>
            </a:r>
            <a:br>
              <a:rPr lang="kk-KZ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Аксуский район</a:t>
            </a:r>
            <a:br>
              <a:rPr lang="kk-KZ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село Кокжайдак </a:t>
            </a:r>
            <a:br>
              <a:rPr lang="kk-KZ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28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ДОМАШНЕЕ ЗАДАНИЕ:</a:t>
            </a:r>
            <a:endParaRPr lang="ru-RU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539552" y="1556792"/>
            <a:ext cx="8229600" cy="2880320"/>
          </a:xfrm>
          <a:prstGeom prst="rect">
            <a:avLst/>
          </a:prstGeom>
        </p:spPr>
        <p:txBody>
          <a:bodyPr vert="horz" rtlCol="0" anchor="ctr">
            <a:no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kk-KZ" sz="2800" b="1" dirty="0" smtClean="0">
                <a:solidFill>
                  <a:srgbClr val="00206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Times New Roman" pitchFamily="18" charset="0"/>
                <a:ea typeface="+mj-ea"/>
                <a:cs typeface="Times New Roman" pitchFamily="18" charset="0"/>
              </a:rPr>
              <a:t> Упражнение 5, страница 73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kk-KZ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Прочитайте и перескажите содержание текста. Обратите внимание на пропущенные</a:t>
            </a:r>
            <a:r>
              <a:rPr kumimoji="0" lang="kk-KZ" sz="2800" b="1" i="0" u="none" strike="noStrike" kern="1200" cap="none" spc="0" normalizeH="0" noProof="0" dirty="0" smtClean="0">
                <a:ln>
                  <a:noFill/>
                </a:ln>
                <a:solidFill>
                  <a:srgbClr val="002060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uLnTx/>
                <a:uFillTx/>
                <a:latin typeface="Times New Roman" pitchFamily="18" charset="0"/>
                <a:ea typeface="+mj-ea"/>
                <a:cs typeface="Times New Roman" pitchFamily="18" charset="0"/>
              </a:rPr>
              <a:t> буквы.</a:t>
            </a:r>
            <a:endParaRPr kumimoji="0" lang="ru-RU" sz="28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>
                <a:outerShdw blurRad="31750" dist="25400" dir="5400000" algn="tl" rotWithShape="0">
                  <a:srgbClr val="000000">
                    <a:alpha val="25000"/>
                  </a:srgbClr>
                </a:outerShdw>
              </a:effectLst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8229600" cy="1008112"/>
          </a:xfrm>
        </p:spPr>
        <p:txBody>
          <a:bodyPr>
            <a:normAutofit fontScale="90000"/>
          </a:bodyPr>
          <a:lstStyle/>
          <a:p>
            <a:pPr algn="ctr"/>
            <a:r>
              <a:rPr lang="ru-RU" sz="4400" dirty="0" smtClean="0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Рефлексия:</a:t>
            </a:r>
            <a:r>
              <a:rPr lang="ru-RU" sz="32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/>
            </a:r>
            <a:br>
              <a:rPr lang="ru-RU" sz="32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ru-RU" dirty="0">
              <a:solidFill>
                <a:schemeClr val="accent1"/>
              </a:solidFill>
              <a:latin typeface="Arial Narrow" panose="020B0606020202030204" pitchFamily="34" charset="0"/>
            </a:endParaRPr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5311" y="3212975"/>
            <a:ext cx="3744069" cy="28553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Объект 3"/>
          <p:cNvPicPr>
            <a:picLocks/>
          </p:cNvPicPr>
          <p:nvPr/>
        </p:nvPicPr>
        <p:blipFill>
          <a:blip r:embed="rId3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1196752"/>
            <a:ext cx="8532440" cy="4896544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15693654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kk-KZ" sz="2000" dirty="0" smtClean="0"/>
          </a:p>
          <a:p>
            <a:pPr>
              <a:buNone/>
            </a:pPr>
            <a:endParaRPr lang="kk-KZ" sz="2000" dirty="0" smtClean="0"/>
          </a:p>
          <a:p>
            <a:pPr>
              <a:buNone/>
            </a:pPr>
            <a:endParaRPr lang="kk-KZ" sz="2000" dirty="0" smtClean="0"/>
          </a:p>
          <a:p>
            <a:pPr algn="just"/>
            <a:r>
              <a:rPr lang="ru-RU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отвечать на вопросы и определять ключевые моменты в прослушанном материале </a:t>
            </a:r>
          </a:p>
          <a:p>
            <a:pPr algn="just"/>
            <a:r>
              <a:rPr lang="ru-RU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на основе прослушанного/ прочитанного/ увиденного писать краткий текст с помощью учителя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k-KZ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Сегодня вы будете: </a:t>
            </a:r>
            <a:r>
              <a:rPr lang="kk-KZ" sz="2000" dirty="0" smtClean="0">
                <a:solidFill>
                  <a:srgbClr val="FF0000"/>
                </a:solidFill>
              </a:rPr>
              <a:t/>
            </a:r>
            <a:br>
              <a:rPr lang="kk-KZ" sz="2000" dirty="0" smtClean="0">
                <a:solidFill>
                  <a:srgbClr val="FF0000"/>
                </a:solidFill>
              </a:rPr>
            </a:br>
            <a:endParaRPr lang="ru-RU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96752"/>
          </a:xfrm>
        </p:spPr>
        <p:txBody>
          <a:bodyPr>
            <a:noAutofit/>
          </a:bodyPr>
          <a:lstStyle/>
          <a:p>
            <a:pPr algn="ctr"/>
            <a:r>
              <a:rPr lang="kk-KZ" sz="2800" u="sng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Обратите внимание на рисунки.</a:t>
            </a:r>
            <a:r>
              <a:rPr lang="kk-KZ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2" descr="C:\Documents and Settings\User\Рабочий стол\СОР СОЧ\фото 1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43608" y="692696"/>
            <a:ext cx="3168352" cy="1877380"/>
          </a:xfrm>
          <a:prstGeom prst="rect">
            <a:avLst/>
          </a:prstGeom>
          <a:ln w="127000" cap="rnd">
            <a:solidFill>
              <a:srgbClr val="FFFFFF"/>
            </a:solidFill>
          </a:ln>
          <a:effectLst>
            <a:outerShdw blurRad="76200" dist="95250" dir="10500000" sx="97000" sy="23000" kx="900000" algn="br" rotWithShape="0">
              <a:srgbClr val="000000">
                <a:alpha val="20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pic>
        <p:nvPicPr>
          <p:cNvPr id="5" name="Picture 3" descr="C:\Documents and Settings\User\Рабочий стол\СОР СОЧ\фото 3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43608" y="4725144"/>
            <a:ext cx="2906227" cy="1933962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6" name="Picture 4" descr="C:\Documents and Settings\User\Рабочий стол\СОР СОЧ\фото 2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716016" y="836712"/>
            <a:ext cx="3672408" cy="1774277"/>
          </a:xfrm>
          <a:prstGeom prst="rect">
            <a:avLst/>
          </a:prstGeom>
          <a:ln w="127000" cap="sq">
            <a:solidFill>
              <a:srgbClr val="000000"/>
            </a:solidFill>
            <a:miter lim="800000"/>
          </a:ln>
          <a:effectLst>
            <a:outerShdw blurRad="57150" dist="50800" dir="2700000" algn="tl" rotWithShape="0">
              <a:srgbClr val="000000">
                <a:alpha val="40000"/>
              </a:srgbClr>
            </a:outerShdw>
          </a:effectLst>
        </p:spPr>
      </p:pic>
      <p:pic>
        <p:nvPicPr>
          <p:cNvPr id="7" name="Picture 5" descr="C:\Documents and Settings\User\Рабочий стол\СОР СОЧ\фото 4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23528" y="2708920"/>
            <a:ext cx="2952328" cy="1821649"/>
          </a:xfrm>
          <a:prstGeom prst="rect">
            <a:avLst/>
          </a:prstGeom>
          <a:ln w="889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  <p:sp>
        <p:nvSpPr>
          <p:cNvPr id="8" name="Прямоугольник 7"/>
          <p:cNvSpPr/>
          <p:nvPr/>
        </p:nvSpPr>
        <p:spPr>
          <a:xfrm>
            <a:off x="3923928" y="2852936"/>
            <a:ext cx="4932040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2800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Подумайте и ответьте на вопросы:</a:t>
            </a:r>
            <a:r>
              <a:rPr lang="kk-KZ" sz="2800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sz="2800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kk-KZ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Существуют ли на самом деле такие виды транспорта?</a:t>
            </a:r>
            <a:r>
              <a:rPr lang="kk-KZ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ru-RU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Поду́майте</a:t>
            </a:r>
            <a:r>
              <a:rPr lang="ru-RU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чем </a:t>
            </a:r>
            <a:r>
              <a:rPr lang="ru-RU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отлича́ется</a:t>
            </a:r>
            <a:r>
              <a:rPr lang="ru-RU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ска́зка</a:t>
            </a:r>
            <a:r>
              <a:rPr lang="ru-RU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от </a:t>
            </a:r>
            <a:r>
              <a:rPr lang="ru-RU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фанта́зии</a:t>
            </a:r>
            <a:r>
              <a:rPr lang="ru-RU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Что </a:t>
            </a:r>
            <a:r>
              <a:rPr lang="ru-RU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зна́чит</a:t>
            </a:r>
            <a:r>
              <a:rPr lang="ru-RU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фантази́ровать</a:t>
            </a:r>
            <a:r>
              <a:rPr lang="ru-RU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?​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kk-KZ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Рассмотрите картинку и подумайте, о каком герое сказки пойдет сегодня речь?</a:t>
            </a:r>
          </a:p>
        </p:txBody>
      </p:sp>
      <p:pic>
        <p:nvPicPr>
          <p:cNvPr id="2050" name="Picture 2" descr="C:\Documents and Settings\User\Рабочий стол\СОР СОЧ\фото1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1484784"/>
            <a:ext cx="4087418" cy="4883102"/>
          </a:xfrm>
          <a:prstGeom prst="rect">
            <a:avLst/>
          </a:prstGeom>
          <a:noFill/>
        </p:spPr>
      </p:pic>
      <p:sp>
        <p:nvSpPr>
          <p:cNvPr id="4" name="TextBox 3"/>
          <p:cNvSpPr txBox="1"/>
          <p:nvPr/>
        </p:nvSpPr>
        <p:spPr>
          <a:xfrm>
            <a:off x="4644008" y="1556792"/>
            <a:ext cx="4248472" cy="183742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just">
              <a:lnSpc>
                <a:spcPct val="115000"/>
              </a:lnSpc>
              <a:tabLst>
                <a:tab pos="5850890" algn="l"/>
              </a:tabLst>
              <a:defRPr/>
            </a:pPr>
            <a:endParaRPr lang="ru-RU" dirty="0"/>
          </a:p>
          <a:p>
            <a:pPr algn="ctr"/>
            <a:r>
              <a:rPr lang="kk-KZ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Послушайте сказку и выполните задания: 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  <a:hlinkClick r:id="rId3"/>
              </a:rPr>
              <a:t>https://youtu.be/N666mEFmcdA</a:t>
            </a:r>
            <a:endParaRPr lang="ru-RU" sz="24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15000"/>
              </a:lnSpc>
              <a:tabLst>
                <a:tab pos="5850890" algn="l"/>
              </a:tabLst>
              <a:defRPr/>
            </a:pP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644008" y="4077072"/>
            <a:ext cx="4248472" cy="224676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just"/>
            <a:r>
              <a:rPr lang="ru-RU" sz="2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СКАЗКА: </a:t>
            </a:r>
          </a:p>
          <a:p>
            <a:pPr algn="just"/>
            <a:r>
              <a:rPr lang="ru-RU" sz="28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2800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Повествова́тельное</a:t>
            </a:r>
            <a:r>
              <a:rPr lang="ru-RU" sz="28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произведе́ние</a:t>
            </a:r>
            <a:r>
              <a:rPr lang="ru-RU" sz="28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у́стного</a:t>
            </a:r>
            <a:r>
              <a:rPr lang="ru-RU" sz="28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наро́дного</a:t>
            </a:r>
            <a:r>
              <a:rPr lang="ru-RU" sz="28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2800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тво́рчества</a:t>
            </a:r>
            <a:r>
              <a:rPr lang="ru-RU" sz="28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о </a:t>
            </a:r>
            <a:r>
              <a:rPr lang="ru-RU" sz="2800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вы́мышленных</a:t>
            </a:r>
            <a:r>
              <a:rPr lang="ru-RU" sz="28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собы́тиях</a:t>
            </a:r>
            <a:r>
              <a:rPr lang="ru-RU" sz="28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2800" dirty="0" smtClean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9024" y="476672"/>
            <a:ext cx="8389440" cy="6088275"/>
          </a:xfrm>
        </p:spPr>
        <p:txBody>
          <a:bodyPr>
            <a:normAutofit/>
          </a:bodyPr>
          <a:lstStyle/>
          <a:p>
            <a:r>
              <a:rPr lang="ru-RU" sz="3600" u="sng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Зада́ние</a:t>
            </a:r>
            <a:r>
              <a:rPr lang="ru-RU" sz="3600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1</a:t>
            </a:r>
            <a:r>
              <a:rPr lang="ru-RU" sz="3600" b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endParaRPr lang="ru-RU" sz="36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1. Определите  </a:t>
            </a:r>
            <a:r>
              <a:rPr lang="ru-RU" sz="36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ключевые моменты в прослушанном материале </a:t>
            </a:r>
            <a:endParaRPr lang="kk-KZ" sz="36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3600" u="sng" dirty="0" err="1" smtClean="0">
                <a:latin typeface="Times New Roman" pitchFamily="18" charset="0"/>
                <a:cs typeface="Times New Roman" pitchFamily="18" charset="0"/>
              </a:rPr>
              <a:t>Вопро́сы</a:t>
            </a:r>
            <a:r>
              <a:rPr lang="ru-RU" sz="3600" dirty="0" smtClean="0"/>
              <a:t>:</a:t>
            </a:r>
          </a:p>
          <a:p>
            <a:pPr marL="0" indent="0" algn="ctr">
              <a:buNone/>
            </a:pPr>
            <a:r>
              <a:rPr lang="kk-KZ" sz="3600" dirty="0" smtClean="0">
                <a:solidFill>
                  <a:schemeClr val="accent1"/>
                </a:solidFill>
                <a:latin typeface="Arial Narrow" panose="020B0606020202030204" pitchFamily="34" charset="0"/>
              </a:rPr>
              <a:t>1. Как зовут главного героя сказки?</a:t>
            </a:r>
          </a:p>
          <a:p>
            <a:pPr marL="0" indent="0" algn="ctr">
              <a:buNone/>
            </a:pPr>
            <a:r>
              <a:rPr lang="kk-KZ" sz="3600" dirty="0" smtClean="0">
                <a:solidFill>
                  <a:schemeClr val="accent1"/>
                </a:solidFill>
                <a:latin typeface="Arial Narrow" panose="020B0606020202030204" pitchFamily="34" charset="0"/>
              </a:rPr>
              <a:t>2. </a:t>
            </a:r>
            <a:r>
              <a:rPr lang="kk-KZ" sz="3600" dirty="0" smtClean="0">
                <a:solidFill>
                  <a:schemeClr val="accent1"/>
                </a:solidFill>
                <a:latin typeface="Arial Narrow" panose="020B0606020202030204" pitchFamily="34" charset="0"/>
              </a:rPr>
              <a:t>Когда Емеля вокликнул: “Какая </a:t>
            </a:r>
            <a:r>
              <a:rPr lang="kk-KZ" sz="3600" b="1" dirty="0" smtClean="0">
                <a:solidFill>
                  <a:srgbClr val="00B050"/>
                </a:solidFill>
                <a:latin typeface="Arial Narrow" panose="020B0606020202030204" pitchFamily="34" charset="0"/>
              </a:rPr>
              <a:t>УДА</a:t>
            </a:r>
            <a:r>
              <a:rPr lang="kk-KZ" sz="3600" b="1" dirty="0" smtClean="0">
                <a:solidFill>
                  <a:srgbClr val="FF0000"/>
                </a:solidFill>
                <a:latin typeface="Arial Narrow" panose="020B0606020202030204" pitchFamily="34" charset="0"/>
              </a:rPr>
              <a:t>ЧА</a:t>
            </a:r>
            <a:r>
              <a:rPr lang="kk-KZ" sz="3600" dirty="0" smtClean="0">
                <a:solidFill>
                  <a:schemeClr val="accent1"/>
                </a:solidFill>
                <a:latin typeface="Arial Narrow" panose="020B0606020202030204" pitchFamily="34" charset="0"/>
              </a:rPr>
              <a:t>!”?</a:t>
            </a:r>
            <a:endParaRPr lang="kk-KZ" sz="3600" dirty="0" smtClean="0">
              <a:solidFill>
                <a:schemeClr val="accent1"/>
              </a:solidFill>
              <a:latin typeface="Arial Narrow" panose="020B0606020202030204" pitchFamily="34" charset="0"/>
            </a:endParaRPr>
          </a:p>
          <a:p>
            <a:pPr marL="0" indent="0" algn="ctr">
              <a:buNone/>
            </a:pPr>
            <a:r>
              <a:rPr lang="kk-KZ" sz="3600" dirty="0" smtClean="0">
                <a:solidFill>
                  <a:schemeClr val="accent1"/>
                </a:solidFill>
                <a:latin typeface="Arial Narrow" panose="020B0606020202030204" pitchFamily="34" charset="0"/>
              </a:rPr>
              <a:t>3. О какой народной примете говорится в сказке?</a:t>
            </a:r>
          </a:p>
          <a:p>
            <a:pPr marL="0" indent="0" algn="ctr">
              <a:buNone/>
            </a:pPr>
            <a:r>
              <a:rPr lang="kk-KZ" sz="3600" dirty="0" smtClean="0">
                <a:solidFill>
                  <a:schemeClr val="accent1"/>
                </a:solidFill>
                <a:latin typeface="Arial Narrow" panose="020B0606020202030204" pitchFamily="34" charset="0"/>
              </a:rPr>
              <a:t>4. Что подарила </a:t>
            </a:r>
            <a:r>
              <a:rPr lang="kk-KZ" sz="3600" b="1" dirty="0" smtClean="0">
                <a:solidFill>
                  <a:srgbClr val="FF0000"/>
                </a:solidFill>
                <a:latin typeface="Arial Narrow" panose="020B0606020202030204" pitchFamily="34" charset="0"/>
              </a:rPr>
              <a:t>ЩУ</a:t>
            </a:r>
            <a:r>
              <a:rPr lang="kk-KZ" sz="3600" b="1" dirty="0" smtClean="0">
                <a:solidFill>
                  <a:srgbClr val="00B050"/>
                </a:solidFill>
                <a:latin typeface="Arial Narrow" panose="020B0606020202030204" pitchFamily="34" charset="0"/>
              </a:rPr>
              <a:t>КА</a:t>
            </a:r>
            <a:r>
              <a:rPr lang="kk-KZ" sz="3600" dirty="0" smtClean="0">
                <a:solidFill>
                  <a:schemeClr val="accent1"/>
                </a:solidFill>
                <a:latin typeface="Arial Narrow" panose="020B0606020202030204" pitchFamily="34" charset="0"/>
              </a:rPr>
              <a:t> Емелюшке?</a:t>
            </a:r>
          </a:p>
          <a:p>
            <a:pPr marL="0" indent="0" algn="ctr">
              <a:buNone/>
            </a:pPr>
            <a:r>
              <a:rPr lang="kk-KZ" sz="3600" dirty="0" smtClean="0">
                <a:solidFill>
                  <a:schemeClr val="accent1"/>
                </a:solidFill>
                <a:latin typeface="Arial Narrow" panose="020B0606020202030204" pitchFamily="34" charset="0"/>
              </a:rPr>
              <a:t>5. Какие </a:t>
            </a:r>
            <a:r>
              <a:rPr lang="kk-KZ" sz="3600" b="1" dirty="0" smtClean="0">
                <a:solidFill>
                  <a:srgbClr val="FF0000"/>
                </a:solidFill>
                <a:latin typeface="Arial Narrow" panose="020B0606020202030204" pitchFamily="34" charset="0"/>
              </a:rPr>
              <a:t>ЧУ</a:t>
            </a:r>
            <a:r>
              <a:rPr lang="kk-KZ" sz="3600" b="1" dirty="0" smtClean="0">
                <a:solidFill>
                  <a:srgbClr val="00B050"/>
                </a:solidFill>
                <a:latin typeface="Arial Narrow" panose="020B0606020202030204" pitchFamily="34" charset="0"/>
              </a:rPr>
              <a:t>ДЕСА</a:t>
            </a:r>
            <a:r>
              <a:rPr lang="kk-KZ" sz="3600" dirty="0" smtClean="0">
                <a:solidFill>
                  <a:schemeClr val="accent1"/>
                </a:solidFill>
                <a:latin typeface="Arial Narrow" panose="020B0606020202030204" pitchFamily="34" charset="0"/>
              </a:rPr>
              <a:t>  встречаются в сказке?</a:t>
            </a:r>
          </a:p>
          <a:p>
            <a:pPr marL="0" indent="0" algn="ctr">
              <a:buNone/>
            </a:pPr>
            <a:endParaRPr lang="ru-RU" sz="3600" dirty="0" smtClean="0">
              <a:solidFill>
                <a:schemeClr val="accent1"/>
              </a:solidFill>
              <a:latin typeface="Arial Narrow" panose="020B0606020202030204" pitchFamily="34" charset="0"/>
            </a:endParaRPr>
          </a:p>
          <a:p>
            <a:pPr marL="0" indent="0" algn="ctr">
              <a:buNone/>
            </a:pPr>
            <a:endParaRPr lang="ru-RU" sz="3600" dirty="0" smtClean="0">
              <a:solidFill>
                <a:schemeClr val="accent1"/>
              </a:solidFill>
              <a:latin typeface="Arial Narrow" panose="020B0606020202030204" pitchFamily="34" charset="0"/>
            </a:endParaRPr>
          </a:p>
          <a:p>
            <a:pPr marL="0" indent="0" algn="ctr">
              <a:buNone/>
            </a:pPr>
            <a:endParaRPr lang="ru-RU" sz="3600" dirty="0" smtClean="0">
              <a:solidFill>
                <a:schemeClr val="accent1"/>
              </a:solidFill>
              <a:latin typeface="Arial Narrow" panose="020B0606020202030204" pitchFamily="34" charset="0"/>
            </a:endParaRPr>
          </a:p>
          <a:p>
            <a:pPr marL="0" indent="0" algn="ctr">
              <a:buNone/>
            </a:pPr>
            <a:endParaRPr lang="ru-RU" sz="3600" dirty="0">
              <a:solidFill>
                <a:schemeClr val="accent1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6508746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Documents and Settings\User\Рабочий стол\СОР СОЧ\фото 15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1331640" y="1412776"/>
            <a:ext cx="3096344" cy="1465832"/>
          </a:xfrm>
        </p:spPr>
      </p:pic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6453336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8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Грамматический материал </a:t>
            </a:r>
            <a:r>
              <a:rPr lang="kk-KZ" sz="28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br>
              <a:rPr lang="kk-KZ" sz="28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8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Правописание </a:t>
            </a:r>
            <a:r>
              <a:rPr lang="ru-RU" sz="2800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ча-ша</a:t>
            </a:r>
            <a:r>
              <a:rPr lang="ru-RU" sz="28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dirty="0" err="1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чу-щу</a:t>
            </a:r>
            <a:r>
              <a:rPr lang="ru-RU" sz="28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>Задание 2:</a:t>
            </a:r>
            <a:br>
              <a:rPr lang="ru-RU" sz="2400" dirty="0" smtClean="0"/>
            </a:br>
            <a:r>
              <a:rPr lang="kk-KZ" sz="24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Прочитайте </a:t>
            </a:r>
            <a:r>
              <a:rPr lang="kk-KZ" sz="24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стихотворение и выпишите слова, правописание которых надо запомнить.</a:t>
            </a:r>
            <a:r>
              <a:rPr lang="kk-KZ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Я грамотно писать </a:t>
            </a:r>
            <a:r>
              <a:rPr lang="kk-KZ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хочу.</a:t>
            </a:r>
            <a:r>
              <a:rPr lang="kk-KZ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Слова на чу и щу </a:t>
            </a:r>
            <a:r>
              <a:rPr lang="kk-KZ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учу.</a:t>
            </a:r>
            <a:r>
              <a:rPr lang="kk-KZ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kk-KZ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Чулки</a:t>
            </a:r>
            <a:r>
              <a:rPr lang="kk-KZ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и </a:t>
            </a:r>
            <a:r>
              <a:rPr lang="kk-KZ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чудо</a:t>
            </a:r>
            <a:r>
              <a:rPr lang="kk-KZ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и </a:t>
            </a:r>
            <a:r>
              <a:rPr lang="kk-KZ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чугун</a:t>
            </a:r>
            <a:r>
              <a:rPr lang="kk-KZ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br>
              <a:rPr lang="kk-KZ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Чудак</a:t>
            </a:r>
            <a:r>
              <a:rPr lang="kk-KZ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и </a:t>
            </a:r>
            <a:r>
              <a:rPr lang="kk-KZ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щука</a:t>
            </a:r>
            <a:r>
              <a:rPr lang="kk-KZ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и </a:t>
            </a:r>
            <a:r>
              <a:rPr lang="kk-KZ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ворчун</a:t>
            </a:r>
            <a:r>
              <a:rPr lang="kk-KZ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br>
              <a:rPr lang="kk-KZ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Ищу</a:t>
            </a:r>
            <a:r>
              <a:rPr lang="kk-KZ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kk-KZ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пищу, верчу</a:t>
            </a:r>
            <a:r>
              <a:rPr lang="kk-KZ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kk-KZ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тащу</a:t>
            </a:r>
            <a:r>
              <a:rPr lang="kk-KZ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– </a:t>
            </a:r>
            <a:br>
              <a:rPr lang="kk-KZ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kk-KZ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я с у пишу и чу и щу.</a:t>
            </a:r>
            <a:endParaRPr lang="ru-RU" sz="2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099" name="Picture 3" descr="C:\Documents and Settings\User\Рабочий стол\СОР СОЧ\фото 17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20272" y="548680"/>
            <a:ext cx="1658119" cy="1621597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13294123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​</a:t>
            </a:r>
            <a:endParaRPr lang="ru-RU" u="sng" dirty="0" smtClean="0">
              <a:solidFill>
                <a:srgbClr val="002060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755576" y="692696"/>
            <a:ext cx="7848872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ФАНТАЗИЯ</a:t>
            </a:r>
            <a:r>
              <a:rPr lang="ru-RU" sz="28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just"/>
            <a:r>
              <a:rPr lang="ru-RU" sz="28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Способность к творческому воображению, к измышлениям.</a:t>
            </a:r>
          </a:p>
        </p:txBody>
      </p:sp>
      <p:pic>
        <p:nvPicPr>
          <p:cNvPr id="4" name="Picture 4" descr="C:\Documents and Settings\User\Рабочий стол\СОР СОЧ\фото 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04048" y="1844824"/>
            <a:ext cx="3672408" cy="1774277"/>
          </a:xfrm>
          <a:prstGeom prst="rect">
            <a:avLst/>
          </a:prstGeom>
          <a:ln w="127000" cap="sq">
            <a:solidFill>
              <a:srgbClr val="000000"/>
            </a:solidFill>
            <a:miter lim="800000"/>
          </a:ln>
          <a:effectLst>
            <a:outerShdw blurRad="57150" dist="50800" dir="2700000" algn="tl" rotWithShape="0">
              <a:srgbClr val="000000">
                <a:alpha val="40000"/>
              </a:srgbClr>
            </a:outerShdw>
          </a:effectLst>
        </p:spPr>
      </p:pic>
      <p:pic>
        <p:nvPicPr>
          <p:cNvPr id="5" name="Picture 2" descr="C:\Documents and Settings\User\Рабочий стол\СОР СОЧ\фото 1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7544" y="2132856"/>
            <a:ext cx="3168352" cy="1877380"/>
          </a:xfrm>
          <a:prstGeom prst="rect">
            <a:avLst/>
          </a:prstGeom>
          <a:ln w="127000" cap="rnd">
            <a:solidFill>
              <a:srgbClr val="FFFFFF"/>
            </a:solidFill>
          </a:ln>
          <a:effectLst>
            <a:outerShdw blurRad="76200" dist="95250" dir="10500000" sx="97000" sy="23000" kx="900000" algn="br" rotWithShape="0">
              <a:srgbClr val="000000">
                <a:alpha val="20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pic>
        <p:nvPicPr>
          <p:cNvPr id="6" name="Picture 3" descr="C:\Documents and Settings\User\Рабочий стол\СОР СОЧ\фото 3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475656" y="4293096"/>
            <a:ext cx="2906227" cy="1933962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7" name="Picture 2" descr="C:\Documents and Settings\User\Рабочий стол\СОР СОЧ\фото12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436096" y="3789040"/>
            <a:ext cx="2808312" cy="2700363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86633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200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Задание 3</a:t>
            </a:r>
            <a:r>
              <a:rPr lang="ru-RU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100" dirty="0" smtClean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На основе прослушанного/ прочитанного/ увиденного напишите  краткий текст по теме: «Транспорт будущего», используя слова </a:t>
            </a:r>
            <a:r>
              <a:rPr lang="ru-RU" sz="31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1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ТРАССА, ПАССАЖИРЫ, ТОПЛИВО, ПЕРЕМЕ</a:t>
            </a:r>
            <a:r>
              <a:rPr lang="ru-RU" sz="2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ЩА</a:t>
            </a:r>
            <a:r>
              <a:rPr lang="ru-RU" sz="2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ТЬСЯ, ВКЛЮ</a:t>
            </a:r>
            <a:r>
              <a:rPr lang="ru-RU" sz="2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ЧА</a:t>
            </a:r>
            <a:r>
              <a:rPr lang="ru-RU" sz="2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ТЬСЯ,  УМЕ</a:t>
            </a:r>
            <a:r>
              <a:rPr lang="ru-RU" sz="2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ЩА</a:t>
            </a:r>
            <a:r>
              <a:rPr lang="ru-RU" sz="2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ТЬСЯ</a:t>
            </a:r>
            <a:r>
              <a:rPr lang="ru-RU" sz="31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31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827584" y="2996952"/>
            <a:ext cx="7560840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2800" dirty="0" smtClean="0"/>
              <a:t>   </a:t>
            </a:r>
          </a:p>
          <a:p>
            <a:endParaRPr lang="kk-KZ" sz="2800" dirty="0" smtClean="0"/>
          </a:p>
          <a:p>
            <a:endParaRPr lang="kk-KZ" sz="2800" dirty="0" smtClean="0"/>
          </a:p>
          <a:p>
            <a:r>
              <a:rPr lang="kk-KZ" sz="2800" dirty="0" smtClean="0"/>
              <a:t>НАПРИМЕР:</a:t>
            </a:r>
          </a:p>
          <a:p>
            <a:pPr algn="just"/>
            <a:r>
              <a:rPr lang="kk-KZ" sz="2800" i="1" dirty="0" smtClean="0">
                <a:latin typeface="Times New Roman" pitchFamily="18" charset="0"/>
                <a:cs typeface="Times New Roman" pitchFamily="18" charset="0"/>
              </a:rPr>
              <a:t>   В будещем в нашей стране придумают транспорт, который........</a:t>
            </a:r>
            <a:r>
              <a:rPr lang="kk-KZ" sz="28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 На этом транспорте ........</a:t>
            </a:r>
            <a:endParaRPr lang="ru-RU" sz="2800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kk-KZ" sz="3200" dirty="0" smtClean="0">
                <a:solidFill>
                  <a:srgbClr val="002060"/>
                </a:solidFill>
              </a:rPr>
              <a:t>Критерий успеха:</a:t>
            </a:r>
            <a:endParaRPr lang="ru-RU" sz="3200" dirty="0">
              <a:solidFill>
                <a:srgbClr val="002060"/>
              </a:solidFill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1524000" y="1397000"/>
          <a:ext cx="6096000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31976"/>
                <a:gridCol w="864096"/>
                <a:gridCol w="2399928"/>
              </a:tblGrid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7" name="Таблица 6"/>
          <p:cNvGraphicFramePr>
            <a:graphicFrameLocks noGrp="1"/>
          </p:cNvGraphicFramePr>
          <p:nvPr/>
        </p:nvGraphicFramePr>
        <p:xfrm>
          <a:off x="827584" y="1340768"/>
          <a:ext cx="7776865" cy="539881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53529"/>
                <a:gridCol w="1469807"/>
                <a:gridCol w="3153529"/>
              </a:tblGrid>
              <a:tr h="807864">
                <a:tc>
                  <a:txBody>
                    <a:bodyPr/>
                    <a:lstStyle/>
                    <a:p>
                      <a:r>
                        <a:rPr lang="kk-KZ" dirty="0" smtClean="0">
                          <a:solidFill>
                            <a:srgbClr val="C00000"/>
                          </a:solidFill>
                        </a:rPr>
                        <a:t>Критерий оценивания</a:t>
                      </a:r>
                      <a:endParaRPr lang="ru-RU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>
                          <a:solidFill>
                            <a:srgbClr val="C00000"/>
                          </a:solidFill>
                        </a:rPr>
                        <a:t>№</a:t>
                      </a:r>
                      <a:r>
                        <a:rPr lang="kk-KZ" baseline="0" dirty="0" smtClean="0">
                          <a:solidFill>
                            <a:srgbClr val="C00000"/>
                          </a:solidFill>
                        </a:rPr>
                        <a:t> задания</a:t>
                      </a:r>
                      <a:endParaRPr lang="ru-RU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 smtClean="0">
                          <a:solidFill>
                            <a:srgbClr val="C00000"/>
                          </a:solidFill>
                        </a:rPr>
                        <a:t>Дискриптор </a:t>
                      </a:r>
                      <a:endParaRPr lang="ru-RU" dirty="0">
                        <a:solidFill>
                          <a:srgbClr val="C00000"/>
                        </a:solidFill>
                      </a:endParaRPr>
                    </a:p>
                  </a:txBody>
                  <a:tcPr/>
                </a:tc>
              </a:tr>
              <a:tr h="518368">
                <a:tc rowSpan="3">
                  <a:txBody>
                    <a:bodyPr/>
                    <a:lstStyle/>
                    <a:p>
                      <a:pPr marL="214313" indent="-214313"/>
                      <a:r>
                        <a:rPr lang="ru-RU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отвечает на вопросы и </a:t>
                      </a:r>
                    </a:p>
                    <a:p>
                      <a:pPr marL="214313" indent="-214313"/>
                      <a:r>
                        <a:rPr lang="ru-RU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определяет ключевые моменты </a:t>
                      </a:r>
                    </a:p>
                    <a:p>
                      <a:pPr marL="214313" indent="-214313"/>
                      <a:r>
                        <a:rPr lang="ru-RU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 прослушанном материале </a:t>
                      </a:r>
                    </a:p>
                    <a:p>
                      <a:endParaRPr lang="ru-RU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kk-KZ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1, 2</a:t>
                      </a:r>
                      <a:endParaRPr lang="ru-RU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Определяет главную</a:t>
                      </a:r>
                      <a:r>
                        <a:rPr lang="kk-KZ" b="1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мысль прослушанного материала</a:t>
                      </a:r>
                      <a:endParaRPr lang="ru-RU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7150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определяет ключевые моменты </a:t>
                      </a:r>
                      <a:r>
                        <a:rPr lang="kk-KZ" b="1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прослушанного материала</a:t>
                      </a:r>
                      <a:endParaRPr lang="ru-RU" b="1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ru-RU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4749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отвечает на вопросы по </a:t>
                      </a:r>
                      <a:r>
                        <a:rPr lang="kk-KZ" b="1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прослушанному материалу</a:t>
                      </a:r>
                      <a:endParaRPr lang="ru-RU" b="1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ru-RU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529694">
                <a:tc rowSpan="3">
                  <a:txBody>
                    <a:bodyPr/>
                    <a:lstStyle/>
                    <a:p>
                      <a:r>
                        <a:rPr lang="ru-RU" sz="18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 основе прослушанного/ прочитанного/ увиденного пишет краткий текст с помощью учителя</a:t>
                      </a:r>
                      <a:endParaRPr lang="ru-RU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kk-KZ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ru-RU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пишет краткий текст</a:t>
                      </a:r>
                      <a:endParaRPr lang="ru-RU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</a:tcPr>
                </a:tc>
              </a:tr>
              <a:tr h="52969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соблюдает пунктуационные и орфографические нормы</a:t>
                      </a:r>
                      <a:endParaRPr lang="ru-RU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lToBr>
                  </a:tcPr>
                </a:tc>
              </a:tr>
              <a:tr h="67797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использует  предложенные слова в тексте</a:t>
                      </a:r>
                      <a:endParaRPr lang="ru-RU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Составная">
      <a:dk1>
        <a:sysClr val="windowText" lastClr="000000"/>
      </a:dk1>
      <a:lt1>
        <a:sysClr val="window" lastClr="FFFFFF"/>
      </a:lt1>
      <a:dk2>
        <a:srgbClr val="5B6973"/>
      </a:dk2>
      <a:lt2>
        <a:srgbClr val="E7ECED"/>
      </a:lt2>
      <a:accent1>
        <a:srgbClr val="98C723"/>
      </a:accent1>
      <a:accent2>
        <a:srgbClr val="59B0B9"/>
      </a:accent2>
      <a:accent3>
        <a:srgbClr val="DEAE00"/>
      </a:accent3>
      <a:accent4>
        <a:srgbClr val="B77BB4"/>
      </a:accent4>
      <a:accent5>
        <a:srgbClr val="E0773C"/>
      </a:accent5>
      <a:accent6>
        <a:srgbClr val="A98D63"/>
      </a:accent6>
      <a:hlink>
        <a:srgbClr val="26CBEC"/>
      </a:hlink>
      <a:folHlink>
        <a:srgbClr val="598C8C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4835</TotalTime>
  <Words>282</Words>
  <Application>Microsoft Office PowerPoint</Application>
  <PresentationFormat>Экран (4:3)</PresentationFormat>
  <Paragraphs>61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Открытая</vt:lpstr>
      <vt:lpstr>Алматинская область  Аксуский район село Кокжайдак  </vt:lpstr>
      <vt:lpstr>Сегодня вы будете:  </vt:lpstr>
      <vt:lpstr>Обратите внимание на рисунки. </vt:lpstr>
      <vt:lpstr>Рассмотрите картинку и подумайте, о каком герое сказки пойдет сегодня речь?</vt:lpstr>
      <vt:lpstr>Слайд 5</vt:lpstr>
      <vt:lpstr>Грамматический материал :  Правописание ча-ша, чу-щу.       Задание 2: Прочитайте стихотворение и выпишите слова, правописание которых надо запомнить.  Я грамотно писать хочу. Слова на чу и щу учу. Чулки и чудо, и чугун, Чудак и щука, и ворчун. Ищу, пищу, верчу, тащу –  я с у пишу и чу и щу.</vt:lpstr>
      <vt:lpstr> ​</vt:lpstr>
      <vt:lpstr>Задание 3 На основе прослушанного/ прочитанного/ увиденного напишите  краткий текст по теме: «Транспорт будущего», используя слова  ТРАССА, ПАССАЖИРЫ, ТОПЛИВО, ПЕРЕМЕЩАТЬСЯ, ВКЛЮЧАТЬСЯ,  УМЕЩАТЬСЯ.</vt:lpstr>
      <vt:lpstr>Критерий успеха:</vt:lpstr>
      <vt:lpstr>ДОМАШНЕЕ ЗАДАНИЕ:</vt:lpstr>
      <vt:lpstr>Рефлексия: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User</cp:lastModifiedBy>
  <cp:revision>361</cp:revision>
  <cp:lastPrinted>2018-04-04T04:12:58Z</cp:lastPrinted>
  <dcterms:created xsi:type="dcterms:W3CDTF">2016-01-18T04:24:37Z</dcterms:created>
  <dcterms:modified xsi:type="dcterms:W3CDTF">2020-05-13T14:35:13Z</dcterms:modified>
</cp:coreProperties>
</file>