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56" r:id="rId2"/>
    <p:sldId id="338" r:id="rId3"/>
    <p:sldId id="291" r:id="rId4"/>
    <p:sldId id="339" r:id="rId5"/>
    <p:sldId id="322" r:id="rId6"/>
    <p:sldId id="346" r:id="rId7"/>
    <p:sldId id="347" r:id="rId8"/>
    <p:sldId id="348" r:id="rId9"/>
    <p:sldId id="342" r:id="rId10"/>
    <p:sldId id="343" r:id="rId11"/>
    <p:sldId id="283"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3FB1A8-69D2-4EE1-8EA5-841E11730D09}" type="datetimeFigureOut">
              <a:rPr lang="ru-RU" smtClean="0"/>
              <a:pPr/>
              <a:t>14.05.2020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4B4ABB-D418-4D7E-96E2-D9C1A9FC64BD}" type="slidenum">
              <a:rPr lang="ru-RU" smtClean="0"/>
              <a:pPr/>
              <a:t>‹#›</a:t>
            </a:fld>
            <a:endParaRPr lang="ru-RU"/>
          </a:p>
        </p:txBody>
      </p:sp>
    </p:spTree>
    <p:extLst>
      <p:ext uri="{BB962C8B-B14F-4D97-AF65-F5344CB8AC3E}">
        <p14:creationId xmlns:p14="http://schemas.microsoft.com/office/powerpoint/2010/main" val="158974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B106E36-FD25-4E2D-B0AA-010F637433A0}" type="datetimeFigureOut">
              <a:rPr lang="ru-RU" smtClean="0"/>
              <a:pPr/>
              <a:t>14.05.2020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25C68B6-61C2-468F-89AB-4B9F7531AA68}" type="slidenum">
              <a:rPr lang="ru-RU" smtClean="0"/>
              <a:pPr/>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B106E36-FD25-4E2D-B0AA-010F637433A0}" type="datetimeFigureOut">
              <a:rPr lang="ru-RU" smtClean="0"/>
              <a:pPr/>
              <a:t>14.05.2020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RIyCqptlao"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864" y="764704"/>
            <a:ext cx="8604480" cy="1659604"/>
          </a:xfrm>
        </p:spPr>
        <p:txBody>
          <a:bodyPr>
            <a:normAutofit fontScale="77500" lnSpcReduction="20000"/>
          </a:bodyPr>
          <a:lstStyle/>
          <a:p>
            <a:r>
              <a:rPr lang="kk-KZ"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Азаттық үшін</a:t>
            </a:r>
          </a:p>
          <a:p>
            <a:r>
              <a:rPr lang="kk-KZ"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күрескендер</a:t>
            </a:r>
          </a:p>
          <a:p>
            <a:r>
              <a:rPr lang="kk-KZ"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26 сабақ</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Подзаголовок 2"/>
          <p:cNvSpPr txBox="1">
            <a:spLocks/>
          </p:cNvSpPr>
          <p:nvPr/>
        </p:nvSpPr>
        <p:spPr>
          <a:xfrm>
            <a:off x="1964495" y="2348880"/>
            <a:ext cx="5214974" cy="928694"/>
          </a:xfrm>
          <a:prstGeom prst="rect">
            <a:avLst/>
          </a:prstGeom>
        </p:spPr>
        <p:txBody>
          <a:bodyPr>
            <a:normAutofit/>
          </a:bodyPr>
          <a:lstStyle/>
          <a:p>
            <a:pPr lvl="0" algn="ctr">
              <a:spcBef>
                <a:spcPts val="580"/>
              </a:spcBef>
              <a:buClr>
                <a:schemeClr val="accent1"/>
              </a:buClr>
              <a:buSzPct val="85000"/>
              <a:defRPr/>
            </a:pPr>
            <a:r>
              <a:rPr kumimoji="0" lang="kk-KZ" sz="3200" b="0" i="0" u="none" strike="noStrike" kern="1200" cap="none" spc="0" normalizeH="0" baseline="0" noProof="0" dirty="0" smtClean="0">
                <a:ln>
                  <a:noFill/>
                </a:ln>
                <a:solidFill>
                  <a:schemeClr val="tx1"/>
                </a:solidFill>
                <a:effectLst/>
                <a:uLnTx/>
                <a:uFillTx/>
                <a:latin typeface="+mn-lt"/>
                <a:ea typeface="+mn-ea"/>
                <a:cs typeface="+mn-cs"/>
              </a:rPr>
              <a:t>6 бөлім “</a:t>
            </a:r>
            <a:r>
              <a:rPr lang="kk-KZ" sz="3200" dirty="0" smtClean="0"/>
              <a:t>Көрнекті тұлғалар</a:t>
            </a:r>
            <a:r>
              <a:rPr kumimoji="0" lang="kk-KZ" sz="3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ctr" defTabSz="914400" rtl="0" eaLnBrk="1" fontAlgn="auto" latinLnBrk="0" hangingPunct="1">
              <a:lnSpc>
                <a:spcPct val="100000"/>
              </a:lnSpc>
              <a:spcBef>
                <a:spcPts val="580"/>
              </a:spcBef>
              <a:spcAft>
                <a:spcPts val="0"/>
              </a:spcAft>
              <a:buClr>
                <a:schemeClr val="accent1"/>
              </a:buClr>
              <a:buSzPct val="85000"/>
              <a:buFont typeface="Wingdings 2"/>
              <a:buNone/>
              <a:tabLst/>
              <a:defRPr/>
            </a:pPr>
            <a:endParaRPr kumimoji="0" lang="ru-RU" sz="4800" b="0" i="0" u="none" strike="noStrike" kern="1200" cap="none" spc="0" normalizeH="0" baseline="0" noProof="0" dirty="0">
              <a:ln>
                <a:noFill/>
              </a:ln>
              <a:solidFill>
                <a:schemeClr val="tx1"/>
              </a:solidFill>
              <a:effectLst/>
              <a:uLnTx/>
              <a:uFillTx/>
              <a:latin typeface="+mn-lt"/>
              <a:ea typeface="+mn-ea"/>
              <a:cs typeface="+mn-cs"/>
            </a:endParaRPr>
          </a:p>
        </p:txBody>
      </p:sp>
      <p:pic>
        <p:nvPicPr>
          <p:cNvPr id="9218" name="Picture 2" descr="ÐÐ°ÑÑÐ¸Ð½ÐºÐ¸ Ð¿Ð¾ Ð·Ð°Ð¿ÑÐ¾ÑÑ ÐºÐ°Ð·Ð°ÑÑÐºÐ¾Ðµ ÑÐ°Ð½ÑÑÐ²Ð¾"/>
          <p:cNvPicPr>
            <a:picLocks noChangeAspect="1" noChangeArrowheads="1"/>
          </p:cNvPicPr>
          <p:nvPr/>
        </p:nvPicPr>
        <p:blipFill>
          <a:blip r:embed="rId2"/>
          <a:srcRect/>
          <a:stretch>
            <a:fillRect/>
          </a:stretch>
        </p:blipFill>
        <p:spPr bwMode="auto">
          <a:xfrm>
            <a:off x="2706044" y="3789040"/>
            <a:ext cx="3731876" cy="233242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357158" y="1500174"/>
            <a:ext cx="4211601" cy="639762"/>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ctr"/>
            <a:r>
              <a:rPr lang="kk-KZ" sz="3600" i="1" dirty="0" smtClean="0"/>
              <a:t>Көтеріліс</a:t>
            </a:r>
            <a:endParaRPr lang="ru-RU" sz="3600" dirty="0"/>
          </a:p>
        </p:txBody>
      </p:sp>
      <p:sp>
        <p:nvSpPr>
          <p:cNvPr id="8" name="Rectangle 1"/>
          <p:cNvSpPr>
            <a:spLocks noGrp="1" noChangeArrowheads="1"/>
          </p:cNvSpPr>
          <p:nvPr>
            <p:ph sz="half" idx="2"/>
          </p:nvPr>
        </p:nvSpPr>
        <p:spPr bwMode="auto">
          <a:xfrm>
            <a:off x="285719" y="2454962"/>
            <a:ext cx="4286281" cy="206210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lvl="0" indent="0" algn="ctr" eaLnBrk="0" hangingPunct="0">
              <a:spcBef>
                <a:spcPct val="0"/>
              </a:spcBef>
              <a:buClrTx/>
              <a:buSzTx/>
              <a:buNone/>
            </a:pPr>
            <a:r>
              <a:rPr lang="kk-KZ" sz="2800" i="1" dirty="0" smtClean="0"/>
              <a:t>бұл үкімет билігіне қарсы жаппай ұйымдастырылған шара</a:t>
            </a:r>
            <a:endParaRPr kumimoji="0" lang="kk-KZ" sz="3200" b="1" i="1" u="none" strike="noStrike" cap="none" normalizeH="0" baseline="0" dirty="0" smtClean="0">
              <a:ln>
                <a:noFill/>
              </a:ln>
              <a:solidFill>
                <a:schemeClr val="tx1"/>
              </a:solidFill>
              <a:effectLst/>
              <a:latin typeface="Arial" pitchFamily="34" charset="0"/>
              <a:cs typeface="Arial" pitchFamily="34" charset="0"/>
            </a:endParaRPr>
          </a:p>
          <a:p>
            <a:pPr marL="0" lvl="0" indent="0" algn="ctr" eaLnBrk="0" hangingPunct="0">
              <a:spcBef>
                <a:spcPct val="0"/>
              </a:spcBef>
              <a:buClrTx/>
              <a:buSzTx/>
              <a:buNone/>
            </a:pPr>
            <a:endParaRPr kumimoji="0" lang="ru-RU"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Текст 5"/>
          <p:cNvSpPr>
            <a:spLocks noGrp="1"/>
          </p:cNvSpPr>
          <p:nvPr>
            <p:ph type="body" sz="quarter" idx="3"/>
          </p:nvPr>
        </p:nvSpPr>
        <p:spPr>
          <a:xfrm>
            <a:off x="4645025" y="1535113"/>
            <a:ext cx="4213255" cy="639762"/>
          </a:xfrm>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a:r>
              <a:rPr lang="kk-KZ" sz="3600" i="1" dirty="0" smtClean="0"/>
              <a:t>Тәуелсіздік</a:t>
            </a:r>
            <a:endParaRPr lang="ru-RU" sz="3600" dirty="0"/>
          </a:p>
        </p:txBody>
      </p:sp>
      <p:sp>
        <p:nvSpPr>
          <p:cNvPr id="7" name="Содержимое 6"/>
          <p:cNvSpPr>
            <a:spLocks noGrp="1"/>
          </p:cNvSpPr>
          <p:nvPr>
            <p:ph sz="quarter" idx="4"/>
          </p:nvPr>
        </p:nvSpPr>
        <p:spPr>
          <a:xfrm>
            <a:off x="4572000" y="2420888"/>
            <a:ext cx="4286280" cy="2334245"/>
          </a:xfrm>
        </p:spPr>
        <p:style>
          <a:lnRef idx="1">
            <a:schemeClr val="accent2"/>
          </a:lnRef>
          <a:fillRef idx="2">
            <a:schemeClr val="accent2"/>
          </a:fillRef>
          <a:effectRef idx="1">
            <a:schemeClr val="accent2"/>
          </a:effectRef>
          <a:fontRef idx="minor">
            <a:schemeClr val="dk1"/>
          </a:fontRef>
        </p:style>
        <p:txBody>
          <a:bodyPr/>
          <a:lstStyle/>
          <a:p>
            <a:pPr lvl="0" algn="ctr">
              <a:buNone/>
            </a:pPr>
            <a:r>
              <a:rPr lang="kk-KZ" sz="2800" i="1" dirty="0" smtClean="0"/>
              <a:t>бұл бағыныштылықтың болмауы, мемлекеттің дербестігі</a:t>
            </a:r>
            <a:endParaRPr lang="ru-RU"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s://ds04.infourok.ru/uploads/ex/0cd4/0003dd63-97f0afa6/img28.jpg"/>
          <p:cNvPicPr/>
          <p:nvPr/>
        </p:nvPicPr>
        <p:blipFill>
          <a:blip r:embed="rId2"/>
          <a:srcRect t="21622" b="19520"/>
          <a:stretch>
            <a:fillRect/>
          </a:stretch>
        </p:blipFill>
        <p:spPr bwMode="auto">
          <a:xfrm>
            <a:off x="0" y="142876"/>
            <a:ext cx="9144000" cy="6500834"/>
          </a:xfrm>
          <a:prstGeom prst="rect">
            <a:avLst/>
          </a:prstGeom>
          <a:noFill/>
          <a:ln w="9525">
            <a:noFill/>
            <a:miter lim="800000"/>
            <a:headEnd/>
            <a:tailEnd/>
          </a:ln>
        </p:spPr>
      </p:pic>
    </p:spTree>
    <p:extLst>
      <p:ext uri="{BB962C8B-B14F-4D97-AF65-F5344CB8AC3E}">
        <p14:creationId xmlns:p14="http://schemas.microsoft.com/office/powerpoint/2010/main" val="3200641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solidFill>
                  <a:schemeClr val="tx1"/>
                </a:solidFill>
              </a:rPr>
              <a:t>Сонымен:</a:t>
            </a:r>
            <a:endParaRPr lang="ru-RU" dirty="0">
              <a:solidFill>
                <a:schemeClr val="tx1"/>
              </a:solidFill>
            </a:endParaRPr>
          </a:p>
        </p:txBody>
      </p:sp>
      <p:sp>
        <p:nvSpPr>
          <p:cNvPr id="3" name="Содержимое 2"/>
          <p:cNvSpPr>
            <a:spLocks noGrp="1"/>
          </p:cNvSpPr>
          <p:nvPr>
            <p:ph sz="quarter" idx="13"/>
          </p:nvPr>
        </p:nvSpPr>
        <p:spPr>
          <a:xfrm>
            <a:off x="571472" y="1928802"/>
            <a:ext cx="7643866" cy="2786082"/>
          </a:xfrm>
        </p:spPr>
        <p:txBody>
          <a:bodyPr>
            <a:noAutofit/>
          </a:bodyPr>
          <a:lstStyle/>
          <a:p>
            <a:pPr lvl="0">
              <a:buNone/>
            </a:pPr>
            <a:r>
              <a:rPr lang="kk-KZ" sz="3600" dirty="0" smtClean="0"/>
              <a:t>Сен:</a:t>
            </a:r>
          </a:p>
          <a:p>
            <a:r>
              <a:rPr lang="kk-KZ" sz="3600" dirty="0" smtClean="0"/>
              <a:t>Қазақстанның тәуелсіздігі үшін күресушілермен таныстың;</a:t>
            </a:r>
            <a:endParaRPr lang="ru-RU" sz="3600" dirty="0" smtClean="0"/>
          </a:p>
          <a:p>
            <a:r>
              <a:rPr lang="kk-KZ" sz="3600" dirty="0" smtClean="0"/>
              <a:t>Қазақстанның тәуелсіздігін алудағы күресушілердің  </a:t>
            </a:r>
            <a:r>
              <a:rPr lang="kk-KZ" sz="3600" smtClean="0"/>
              <a:t>рөлін түсіндің</a:t>
            </a:r>
            <a:r>
              <a:rPr lang="kk-KZ" sz="3600" dirty="0" smtClean="0"/>
              <a:t>;</a:t>
            </a:r>
            <a:endParaRPr lang="ru-RU" sz="3600"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2238"/>
            <a:ext cx="7543800" cy="877870"/>
          </a:xfrm>
        </p:spPr>
        <p:txBody>
          <a:bodyPr/>
          <a:lstStyle/>
          <a:p>
            <a:pPr lvl="0" algn="ctr"/>
            <a:r>
              <a:rPr lang="kk-KZ" sz="4000" dirty="0" smtClean="0"/>
              <a:t>«Болжа» тапсырмасы </a:t>
            </a:r>
            <a:endParaRPr lang="ru-RU" dirty="0"/>
          </a:p>
        </p:txBody>
      </p:sp>
      <p:sp>
        <p:nvSpPr>
          <p:cNvPr id="5" name="Содержимое 4"/>
          <p:cNvSpPr>
            <a:spLocks noGrp="1"/>
          </p:cNvSpPr>
          <p:nvPr>
            <p:ph sz="quarter" idx="13"/>
          </p:nvPr>
        </p:nvSpPr>
        <p:spPr>
          <a:xfrm>
            <a:off x="357158" y="1214422"/>
            <a:ext cx="8115328" cy="1000132"/>
          </a:xfrm>
        </p:spPr>
        <p:txBody>
          <a:bodyPr/>
          <a:lstStyle/>
          <a:p>
            <a:pPr lvl="0" algn="ctr">
              <a:buNone/>
            </a:pPr>
            <a:r>
              <a:rPr lang="kk-KZ" sz="2400" b="1" i="1" dirty="0" smtClean="0"/>
              <a:t>Бұл ескерткіштер кімдерің құрметіне салынған?</a:t>
            </a:r>
            <a:endParaRPr lang="ru-RU" sz="2400" b="1" dirty="0"/>
          </a:p>
        </p:txBody>
      </p:sp>
      <p:sp>
        <p:nvSpPr>
          <p:cNvPr id="8" name="Содержимое 4"/>
          <p:cNvSpPr>
            <a:spLocks noGrp="1"/>
          </p:cNvSpPr>
          <p:nvPr>
            <p:ph sz="quarter" idx="14"/>
          </p:nvPr>
        </p:nvSpPr>
        <p:spPr>
          <a:xfrm>
            <a:off x="571472" y="2214554"/>
            <a:ext cx="4543428" cy="1857388"/>
          </a:xfrm>
        </p:spPr>
        <p:txBody>
          <a:bodyPr/>
          <a:lstStyle/>
          <a:p>
            <a:pPr>
              <a:buNone/>
            </a:pPr>
            <a:r>
              <a:rPr lang="kk-KZ" sz="1600" dirty="0" smtClean="0"/>
              <a:t>      </a:t>
            </a:r>
            <a:endParaRPr lang="ru-RU" sz="1600" dirty="0"/>
          </a:p>
        </p:txBody>
      </p:sp>
      <p:pic>
        <p:nvPicPr>
          <p:cNvPr id="6" name="Рисунок 5"/>
          <p:cNvPicPr/>
          <p:nvPr/>
        </p:nvPicPr>
        <p:blipFill>
          <a:blip r:embed="rId2">
            <a:extLst>
              <a:ext uri="{28A0092B-C50C-407E-A947-70E740481C1C}">
                <a14:useLocalDpi xmlns:a14="http://schemas.microsoft.com/office/drawing/2010/main" val="0"/>
              </a:ext>
            </a:extLst>
          </a:blip>
          <a:srcRect l="6131" t="40403" r="53771" b="22755"/>
          <a:stretch>
            <a:fillRect/>
          </a:stretch>
        </p:blipFill>
        <p:spPr bwMode="auto">
          <a:xfrm>
            <a:off x="928662" y="1844824"/>
            <a:ext cx="7643866" cy="4500594"/>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buNone/>
            </a:pPr>
            <a:r>
              <a:rPr lang="kk-KZ" dirty="0" smtClean="0"/>
              <a:t>  </a:t>
            </a:r>
            <a:r>
              <a:rPr lang="kk-KZ" sz="4000" dirty="0" smtClean="0"/>
              <a:t>Сен:</a:t>
            </a:r>
          </a:p>
          <a:p>
            <a:r>
              <a:rPr lang="kk-KZ" sz="3600" dirty="0" smtClean="0"/>
              <a:t>Қазақстанның тәуелсіздігі үшін күресушілермен танысасың;</a:t>
            </a:r>
            <a:endParaRPr lang="ru-RU" sz="3600" dirty="0" smtClean="0"/>
          </a:p>
          <a:p>
            <a:r>
              <a:rPr lang="kk-KZ" sz="3600" dirty="0" smtClean="0"/>
              <a:t> Қазақстанның тәуелсіздігін алудағы күресушілердің  рөлін түсінесің;</a:t>
            </a:r>
            <a:endParaRPr lang="ru-RU" sz="3600" dirty="0"/>
          </a:p>
        </p:txBody>
      </p:sp>
      <p:sp>
        <p:nvSpPr>
          <p:cNvPr id="2" name="Заголовок 1"/>
          <p:cNvSpPr>
            <a:spLocks noGrp="1"/>
          </p:cNvSpPr>
          <p:nvPr>
            <p:ph type="title"/>
          </p:nvPr>
        </p:nvSpPr>
        <p:spPr/>
        <p:txBody>
          <a:bodyPr>
            <a:noAutofit/>
          </a:bodyPr>
          <a:lstStyle/>
          <a:p>
            <a:r>
              <a:rPr lang="kk-KZ" sz="4400" dirty="0" smtClean="0">
                <a:solidFill>
                  <a:schemeClr val="tx1"/>
                </a:solidFill>
              </a:rPr>
              <a:t>Сабақтың мақсаттары</a:t>
            </a:r>
            <a:endParaRPr lang="ru-RU" sz="4400" dirty="0">
              <a:solidFill>
                <a:schemeClr val="tx1"/>
              </a:solidFill>
            </a:endParaRPr>
          </a:p>
        </p:txBody>
      </p:sp>
      <p:sp>
        <p:nvSpPr>
          <p:cNvPr id="21506" name="AutoShape 2" descr="ÐÐ°ÑÑÐ¸Ð½ÐºÐ¸ Ð¿Ð¾ Ð·Ð°Ð¿ÑÐ¾ÑÑ ÐºÐ°Ð·Ð°ÒÑÑÐ°Ð½Ð½ÑÒ£ ÑÑÑÐ¸ÑÑÑÐº ÐºÐ°ÑÑ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42910" y="214290"/>
            <a:ext cx="7543800" cy="734994"/>
          </a:xfrm>
        </p:spPr>
        <p:txBody>
          <a:bodyPr/>
          <a:lstStyle/>
          <a:p>
            <a:pPr algn="ctr"/>
            <a:r>
              <a:rPr lang="kk-KZ" sz="2800" dirty="0" smtClean="0"/>
              <a:t>«</a:t>
            </a:r>
            <a:r>
              <a:rPr lang="kk-KZ" sz="2800" kern="1200" dirty="0" smtClean="0">
                <a:solidFill>
                  <a:srgbClr val="0070C0"/>
                </a:solidFill>
              </a:rPr>
              <a:t>Қазақстанның Ресейге қосылуы</a:t>
            </a:r>
            <a:r>
              <a:rPr lang="kk-KZ" sz="2800" dirty="0" smtClean="0"/>
              <a:t>» </a:t>
            </a:r>
            <a:endParaRPr lang="ru-RU" sz="2800" dirty="0"/>
          </a:p>
        </p:txBody>
      </p:sp>
      <p:graphicFrame>
        <p:nvGraphicFramePr>
          <p:cNvPr id="6" name="Таблица 5"/>
          <p:cNvGraphicFramePr>
            <a:graphicFrameLocks noGrp="1"/>
          </p:cNvGraphicFramePr>
          <p:nvPr/>
        </p:nvGraphicFramePr>
        <p:xfrm>
          <a:off x="5857884" y="2000240"/>
          <a:ext cx="2928958" cy="2786082"/>
        </p:xfrm>
        <a:graphic>
          <a:graphicData uri="http://schemas.openxmlformats.org/drawingml/2006/table">
            <a:tbl>
              <a:tblPr/>
              <a:tblGrid>
                <a:gridCol w="2928958"/>
              </a:tblGrid>
              <a:tr h="2786082">
                <a:tc>
                  <a:txBody>
                    <a:bodyPr/>
                    <a:lstStyle/>
                    <a:p>
                      <a:pPr algn="ctr">
                        <a:lnSpc>
                          <a:spcPct val="100000"/>
                        </a:lnSpc>
                        <a:spcAft>
                          <a:spcPts val="0"/>
                        </a:spcAft>
                      </a:pPr>
                      <a:r>
                        <a:rPr lang="kk-KZ" sz="2400" kern="1200" dirty="0" smtClean="0">
                          <a:solidFill>
                            <a:schemeClr val="tx1"/>
                          </a:solidFill>
                          <a:latin typeface="+mn-lt"/>
                          <a:ea typeface="+mn-ea"/>
                          <a:cs typeface="+mn-cs"/>
                        </a:rPr>
                        <a:t>Бейнематериал мен ақпаратты мәтінді пайдаланып Қазақстанның Ресейге қосылуының себептерін анықтаңдар</a:t>
                      </a:r>
                      <a:endParaRPr lang="ru-RU" sz="2400" kern="1200" dirty="0">
                        <a:solidFill>
                          <a:schemeClr val="tx1"/>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AutoShape 2" descr="ÐÐ°ÑÑÐ¸Ð½ÐºÐ¸ Ð¿Ð¾ Ð·Ð°Ð¿ÑÐ¾ÑÑ ÐºÐ°Ð·Ð°ÑÑÐºÐ¸Ðµ ÑÐ°Ð½Ñ Ð² Ð´ÐµÐ»Ð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 name="Прямоугольник 9"/>
          <p:cNvSpPr/>
          <p:nvPr/>
        </p:nvSpPr>
        <p:spPr>
          <a:xfrm>
            <a:off x="571472" y="1000109"/>
            <a:ext cx="8143932"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sz="2000" u="sng" dirty="0" smtClean="0">
                <a:hlinkClick r:id="rId2"/>
              </a:rPr>
              <a:t>https://www.youtube.com/watch?v=aRIyCqptlao</a:t>
            </a:r>
            <a:r>
              <a:rPr lang="ru-RU" sz="2000" u="sng" dirty="0" smtClean="0"/>
              <a:t> </a:t>
            </a:r>
            <a:r>
              <a:rPr lang="kk-KZ" sz="2000" i="1" dirty="0" smtClean="0"/>
              <a:t>(2.24)</a:t>
            </a:r>
            <a:endParaRPr lang="ru-RU" sz="2000" dirty="0"/>
          </a:p>
        </p:txBody>
      </p:sp>
      <p:graphicFrame>
        <p:nvGraphicFramePr>
          <p:cNvPr id="8" name="Таблица 7"/>
          <p:cNvGraphicFramePr>
            <a:graphicFrameLocks noGrp="1"/>
          </p:cNvGraphicFramePr>
          <p:nvPr/>
        </p:nvGraphicFramePr>
        <p:xfrm>
          <a:off x="357158" y="1489329"/>
          <a:ext cx="5215006" cy="4714908"/>
        </p:xfrm>
        <a:graphic>
          <a:graphicData uri="http://schemas.openxmlformats.org/drawingml/2006/table">
            <a:tbl>
              <a:tblPr/>
              <a:tblGrid>
                <a:gridCol w="5215006"/>
              </a:tblGrid>
              <a:tr h="4714908">
                <a:tc>
                  <a:txBody>
                    <a:bodyPr/>
                    <a:lstStyle/>
                    <a:p>
                      <a:pPr algn="just"/>
                      <a:r>
                        <a:rPr lang="kk-KZ" sz="2400" kern="1200" dirty="0" smtClean="0">
                          <a:solidFill>
                            <a:schemeClr val="tx1"/>
                          </a:solidFill>
                          <a:latin typeface="+mn-lt"/>
                          <a:ea typeface="+mn-ea"/>
                          <a:cs typeface="+mn-cs"/>
                        </a:rPr>
                        <a:t>Кіші жүздің ханы Әбілқайыр 1730 жылы Петерборға елші жібереді. Олар жаудан қорғану үшін Ресейдің қолдауын іздеді. 1731 жылы Ресей императрицасы Кіші жүздің Ресей астына кіргені жайлы грамотаға қол қойды. Осылайша, қазақ жерлерінің біртіндеп Ресей империясының қол астына өтуі басталды. </a:t>
                      </a:r>
                      <a:endParaRPr lang="ru-RU" sz="2400" kern="1200" dirty="0" smtClean="0">
                        <a:solidFill>
                          <a:schemeClr val="tx1"/>
                        </a:solidFill>
                        <a:latin typeface="+mn-lt"/>
                        <a:ea typeface="+mn-ea"/>
                        <a:cs typeface="+mn-cs"/>
                      </a:endParaRPr>
                    </a:p>
                    <a:p>
                      <a:pPr algn="just"/>
                      <a:r>
                        <a:rPr lang="kk-KZ" sz="2400" kern="1200" dirty="0" smtClean="0">
                          <a:solidFill>
                            <a:schemeClr val="tx1"/>
                          </a:solidFill>
                          <a:latin typeface="+mn-lt"/>
                          <a:ea typeface="+mn-ea"/>
                          <a:cs typeface="+mn-cs"/>
                        </a:rPr>
                        <a:t>       Қазақтар үшін бұл жағдайдың жағымды да жағымсыз да қырлары болды.</a:t>
                      </a:r>
                      <a:endParaRPr lang="ru-RU"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179512" y="2348880"/>
            <a:ext cx="8643998" cy="571503"/>
          </a:xfrm>
        </p:spPr>
        <p:txBody>
          <a:bodyPr>
            <a:noAutofit/>
          </a:bodyPr>
          <a:lstStyle/>
          <a:p>
            <a:r>
              <a:rPr lang="kk-KZ" dirty="0" smtClean="0"/>
              <a:t>Мәтінді жеке оқу.</a:t>
            </a:r>
            <a:endParaRPr lang="ru-RU" dirty="0" smtClean="0"/>
          </a:p>
          <a:p>
            <a:r>
              <a:rPr lang="kk-KZ" dirty="0" smtClean="0"/>
              <a:t>Топта талқылау.</a:t>
            </a:r>
            <a:endParaRPr lang="ru-RU" dirty="0" smtClean="0"/>
          </a:p>
          <a:p>
            <a:r>
              <a:rPr lang="kk-KZ" dirty="0" smtClean="0"/>
              <a:t>Қазақстанның Ресейге қосылуының оң жақтарын табу.</a:t>
            </a:r>
            <a:endParaRPr lang="ru-RU" dirty="0" smtClean="0"/>
          </a:p>
          <a:p>
            <a:r>
              <a:rPr lang="kk-KZ" dirty="0" smtClean="0"/>
              <a:t>2 мысал келтіру.</a:t>
            </a:r>
            <a:endParaRPr lang="ru-RU" dirty="0" smtClean="0"/>
          </a:p>
          <a:p>
            <a:r>
              <a:rPr lang="kk-KZ" dirty="0" smtClean="0"/>
              <a:t>Параққа мысалдар жазып, пікір алу үшін басқа топқа жіберу.</a:t>
            </a:r>
            <a:endParaRPr lang="ru-RU" dirty="0" smtClean="0"/>
          </a:p>
          <a:p>
            <a:r>
              <a:rPr lang="kk-KZ" dirty="0" smtClean="0"/>
              <a:t>Ең жақсы пікір алған топ жеңімпаз деп танылады.</a:t>
            </a:r>
            <a:endParaRPr lang="ru-RU" dirty="0" smtClean="0"/>
          </a:p>
          <a:p>
            <a:pPr algn="just">
              <a:buNone/>
            </a:pPr>
            <a:endParaRPr lang="ru-RU" dirty="0" smtClean="0"/>
          </a:p>
          <a:p>
            <a:pPr lvl="0">
              <a:buNone/>
            </a:pPr>
            <a:endParaRPr lang="ru-RU" dirty="0"/>
          </a:p>
        </p:txBody>
      </p:sp>
      <p:sp>
        <p:nvSpPr>
          <p:cNvPr id="5" name="Заголовок 4"/>
          <p:cNvSpPr>
            <a:spLocks noGrp="1"/>
          </p:cNvSpPr>
          <p:nvPr>
            <p:ph type="title"/>
          </p:nvPr>
        </p:nvSpPr>
        <p:spPr>
          <a:xfrm>
            <a:off x="428596" y="214290"/>
            <a:ext cx="8143932" cy="1143008"/>
          </a:xfrm>
        </p:spPr>
        <p:txBody>
          <a:bodyPr/>
          <a:lstStyle/>
          <a:p>
            <a:pPr lvl="0" algn="ctr"/>
            <a:r>
              <a:rPr lang="kk-KZ" dirty="0" smtClean="0"/>
              <a:t>«Дәлелдеуді үйрен» тапсырмасы</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ages.myshared.ru/30/1307095/slide_2.jpg"/>
          <p:cNvPicPr>
            <a:picLocks noChangeAspect="1" noChangeArrowheads="1"/>
          </p:cNvPicPr>
          <p:nvPr/>
        </p:nvPicPr>
        <p:blipFill rotWithShape="1">
          <a:blip r:embed="rId2"/>
          <a:srcRect b="11111"/>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ds04.infourok.ru/uploads/ex/0e29/0002b9c0-96f266e1/img15.jpg"/>
          <p:cNvPicPr>
            <a:picLocks noChangeAspect="1" noChangeArrowheads="1"/>
          </p:cNvPicPr>
          <p:nvPr/>
        </p:nvPicPr>
        <p:blipFill rotWithShape="1">
          <a:blip r:embed="rId2"/>
          <a:srcRect r="-1970" b="4445"/>
          <a:stretch/>
        </p:blipFill>
        <p:spPr bwMode="auto">
          <a:xfrm>
            <a:off x="-1" y="-1"/>
            <a:ext cx="9324109" cy="68580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kaz.kz/wp-content/uploads/2016/01/isatay-taimanuli-1-768x572.jpg"/>
          <p:cNvPicPr>
            <a:picLocks noChangeAspect="1" noChangeArrowheads="1"/>
          </p:cNvPicPr>
          <p:nvPr/>
        </p:nvPicPr>
        <p:blipFill>
          <a:blip r:embed="rId2"/>
          <a:srcRect/>
          <a:stretch>
            <a:fillRect/>
          </a:stretch>
        </p:blipFill>
        <p:spPr bwMode="auto">
          <a:xfrm>
            <a:off x="0" y="0"/>
            <a:ext cx="9207944"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571472" y="285728"/>
            <a:ext cx="7972452" cy="806432"/>
          </a:xfrm>
        </p:spPr>
        <p:txBody>
          <a:bodyPr/>
          <a:lstStyle/>
          <a:p>
            <a:pPr lvl="0" algn="ctr"/>
            <a:r>
              <a:rPr lang="ru-RU" dirty="0" smtClean="0"/>
              <a:t>«</a:t>
            </a:r>
            <a:r>
              <a:rPr lang="kk-KZ" dirty="0" smtClean="0"/>
              <a:t>Анықтама құра</a:t>
            </a:r>
            <a:r>
              <a:rPr lang="ru-RU" dirty="0" smtClean="0"/>
              <a:t>»</a:t>
            </a:r>
            <a:r>
              <a:rPr lang="kk-KZ" dirty="0" smtClean="0"/>
              <a:t> тапсырмасы </a:t>
            </a:r>
            <a:endParaRPr lang="ru-RU" dirty="0"/>
          </a:p>
        </p:txBody>
      </p:sp>
      <p:sp>
        <p:nvSpPr>
          <p:cNvPr id="1027" name="Rectangle 3"/>
          <p:cNvSpPr>
            <a:spLocks noChangeArrowheads="1"/>
          </p:cNvSpPr>
          <p:nvPr/>
        </p:nvSpPr>
        <p:spPr bwMode="auto">
          <a:xfrm>
            <a:off x="500034" y="1285860"/>
            <a:ext cx="785818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“Көтеріліс” және “Тәуелсіздік” ұғымдарына жұппен анықтама бер</a:t>
            </a:r>
            <a:endParaRPr kumimoji="0" lang="kk-KZ"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9" name="Picture 3" descr="ÐÐ¾ÑÐ¾Ð¶ÐµÐµ Ð¸Ð·Ð¾Ð±ÑÐ°Ð¶ÐµÐ½Ð¸Ðµ"/>
          <p:cNvPicPr>
            <a:picLocks noChangeAspect="1" noChangeArrowheads="1"/>
          </p:cNvPicPr>
          <p:nvPr/>
        </p:nvPicPr>
        <p:blipFill>
          <a:blip r:embed="rId2"/>
          <a:srcRect/>
          <a:stretch>
            <a:fillRect/>
          </a:stretch>
        </p:blipFill>
        <p:spPr bwMode="auto">
          <a:xfrm>
            <a:off x="357158" y="2714620"/>
            <a:ext cx="4098129" cy="2786081"/>
          </a:xfrm>
          <a:prstGeom prst="rect">
            <a:avLst/>
          </a:prstGeom>
          <a:noFill/>
        </p:spPr>
      </p:pic>
      <p:pic>
        <p:nvPicPr>
          <p:cNvPr id="4101" name="Picture 5" descr="ÐÐ°ÑÑÐ¸Ð½ÐºÐ¸ Ð¿Ð¾ Ð·Ð°Ð¿ÑÐ¾ÑÑ Ð½ÐµÐ·Ð°Ð²Ð¸ÑÐ¸Ð¼Ð¾ÑÑÑ ÐºÐ°Ð·Ð°ÑÑÑÐ°Ð½Ð°"/>
          <p:cNvPicPr>
            <a:picLocks noChangeAspect="1" noChangeArrowheads="1"/>
          </p:cNvPicPr>
          <p:nvPr/>
        </p:nvPicPr>
        <p:blipFill>
          <a:blip r:embed="rId3"/>
          <a:srcRect/>
          <a:stretch>
            <a:fillRect/>
          </a:stretch>
        </p:blipFill>
        <p:spPr bwMode="auto">
          <a:xfrm>
            <a:off x="4383028" y="2643182"/>
            <a:ext cx="4478528" cy="2928958"/>
          </a:xfrm>
          <a:prstGeom prst="rect">
            <a:avLst/>
          </a:prstGeom>
          <a:noFill/>
        </p:spPr>
      </p:pic>
      <p:sp>
        <p:nvSpPr>
          <p:cNvPr id="8" name="Rectangle 3"/>
          <p:cNvSpPr>
            <a:spLocks noChangeArrowheads="1"/>
          </p:cNvSpPr>
          <p:nvPr/>
        </p:nvSpPr>
        <p:spPr bwMode="auto">
          <a:xfrm>
            <a:off x="642910" y="5929330"/>
            <a:ext cx="78581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Бұл ұғымдар қалай байланысқан?</a:t>
            </a:r>
            <a:endParaRPr kumimoji="0" lang="kk-KZ"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2318</TotalTime>
  <Words>215</Words>
  <Application>Microsoft Office PowerPoint</Application>
  <PresentationFormat>Экран (4:3)</PresentationFormat>
  <Paragraphs>34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Твердый переплет</vt:lpstr>
      <vt:lpstr>Презентация PowerPoint</vt:lpstr>
      <vt:lpstr>«Болжа» тапсырмасы </vt:lpstr>
      <vt:lpstr>Сабақтың мақсаттары</vt:lpstr>
      <vt:lpstr>«Қазақстанның Ресейге қосылуы» </vt:lpstr>
      <vt:lpstr>«Дәлелдеуді үйрен» тапсырмасы</vt:lpstr>
      <vt:lpstr>Презентация PowerPoint</vt:lpstr>
      <vt:lpstr>Презентация PowerPoint</vt:lpstr>
      <vt:lpstr>Презентация PowerPoint</vt:lpstr>
      <vt:lpstr>«Анықтама құра» тапсырмасы </vt:lpstr>
      <vt:lpstr>Презентация PowerPoint</vt:lpstr>
      <vt:lpstr>Презентация PowerPoint</vt:lpstr>
      <vt:lpstr>Сонымен: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бөлім “Жанды табиғат”</dc:title>
  <dc:creator>Администратор</dc:creator>
  <cp:lastModifiedBy>Пользователь</cp:lastModifiedBy>
  <cp:revision>193</cp:revision>
  <dcterms:created xsi:type="dcterms:W3CDTF">2018-06-21T18:55:45Z</dcterms:created>
  <dcterms:modified xsi:type="dcterms:W3CDTF">2020-05-14T05:01:32Z</dcterms:modified>
</cp:coreProperties>
</file>