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9"/>
  </p:notesMasterIdLst>
  <p:sldIdLst>
    <p:sldId id="256" r:id="rId2"/>
    <p:sldId id="282" r:id="rId3"/>
    <p:sldId id="284" r:id="rId4"/>
    <p:sldId id="281" r:id="rId5"/>
    <p:sldId id="280" r:id="rId6"/>
    <p:sldId id="272" r:id="rId7"/>
    <p:sldId id="28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0000"/>
    <a:srgbClr val="E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1525" autoAdjust="0"/>
  </p:normalViewPr>
  <p:slideViewPr>
    <p:cSldViewPr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935EB-BB00-4D27-9008-243E265D4C2D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E148B-0423-4038-9D98-A434BA0B8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0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E148B-0423-4038-9D98-A434BA0B8D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FA0C9-46D7-45C9-8DB6-E14DDF5042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91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A6A25-25D1-4D3E-906B-FD97D54613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3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A6A25-25D1-4D3E-906B-FD97D54613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4139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A6A25-25D1-4D3E-906B-FD97D54613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8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A6A25-25D1-4D3E-906B-FD97D54613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456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A6A25-25D1-4D3E-906B-FD97D54613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8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CF61F-18AF-4831-871B-A1B21A0E9E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74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3B141-65B0-4B88-8D66-A8309C0E6E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22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57EE5-73AA-43BC-8A46-242B25795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1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176B2-0AF1-4404-85AC-78A7318EF1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9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FA9F-55ED-4F39-8BDC-815B3EC9E4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6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B4185-0712-4A8D-88A8-1A67DF0BD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6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BFA83-0D48-4DE0-9AA8-A7A1E872E9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9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FD16B-2E22-48B7-9F5E-CD8ECD4E97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8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DC6D3-DB42-4B9F-8814-D17C98BFCE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2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D5E38-51F8-46BB-9354-ECADD72C7E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65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91B60-61BC-4DF1-AB46-0BE0BF2109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E3A6A25-25D1-4D3E-906B-FD97D54613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75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 descr="C:\Documents and Settings\User\Мои документы\Мои рисунки\ааа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84" y="-31601"/>
            <a:ext cx="3275856" cy="390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673F0B1-98FD-4622-BE1B-774D620BE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472" y="548680"/>
            <a:ext cx="53559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kk-KZ" sz="40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Сәуірдің алтысы</a:t>
            </a:r>
          </a:p>
          <a:p>
            <a:pPr eaLnBrk="1" hangingPunct="1">
              <a:defRPr/>
            </a:pPr>
            <a:r>
              <a:rPr lang="kk-KZ" sz="28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«Абай – лирик ақын»</a:t>
            </a:r>
            <a:endParaRPr lang="ru-RU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3B4439-4F8C-41A9-8749-C1DDFFBD777F}"/>
              </a:ext>
            </a:extLst>
          </p:cNvPr>
          <p:cNvSpPr/>
          <p:nvPr/>
        </p:nvSpPr>
        <p:spPr>
          <a:xfrm>
            <a:off x="-135904" y="4005064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Құнанбаев</a:t>
            </a:r>
            <a:br>
              <a:rPr lang="kk-KZ" sz="3200" b="1" dirty="0">
                <a:solidFill>
                  <a:schemeClr val="accent5"/>
                </a:solidFill>
              </a:rPr>
            </a:b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(1845-1904)</a:t>
            </a:r>
            <a:endParaRPr lang="ru-RU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D37D569-A961-478E-B63D-DEAFEC9D8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793" y="2246536"/>
            <a:ext cx="48245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kk-KZ" sz="2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  </a:t>
            </a:r>
          </a:p>
          <a:p>
            <a:pPr algn="just" eaLnBrk="1" hangingPunct="1">
              <a:defRPr/>
            </a:pPr>
            <a:r>
              <a:rPr lang="kk-KZ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Тақырыптың аясында қазақша мәтіндерді талдау арқылы жаңа сөздерді меңгерту, қазақтың ұлы ақыны жайлы ақпараттық ұғымын кеңейту. </a:t>
            </a:r>
            <a:endParaRPr lang="ru-RU" sz="1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359D02-1DC9-4282-A951-752FBEF500D2}"/>
              </a:ext>
            </a:extLst>
          </p:cNvPr>
          <p:cNvSpPr/>
          <p:nvPr/>
        </p:nvSpPr>
        <p:spPr>
          <a:xfrm>
            <a:off x="56356" y="12973"/>
            <a:ext cx="837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DTDinTextMedium"/>
              </a:rPr>
              <a:t>ЖАҢА СӨЗДЕРМЕН ЖҰМЫС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шеберлік — мастерство,                 данышпан — мудрый (-ая; -ое; -ые)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надандық — невежество,                рақымшыл — добрый (-ая; -ое; -ые)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 — характеризуй,                өнерпаз — талантливый (-ая; -ое; -ые)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 — опиши,                           әділетсіздік — несправедливость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таңырқа — удивляйся,                    шаттан — радуйся; веселись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902DF2-F222-4B6A-B0E7-3E749C789C9A}"/>
              </a:ext>
            </a:extLst>
          </p:cNvPr>
          <p:cNvSpPr/>
          <p:nvPr/>
        </p:nvSpPr>
        <p:spPr>
          <a:xfrm>
            <a:off x="-26268" y="1767299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 ЖҰМЫС                  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ЖАЗЫЛЫМ</a:t>
            </a:r>
          </a:p>
          <a:p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Суреттерде жылдың қай мезгілдері бейнеленген?  Жыл мезгілдері туралы қандай өлең, мақал-мәтел білесің?  Сөйлем құра.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Саба?ты? та?ырыбы: &quot;Жыл мезгілдері туралы а?параттар&quot; - начальные ...">
            <a:extLst>
              <a:ext uri="{FF2B5EF4-FFF2-40B4-BE49-F238E27FC236}">
                <a16:creationId xmlns:a16="http://schemas.microsoft.com/office/drawing/2014/main" id="{57500E07-35F2-4B7C-A1C8-7DC76FF64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20930"/>
            <a:ext cx="3264024" cy="228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ЛТЫН КҮЗ&quot; РЕСПУБЛИКАЛЫҚ БАЛАЛАР БАЙҚАУЫНЫҢ ЕРЕЖЕСІ • Martebe.kz ...">
            <a:extLst>
              <a:ext uri="{FF2B5EF4-FFF2-40B4-BE49-F238E27FC236}">
                <a16:creationId xmlns:a16="http://schemas.microsoft.com/office/drawing/2014/main" id="{913BF0B6-1BC1-4C93-A0A1-9B77A6916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95" y="2636912"/>
            <a:ext cx="3240523" cy="206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ыс келді - дошкольное образование, уроки">
            <a:extLst>
              <a:ext uri="{FF2B5EF4-FFF2-40B4-BE49-F238E27FC236}">
                <a16:creationId xmlns:a16="http://schemas.microsoft.com/office/drawing/2014/main" id="{876D6429-C265-48EC-A7F3-AE242F90E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6" y="4753256"/>
            <a:ext cx="3264023" cy="209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өктем туралы шығарма - Мақалалар - Bilim - All">
            <a:extLst>
              <a:ext uri="{FF2B5EF4-FFF2-40B4-BE49-F238E27FC236}">
                <a16:creationId xmlns:a16="http://schemas.microsoft.com/office/drawing/2014/main" id="{293D03F4-52F6-4C82-899E-58302E529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05" y="4695058"/>
            <a:ext cx="3264023" cy="209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Абай (Ибраһим) Құнанбаев">
            <a:hlinkClick r:id="" action="ppaction://media"/>
            <a:extLst>
              <a:ext uri="{FF2B5EF4-FFF2-40B4-BE49-F238E27FC236}">
                <a16:creationId xmlns:a16="http://schemas.microsoft.com/office/drawing/2014/main" id="{FADC943A-7ACC-4455-8221-8E2AC1338C26}"/>
              </a:ext>
            </a:extLst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1052736"/>
            <a:ext cx="8136904" cy="4937685"/>
          </a:xfr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BA85D8A-6556-47FA-B246-8CEEE082AFC3}"/>
              </a:ext>
            </a:extLst>
          </p:cNvPr>
          <p:cNvSpPr/>
          <p:nvPr/>
        </p:nvSpPr>
        <p:spPr>
          <a:xfrm>
            <a:off x="467544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КӨРСЕТІЛІМ</a:t>
            </a:r>
          </a:p>
          <a:p>
            <a:r>
              <a:rPr lang="kk-KZ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Құнанбайұлы туралы қысқаша мәләмет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0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5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1E5F01-6D17-45E2-9C4E-09B51B617867}"/>
              </a:ext>
            </a:extLst>
          </p:cNvPr>
          <p:cNvSpPr/>
          <p:nvPr/>
        </p:nvSpPr>
        <p:spPr>
          <a:xfrm>
            <a:off x="107504" y="188640"/>
            <a:ext cx="813690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/>
                </a:solidFill>
                <a:latin typeface="DTDinTextPro"/>
              </a:rPr>
              <a:t>МӘТІНМЕН ЖҰМЫС.   ОҚЫЛЫМ</a:t>
            </a:r>
            <a:endParaRPr lang="ru-RU" b="1" dirty="0">
              <a:solidFill>
                <a:schemeClr val="accent5"/>
              </a:solidFill>
              <a:latin typeface="DSHermes"/>
            </a:endParaRPr>
          </a:p>
          <a:p>
            <a:r>
              <a:rPr lang="ru-RU" sz="2800" b="1" dirty="0">
                <a:solidFill>
                  <a:schemeClr val="accent5"/>
                </a:solidFill>
                <a:latin typeface="DTDinTextExtraBlack"/>
              </a:rPr>
              <a:t>3</a:t>
            </a:r>
            <a:r>
              <a:rPr lang="ru-RU" b="1" dirty="0">
                <a:solidFill>
                  <a:schemeClr val="accent5"/>
                </a:solidFill>
                <a:latin typeface="DSHermes"/>
              </a:rPr>
              <a:t>-. </a:t>
            </a:r>
            <a:r>
              <a:rPr lang="ru-RU" b="1" dirty="0" err="1">
                <a:solidFill>
                  <a:schemeClr val="accent5"/>
                </a:solidFill>
                <a:latin typeface="DTDinTextMedium"/>
              </a:rPr>
              <a:t>Мәтінді</a:t>
            </a:r>
            <a:r>
              <a:rPr lang="ru-RU" b="1" dirty="0">
                <a:solidFill>
                  <a:schemeClr val="accent5"/>
                </a:solidFill>
                <a:latin typeface="DTDinTextMedium"/>
              </a:rPr>
              <a:t> </a:t>
            </a:r>
            <a:r>
              <a:rPr lang="ru-RU" b="1" dirty="0" err="1">
                <a:solidFill>
                  <a:schemeClr val="accent5"/>
                </a:solidFill>
                <a:latin typeface="DTDinTextMedium"/>
              </a:rPr>
              <a:t>оқы</a:t>
            </a:r>
            <a:r>
              <a:rPr lang="ru-RU" b="1" dirty="0">
                <a:solidFill>
                  <a:srgbClr val="FFC000"/>
                </a:solidFill>
                <a:latin typeface="DTDinTextMedium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DTDinTextMedium"/>
              </a:rPr>
              <a:t>Тақырыптың</a:t>
            </a:r>
            <a:r>
              <a:rPr lang="ru-RU" b="1" dirty="0">
                <a:solidFill>
                  <a:srgbClr val="000000"/>
                </a:solidFill>
                <a:latin typeface="DTDinTextMedium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DTDinTextMedium"/>
              </a:rPr>
              <a:t>атын</a:t>
            </a:r>
            <a:r>
              <a:rPr lang="ru-RU" b="1" dirty="0">
                <a:solidFill>
                  <a:srgbClr val="000000"/>
                </a:solidFill>
                <a:latin typeface="DTDinTextMedium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DTDinTextMedium"/>
              </a:rPr>
              <a:t>қой</a:t>
            </a:r>
            <a:r>
              <a:rPr lang="ru-RU" b="1" dirty="0">
                <a:solidFill>
                  <a:srgbClr val="000000"/>
                </a:solidFill>
                <a:latin typeface="DTDinTextMedium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DTDinTextMedium"/>
              </a:rPr>
              <a:t>Мәтін</a:t>
            </a:r>
            <a:r>
              <a:rPr lang="ru-RU" b="1" dirty="0">
                <a:solidFill>
                  <a:srgbClr val="000000"/>
                </a:solidFill>
                <a:latin typeface="DTDinTextMedium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DTDinTextMedium"/>
              </a:rPr>
              <a:t>бойынша</a:t>
            </a:r>
            <a:r>
              <a:rPr lang="ru-RU" b="1" dirty="0">
                <a:solidFill>
                  <a:srgbClr val="000000"/>
                </a:solidFill>
                <a:latin typeface="DTDinTextMedium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DTDinTextMedium"/>
              </a:rPr>
              <a:t>жоспар</a:t>
            </a:r>
            <a:r>
              <a:rPr lang="ru-RU" b="1" dirty="0">
                <a:solidFill>
                  <a:srgbClr val="000000"/>
                </a:solidFill>
                <a:latin typeface="DTDinTextMedium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DTDinTextMedium"/>
              </a:rPr>
              <a:t>құр</a:t>
            </a:r>
            <a:r>
              <a:rPr lang="ru-RU" b="1" dirty="0">
                <a:solidFill>
                  <a:srgbClr val="000000"/>
                </a:solidFill>
                <a:latin typeface="DTDinTextMedium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DTDinTextLight"/>
              </a:rPr>
              <a:t>       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әкесі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Құнанбай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оқуды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бағалаған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қалаға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жіберіп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оқытқан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Анасы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Ұлжан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сабырлы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тапқыр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өлеңді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жасынан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шығарған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Әкесі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Абайды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жасында</a:t>
            </a:r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берген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Ахмет Риза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медресесінде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оқиды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Кітапты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оқып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кітапқа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қарамай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айтып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шығатындай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зерек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ұғымтал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талаптанған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Абай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медреседе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Науаи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Сағди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Физули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ақындардың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шығармаларымен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танысқан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мұсылманша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оқумен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шектелмей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Семей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қаласындағы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Приходская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школаға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түсіп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орысша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бастаған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Сабақтарды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оқып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Абайға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бетімен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жұмсаған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артинки по запросу фото Абай және Михаелис">
            <a:extLst>
              <a:ext uri="{FF2B5EF4-FFF2-40B4-BE49-F238E27FC236}">
                <a16:creationId xmlns:a16="http://schemas.microsoft.com/office/drawing/2014/main" id="{E4C86414-7CF6-4905-80F0-A11FE67A557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5847"/>
            <a:ext cx="3707904" cy="28221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1AFA99-E097-4401-AB21-487D5C06A855}"/>
              </a:ext>
            </a:extLst>
          </p:cNvPr>
          <p:cNvSpPr/>
          <p:nvPr/>
        </p:nvSpPr>
        <p:spPr>
          <a:xfrm>
            <a:off x="3923928" y="4149080"/>
            <a:ext cx="4572000" cy="21689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Сұрақтарға жауап беру.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Абай қай жылы дүниеге келді?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Әкесі кім?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Анасы кім?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 кімдердің шығармаларымен танысқан?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Неше жасында оқуға барды?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41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85860"/>
            <a:ext cx="2376264" cy="671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kk-KZ" b="1" dirty="0"/>
              <a:t>Лирика</a:t>
            </a:r>
            <a:endParaRPr lang="ru-RU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D31903-ADF9-45F1-92A2-BABE47E9E662}"/>
              </a:ext>
            </a:extLst>
          </p:cNvPr>
          <p:cNvSpPr/>
          <p:nvPr/>
        </p:nvSpPr>
        <p:spPr>
          <a:xfrm>
            <a:off x="4427984" y="2005682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DTDinTextLight"/>
              </a:rPr>
              <a:t>Абайдың</a:t>
            </a:r>
            <a:r>
              <a:rPr lang="ru-RU" dirty="0">
                <a:latin typeface="DTDinTextLight"/>
              </a:rPr>
              <a:t> </a:t>
            </a:r>
            <a:r>
              <a:rPr lang="ru-RU" dirty="0" err="1">
                <a:latin typeface="DTDinTextLight"/>
              </a:rPr>
              <a:t>жыл</a:t>
            </a:r>
            <a:r>
              <a:rPr lang="ru-RU" dirty="0">
                <a:latin typeface="DTDinTextLight"/>
              </a:rPr>
              <a:t> </a:t>
            </a:r>
            <a:r>
              <a:rPr lang="ru-RU" dirty="0" err="1">
                <a:latin typeface="DTDinTextLight"/>
              </a:rPr>
              <a:t>мезгілдері</a:t>
            </a:r>
            <a:r>
              <a:rPr lang="ru-RU" dirty="0">
                <a:latin typeface="DTDinTextLight"/>
              </a:rPr>
              <a:t> </a:t>
            </a:r>
            <a:r>
              <a:rPr lang="ru-RU" dirty="0" err="1">
                <a:latin typeface="DTDinTextLight"/>
              </a:rPr>
              <a:t>туралы</a:t>
            </a:r>
            <a:endParaRPr lang="ru-RU" dirty="0">
              <a:latin typeface="DTDinTextLight"/>
            </a:endParaRPr>
          </a:p>
          <a:p>
            <a:r>
              <a:rPr lang="ru-RU" dirty="0" err="1">
                <a:latin typeface="DTDinTextLight"/>
              </a:rPr>
              <a:t>өлеңдері</a:t>
            </a:r>
            <a:r>
              <a:rPr lang="ru-RU" dirty="0">
                <a:latin typeface="DTDinTextLight"/>
              </a:rPr>
              <a:t> бар. </a:t>
            </a:r>
            <a:r>
              <a:rPr lang="ru-RU" dirty="0" err="1">
                <a:latin typeface="DTDinTextLight"/>
              </a:rPr>
              <a:t>Ол</a:t>
            </a:r>
            <a:r>
              <a:rPr lang="ru-RU" dirty="0">
                <a:latin typeface="DTDinTextLight"/>
              </a:rPr>
              <a:t> </a:t>
            </a:r>
            <a:r>
              <a:rPr lang="ru-RU" dirty="0" err="1">
                <a:latin typeface="DTDinTextLight"/>
              </a:rPr>
              <a:t>табиғатты</a:t>
            </a:r>
            <a:r>
              <a:rPr lang="ru-RU" dirty="0">
                <a:latin typeface="DTDinTextLight"/>
              </a:rPr>
              <a:t> </a:t>
            </a:r>
            <a:r>
              <a:rPr lang="ru-RU" dirty="0" err="1">
                <a:latin typeface="DTDinTextLight"/>
              </a:rPr>
              <a:t>шебер</a:t>
            </a:r>
            <a:endParaRPr lang="ru-RU" dirty="0">
              <a:latin typeface="DTDinTextLight"/>
            </a:endParaRPr>
          </a:p>
          <a:p>
            <a:r>
              <a:rPr lang="ru-RU" dirty="0" err="1">
                <a:latin typeface="DTDinTextLight"/>
              </a:rPr>
              <a:t>суреттейді</a:t>
            </a:r>
            <a:r>
              <a:rPr lang="ru-RU" dirty="0">
                <a:latin typeface="DTDinTextLight"/>
              </a:rPr>
              <a:t>. Абай </a:t>
            </a:r>
            <a:r>
              <a:rPr lang="ru-RU" dirty="0" err="1">
                <a:latin typeface="DTDinTextLight"/>
              </a:rPr>
              <a:t>өте</a:t>
            </a:r>
            <a:r>
              <a:rPr lang="ru-RU" dirty="0">
                <a:latin typeface="DTDinTextLight"/>
              </a:rPr>
              <a:t> </a:t>
            </a:r>
            <a:r>
              <a:rPr lang="ru-RU" dirty="0" err="1">
                <a:latin typeface="DTDinTextLight"/>
              </a:rPr>
              <a:t>ұғымтал</a:t>
            </a:r>
            <a:r>
              <a:rPr lang="ru-RU" dirty="0">
                <a:latin typeface="DTDinTextLight"/>
              </a:rPr>
              <a:t> бала</a:t>
            </a:r>
          </a:p>
          <a:p>
            <a:r>
              <a:rPr lang="ru-RU" dirty="0" err="1">
                <a:latin typeface="DTDinTextLight"/>
              </a:rPr>
              <a:t>болған</a:t>
            </a:r>
            <a:r>
              <a:rPr lang="ru-RU" dirty="0">
                <a:latin typeface="DTDinTextLight"/>
              </a:rPr>
              <a:t>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433357-52DA-4C9E-BB2D-F9E98FF2AE60}"/>
              </a:ext>
            </a:extLst>
          </p:cNvPr>
          <p:cNvSpPr/>
          <p:nvPr/>
        </p:nvSpPr>
        <p:spPr>
          <a:xfrm>
            <a:off x="107504" y="620688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лирикасы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етпекпіз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лирика»деген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түсініктеме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алайық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Лирика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жан-дүниесінің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тебірене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толқуы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көңіл-күйі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күйініш-сүйініші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Лириканың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Махаббат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46541B-5F9B-4595-8116-E5F0066BE2BB}"/>
              </a:ext>
            </a:extLst>
          </p:cNvPr>
          <p:cNvSpPr/>
          <p:nvPr/>
        </p:nvSpPr>
        <p:spPr>
          <a:xfrm>
            <a:off x="467544" y="3501008"/>
            <a:ext cx="7263680" cy="30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ЖАЗЫЛЫМ:  5-</a:t>
            </a:r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Диалогті</a:t>
            </a:r>
            <a:r>
              <a:rPr lang="ru-RU" b="1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толықтырыңдар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...............................................................................................?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Абай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өлеңді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жасынан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шығарған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....................................?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Абай он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жасында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Семей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қаласына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келген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.........................................................................................................?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Ахмет Риза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медресесінде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.................................?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ұғымтал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бала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...........................................................................................................?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Абай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медреседе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Науаи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Сағди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Физули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сияқты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ақындардың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шығармаларымен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танысқан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94" name="Rectangle 414"/>
          <p:cNvSpPr>
            <a:spLocks noChangeArrowheads="1"/>
          </p:cNvSpPr>
          <p:nvPr/>
        </p:nvSpPr>
        <p:spPr bwMode="auto">
          <a:xfrm>
            <a:off x="5640388" y="620713"/>
            <a:ext cx="4762" cy="1443037"/>
          </a:xfrm>
          <a:prstGeom prst="rect">
            <a:avLst/>
          </a:prstGeom>
          <a:solidFill>
            <a:srgbClr val="79FFE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7746" name="Rectangle 466"/>
          <p:cNvSpPr>
            <a:spLocks noChangeArrowheads="1"/>
          </p:cNvSpPr>
          <p:nvPr/>
        </p:nvSpPr>
        <p:spPr bwMode="auto">
          <a:xfrm>
            <a:off x="6070600" y="620713"/>
            <a:ext cx="3175" cy="1443037"/>
          </a:xfrm>
          <a:prstGeom prst="rect">
            <a:avLst/>
          </a:prstGeom>
          <a:solidFill>
            <a:srgbClr val="0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7748" name="Rectangle 468"/>
          <p:cNvSpPr>
            <a:spLocks noChangeArrowheads="1"/>
          </p:cNvSpPr>
          <p:nvPr/>
        </p:nvSpPr>
        <p:spPr bwMode="auto">
          <a:xfrm>
            <a:off x="6076950" y="620713"/>
            <a:ext cx="3175" cy="1443037"/>
          </a:xfrm>
          <a:prstGeom prst="rect">
            <a:avLst/>
          </a:prstGeom>
          <a:solidFill>
            <a:srgbClr val="08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7750" name="Rectangle 470"/>
          <p:cNvSpPr>
            <a:spLocks noChangeArrowheads="1"/>
          </p:cNvSpPr>
          <p:nvPr/>
        </p:nvSpPr>
        <p:spPr bwMode="auto">
          <a:xfrm>
            <a:off x="6081713" y="620713"/>
            <a:ext cx="3175" cy="144303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8156" name="Rectangle 876"/>
          <p:cNvSpPr>
            <a:spLocks noChangeArrowheads="1"/>
          </p:cNvSpPr>
          <p:nvPr/>
        </p:nvSpPr>
        <p:spPr bwMode="auto">
          <a:xfrm>
            <a:off x="107950" y="2781300"/>
            <a:ext cx="2736850" cy="12271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tx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3200" b="1">
                <a:solidFill>
                  <a:schemeClr val="bg2"/>
                </a:solidFill>
                <a:effectLst/>
                <a:latin typeface="Times New Roman" pitchFamily="18" charset="0"/>
              </a:rPr>
              <a:t>Табиғат лирикасы</a:t>
            </a:r>
            <a:endParaRPr lang="ru-RU" sz="3200" b="1"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99585" name="Freeform 1281"/>
          <p:cNvSpPr>
            <a:spLocks noEditPoints="1"/>
          </p:cNvSpPr>
          <p:nvPr/>
        </p:nvSpPr>
        <p:spPr bwMode="auto">
          <a:xfrm>
            <a:off x="3032125" y="1949450"/>
            <a:ext cx="531813" cy="277813"/>
          </a:xfrm>
          <a:custGeom>
            <a:avLst/>
            <a:gdLst/>
            <a:ahLst/>
            <a:cxnLst>
              <a:cxn ang="0">
                <a:pos x="371" y="212"/>
              </a:cxn>
              <a:cxn ang="0">
                <a:pos x="45" y="36"/>
              </a:cxn>
              <a:cxn ang="0">
                <a:pos x="55" y="16"/>
              </a:cxn>
              <a:cxn ang="0">
                <a:pos x="381" y="192"/>
              </a:cxn>
              <a:cxn ang="0">
                <a:pos x="371" y="212"/>
              </a:cxn>
              <a:cxn ang="0">
                <a:pos x="44" y="62"/>
              </a:cxn>
              <a:cxn ang="0">
                <a:pos x="0" y="0"/>
              </a:cxn>
              <a:cxn ang="0">
                <a:pos x="76" y="2"/>
              </a:cxn>
              <a:cxn ang="0">
                <a:pos x="44" y="62"/>
              </a:cxn>
            </a:cxnLst>
            <a:rect l="0" t="0" r="r" b="b"/>
            <a:pathLst>
              <a:path w="381" h="212">
                <a:moveTo>
                  <a:pt x="371" y="212"/>
                </a:moveTo>
                <a:lnTo>
                  <a:pt x="45" y="36"/>
                </a:lnTo>
                <a:lnTo>
                  <a:pt x="55" y="16"/>
                </a:lnTo>
                <a:lnTo>
                  <a:pt x="381" y="192"/>
                </a:lnTo>
                <a:lnTo>
                  <a:pt x="371" y="212"/>
                </a:lnTo>
                <a:close/>
                <a:moveTo>
                  <a:pt x="44" y="62"/>
                </a:moveTo>
                <a:lnTo>
                  <a:pt x="0" y="0"/>
                </a:lnTo>
                <a:lnTo>
                  <a:pt x="76" y="2"/>
                </a:lnTo>
                <a:lnTo>
                  <a:pt x="44" y="62"/>
                </a:lnTo>
                <a:close/>
              </a:path>
            </a:pathLst>
          </a:custGeom>
          <a:solidFill>
            <a:srgbClr val="FFFFFF"/>
          </a:solidFill>
          <a:ln w="1270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9586" name="Freeform 1282"/>
          <p:cNvSpPr>
            <a:spLocks noEditPoints="1"/>
          </p:cNvSpPr>
          <p:nvPr/>
        </p:nvSpPr>
        <p:spPr bwMode="auto">
          <a:xfrm flipH="1">
            <a:off x="5435600" y="1989138"/>
            <a:ext cx="576263" cy="360362"/>
          </a:xfrm>
          <a:custGeom>
            <a:avLst/>
            <a:gdLst/>
            <a:ahLst/>
            <a:cxnLst>
              <a:cxn ang="0">
                <a:pos x="371" y="212"/>
              </a:cxn>
              <a:cxn ang="0">
                <a:pos x="45" y="36"/>
              </a:cxn>
              <a:cxn ang="0">
                <a:pos x="55" y="16"/>
              </a:cxn>
              <a:cxn ang="0">
                <a:pos x="381" y="192"/>
              </a:cxn>
              <a:cxn ang="0">
                <a:pos x="371" y="212"/>
              </a:cxn>
              <a:cxn ang="0">
                <a:pos x="44" y="62"/>
              </a:cxn>
              <a:cxn ang="0">
                <a:pos x="0" y="0"/>
              </a:cxn>
              <a:cxn ang="0">
                <a:pos x="76" y="2"/>
              </a:cxn>
              <a:cxn ang="0">
                <a:pos x="44" y="62"/>
              </a:cxn>
            </a:cxnLst>
            <a:rect l="0" t="0" r="r" b="b"/>
            <a:pathLst>
              <a:path w="381" h="212">
                <a:moveTo>
                  <a:pt x="371" y="212"/>
                </a:moveTo>
                <a:lnTo>
                  <a:pt x="45" y="36"/>
                </a:lnTo>
                <a:lnTo>
                  <a:pt x="55" y="16"/>
                </a:lnTo>
                <a:lnTo>
                  <a:pt x="381" y="192"/>
                </a:lnTo>
                <a:lnTo>
                  <a:pt x="371" y="212"/>
                </a:lnTo>
                <a:close/>
                <a:moveTo>
                  <a:pt x="44" y="62"/>
                </a:moveTo>
                <a:lnTo>
                  <a:pt x="0" y="0"/>
                </a:lnTo>
                <a:lnTo>
                  <a:pt x="76" y="2"/>
                </a:lnTo>
                <a:lnTo>
                  <a:pt x="44" y="62"/>
                </a:lnTo>
                <a:close/>
              </a:path>
            </a:pathLst>
          </a:custGeom>
          <a:solidFill>
            <a:srgbClr val="FFFFFF"/>
          </a:solidFill>
          <a:ln w="1270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9587" name="Freeform 1283"/>
          <p:cNvSpPr>
            <a:spLocks noEditPoints="1"/>
          </p:cNvSpPr>
          <p:nvPr/>
        </p:nvSpPr>
        <p:spPr bwMode="auto">
          <a:xfrm flipH="1">
            <a:off x="5508625" y="3355975"/>
            <a:ext cx="576263" cy="360363"/>
          </a:xfrm>
          <a:custGeom>
            <a:avLst/>
            <a:gdLst/>
            <a:ahLst/>
            <a:cxnLst>
              <a:cxn ang="0">
                <a:pos x="371" y="212"/>
              </a:cxn>
              <a:cxn ang="0">
                <a:pos x="45" y="36"/>
              </a:cxn>
              <a:cxn ang="0">
                <a:pos x="55" y="16"/>
              </a:cxn>
              <a:cxn ang="0">
                <a:pos x="381" y="192"/>
              </a:cxn>
              <a:cxn ang="0">
                <a:pos x="371" y="212"/>
              </a:cxn>
              <a:cxn ang="0">
                <a:pos x="44" y="62"/>
              </a:cxn>
              <a:cxn ang="0">
                <a:pos x="0" y="0"/>
              </a:cxn>
              <a:cxn ang="0">
                <a:pos x="76" y="2"/>
              </a:cxn>
              <a:cxn ang="0">
                <a:pos x="44" y="62"/>
              </a:cxn>
            </a:cxnLst>
            <a:rect l="0" t="0" r="r" b="b"/>
            <a:pathLst>
              <a:path w="381" h="212">
                <a:moveTo>
                  <a:pt x="371" y="212"/>
                </a:moveTo>
                <a:lnTo>
                  <a:pt x="45" y="36"/>
                </a:lnTo>
                <a:lnTo>
                  <a:pt x="55" y="16"/>
                </a:lnTo>
                <a:lnTo>
                  <a:pt x="381" y="192"/>
                </a:lnTo>
                <a:lnTo>
                  <a:pt x="371" y="212"/>
                </a:lnTo>
                <a:close/>
                <a:moveTo>
                  <a:pt x="44" y="62"/>
                </a:moveTo>
                <a:lnTo>
                  <a:pt x="0" y="0"/>
                </a:lnTo>
                <a:lnTo>
                  <a:pt x="76" y="2"/>
                </a:lnTo>
                <a:lnTo>
                  <a:pt x="44" y="62"/>
                </a:lnTo>
                <a:close/>
              </a:path>
            </a:pathLst>
          </a:custGeom>
          <a:solidFill>
            <a:srgbClr val="FFFFFF"/>
          </a:solidFill>
          <a:ln w="1270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9588" name="Freeform 1284"/>
          <p:cNvSpPr>
            <a:spLocks noEditPoints="1"/>
          </p:cNvSpPr>
          <p:nvPr/>
        </p:nvSpPr>
        <p:spPr bwMode="auto">
          <a:xfrm>
            <a:off x="2987675" y="3390900"/>
            <a:ext cx="531813" cy="277813"/>
          </a:xfrm>
          <a:custGeom>
            <a:avLst/>
            <a:gdLst/>
            <a:ahLst/>
            <a:cxnLst>
              <a:cxn ang="0">
                <a:pos x="371" y="212"/>
              </a:cxn>
              <a:cxn ang="0">
                <a:pos x="45" y="36"/>
              </a:cxn>
              <a:cxn ang="0">
                <a:pos x="55" y="16"/>
              </a:cxn>
              <a:cxn ang="0">
                <a:pos x="381" y="192"/>
              </a:cxn>
              <a:cxn ang="0">
                <a:pos x="371" y="212"/>
              </a:cxn>
              <a:cxn ang="0">
                <a:pos x="44" y="62"/>
              </a:cxn>
              <a:cxn ang="0">
                <a:pos x="0" y="0"/>
              </a:cxn>
              <a:cxn ang="0">
                <a:pos x="76" y="2"/>
              </a:cxn>
              <a:cxn ang="0">
                <a:pos x="44" y="62"/>
              </a:cxn>
            </a:cxnLst>
            <a:rect l="0" t="0" r="r" b="b"/>
            <a:pathLst>
              <a:path w="381" h="212">
                <a:moveTo>
                  <a:pt x="371" y="212"/>
                </a:moveTo>
                <a:lnTo>
                  <a:pt x="45" y="36"/>
                </a:lnTo>
                <a:lnTo>
                  <a:pt x="55" y="16"/>
                </a:lnTo>
                <a:lnTo>
                  <a:pt x="381" y="192"/>
                </a:lnTo>
                <a:lnTo>
                  <a:pt x="371" y="212"/>
                </a:lnTo>
                <a:close/>
                <a:moveTo>
                  <a:pt x="44" y="62"/>
                </a:moveTo>
                <a:lnTo>
                  <a:pt x="0" y="0"/>
                </a:lnTo>
                <a:lnTo>
                  <a:pt x="76" y="2"/>
                </a:lnTo>
                <a:lnTo>
                  <a:pt x="44" y="62"/>
                </a:lnTo>
                <a:close/>
              </a:path>
            </a:pathLst>
          </a:custGeom>
          <a:solidFill>
            <a:srgbClr val="FFFFFF"/>
          </a:solidFill>
          <a:ln w="1270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9589" name="Freeform 1285"/>
          <p:cNvSpPr>
            <a:spLocks noEditPoints="1"/>
          </p:cNvSpPr>
          <p:nvPr/>
        </p:nvSpPr>
        <p:spPr bwMode="auto">
          <a:xfrm>
            <a:off x="4473575" y="1651000"/>
            <a:ext cx="69850" cy="576263"/>
          </a:xfrm>
          <a:custGeom>
            <a:avLst/>
            <a:gdLst/>
            <a:ahLst/>
            <a:cxnLst>
              <a:cxn ang="0">
                <a:pos x="23" y="422"/>
              </a:cxn>
              <a:cxn ang="0">
                <a:pos x="23" y="57"/>
              </a:cxn>
              <a:cxn ang="0">
                <a:pos x="45" y="57"/>
              </a:cxn>
              <a:cxn ang="0">
                <a:pos x="45" y="422"/>
              </a:cxn>
              <a:cxn ang="0">
                <a:pos x="23" y="422"/>
              </a:cxn>
              <a:cxn ang="0">
                <a:pos x="0" y="68"/>
              </a:cxn>
              <a:cxn ang="0">
                <a:pos x="34" y="0"/>
              </a:cxn>
              <a:cxn ang="0">
                <a:pos x="67" y="68"/>
              </a:cxn>
              <a:cxn ang="0">
                <a:pos x="0" y="68"/>
              </a:cxn>
            </a:cxnLst>
            <a:rect l="0" t="0" r="r" b="b"/>
            <a:pathLst>
              <a:path w="67" h="422">
                <a:moveTo>
                  <a:pt x="23" y="422"/>
                </a:moveTo>
                <a:lnTo>
                  <a:pt x="23" y="57"/>
                </a:lnTo>
                <a:lnTo>
                  <a:pt x="45" y="57"/>
                </a:lnTo>
                <a:lnTo>
                  <a:pt x="45" y="422"/>
                </a:lnTo>
                <a:lnTo>
                  <a:pt x="23" y="422"/>
                </a:lnTo>
                <a:close/>
                <a:moveTo>
                  <a:pt x="0" y="68"/>
                </a:moveTo>
                <a:lnTo>
                  <a:pt x="34" y="0"/>
                </a:lnTo>
                <a:lnTo>
                  <a:pt x="67" y="68"/>
                </a:lnTo>
                <a:lnTo>
                  <a:pt x="0" y="68"/>
                </a:lnTo>
                <a:close/>
              </a:path>
            </a:pathLst>
          </a:custGeom>
          <a:solidFill>
            <a:srgbClr val="FFFFFF"/>
          </a:solidFill>
          <a:ln w="1270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9590" name="Rectangle 1286"/>
          <p:cNvSpPr>
            <a:spLocks noChangeArrowheads="1"/>
          </p:cNvSpPr>
          <p:nvPr/>
        </p:nvSpPr>
        <p:spPr bwMode="auto">
          <a:xfrm rot="10800000" flipV="1">
            <a:off x="1290638" y="5091113"/>
            <a:ext cx="2921000" cy="5794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tx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chemeClr val="bg2"/>
                </a:solidFill>
                <a:effectLst/>
                <a:latin typeface="Times New Roman" pitchFamily="18" charset="0"/>
              </a:rPr>
              <a:t>Сыншы</a:t>
            </a:r>
            <a:r>
              <a:rPr lang="ru-RU" sz="3200" b="1">
                <a:effectLst/>
                <a:latin typeface="Times New Roman" pitchFamily="18" charset="0"/>
              </a:rPr>
              <a:t> </a:t>
            </a:r>
            <a:r>
              <a:rPr lang="kk-KZ" sz="3200" b="1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</a:p>
        </p:txBody>
      </p:sp>
      <p:pic>
        <p:nvPicPr>
          <p:cNvPr id="15376" name="Picture 4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3986" y="1651000"/>
            <a:ext cx="2482939" cy="286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718" name="Freeform 4342"/>
          <p:cNvSpPr>
            <a:spLocks noEditPoints="1"/>
          </p:cNvSpPr>
          <p:nvPr/>
        </p:nvSpPr>
        <p:spPr bwMode="auto">
          <a:xfrm flipH="1" flipV="1">
            <a:off x="3924300" y="4149725"/>
            <a:ext cx="142875" cy="574675"/>
          </a:xfrm>
          <a:custGeom>
            <a:avLst/>
            <a:gdLst/>
            <a:ahLst/>
            <a:cxnLst>
              <a:cxn ang="0">
                <a:pos x="23" y="422"/>
              </a:cxn>
              <a:cxn ang="0">
                <a:pos x="23" y="57"/>
              </a:cxn>
              <a:cxn ang="0">
                <a:pos x="45" y="57"/>
              </a:cxn>
              <a:cxn ang="0">
                <a:pos x="45" y="422"/>
              </a:cxn>
              <a:cxn ang="0">
                <a:pos x="23" y="422"/>
              </a:cxn>
              <a:cxn ang="0">
                <a:pos x="0" y="68"/>
              </a:cxn>
              <a:cxn ang="0">
                <a:pos x="34" y="0"/>
              </a:cxn>
              <a:cxn ang="0">
                <a:pos x="67" y="68"/>
              </a:cxn>
              <a:cxn ang="0">
                <a:pos x="0" y="68"/>
              </a:cxn>
            </a:cxnLst>
            <a:rect l="0" t="0" r="r" b="b"/>
            <a:pathLst>
              <a:path w="67" h="422">
                <a:moveTo>
                  <a:pt x="23" y="422"/>
                </a:moveTo>
                <a:lnTo>
                  <a:pt x="23" y="57"/>
                </a:lnTo>
                <a:lnTo>
                  <a:pt x="45" y="57"/>
                </a:lnTo>
                <a:lnTo>
                  <a:pt x="45" y="422"/>
                </a:lnTo>
                <a:lnTo>
                  <a:pt x="23" y="422"/>
                </a:lnTo>
                <a:close/>
                <a:moveTo>
                  <a:pt x="0" y="68"/>
                </a:moveTo>
                <a:lnTo>
                  <a:pt x="34" y="0"/>
                </a:lnTo>
                <a:lnTo>
                  <a:pt x="67" y="68"/>
                </a:lnTo>
                <a:lnTo>
                  <a:pt x="0" y="68"/>
                </a:lnTo>
                <a:close/>
              </a:path>
            </a:pathLst>
          </a:custGeom>
          <a:solidFill>
            <a:srgbClr val="FFFFFF"/>
          </a:solidFill>
          <a:ln w="1270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923" name="Rectangle 4547"/>
          <p:cNvSpPr>
            <a:spLocks noChangeArrowheads="1"/>
          </p:cNvSpPr>
          <p:nvPr/>
        </p:nvSpPr>
        <p:spPr bwMode="auto">
          <a:xfrm rot="10800000" flipV="1">
            <a:off x="4932363" y="5081588"/>
            <a:ext cx="2924175" cy="5794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tx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chemeClr val="bg2"/>
                </a:solidFill>
                <a:effectLst/>
                <a:latin typeface="Times New Roman" pitchFamily="18" charset="0"/>
              </a:rPr>
              <a:t>Композитор</a:t>
            </a:r>
            <a:endParaRPr lang="kk-KZ" sz="3200" b="1"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924" name="Freeform 4548"/>
          <p:cNvSpPr>
            <a:spLocks noEditPoints="1"/>
          </p:cNvSpPr>
          <p:nvPr/>
        </p:nvSpPr>
        <p:spPr bwMode="auto">
          <a:xfrm flipH="1" flipV="1">
            <a:off x="5076825" y="4149725"/>
            <a:ext cx="142875" cy="574675"/>
          </a:xfrm>
          <a:custGeom>
            <a:avLst/>
            <a:gdLst/>
            <a:ahLst/>
            <a:cxnLst>
              <a:cxn ang="0">
                <a:pos x="23" y="422"/>
              </a:cxn>
              <a:cxn ang="0">
                <a:pos x="23" y="57"/>
              </a:cxn>
              <a:cxn ang="0">
                <a:pos x="45" y="57"/>
              </a:cxn>
              <a:cxn ang="0">
                <a:pos x="45" y="422"/>
              </a:cxn>
              <a:cxn ang="0">
                <a:pos x="23" y="422"/>
              </a:cxn>
              <a:cxn ang="0">
                <a:pos x="0" y="68"/>
              </a:cxn>
              <a:cxn ang="0">
                <a:pos x="34" y="0"/>
              </a:cxn>
              <a:cxn ang="0">
                <a:pos x="67" y="68"/>
              </a:cxn>
              <a:cxn ang="0">
                <a:pos x="0" y="68"/>
              </a:cxn>
            </a:cxnLst>
            <a:rect l="0" t="0" r="r" b="b"/>
            <a:pathLst>
              <a:path w="67" h="422">
                <a:moveTo>
                  <a:pt x="23" y="422"/>
                </a:moveTo>
                <a:lnTo>
                  <a:pt x="23" y="57"/>
                </a:lnTo>
                <a:lnTo>
                  <a:pt x="45" y="57"/>
                </a:lnTo>
                <a:lnTo>
                  <a:pt x="45" y="422"/>
                </a:lnTo>
                <a:lnTo>
                  <a:pt x="23" y="422"/>
                </a:lnTo>
                <a:close/>
                <a:moveTo>
                  <a:pt x="0" y="68"/>
                </a:moveTo>
                <a:lnTo>
                  <a:pt x="34" y="0"/>
                </a:lnTo>
                <a:lnTo>
                  <a:pt x="67" y="68"/>
                </a:lnTo>
                <a:lnTo>
                  <a:pt x="0" y="68"/>
                </a:lnTo>
                <a:close/>
              </a:path>
            </a:pathLst>
          </a:custGeom>
          <a:solidFill>
            <a:srgbClr val="FFFFFF"/>
          </a:solidFill>
          <a:ln w="1270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8157" name="Rectangle 877"/>
          <p:cNvSpPr>
            <a:spLocks noChangeArrowheads="1"/>
          </p:cNvSpPr>
          <p:nvPr/>
        </p:nvSpPr>
        <p:spPr bwMode="auto">
          <a:xfrm>
            <a:off x="171450" y="1571625"/>
            <a:ext cx="2744788" cy="579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tx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k-KZ" sz="3200" b="1">
                <a:solidFill>
                  <a:schemeClr val="bg2"/>
                </a:solidFill>
                <a:effectLst/>
                <a:latin typeface="Times New Roman" pitchFamily="18" charset="0"/>
              </a:rPr>
              <a:t>Философ </a:t>
            </a:r>
          </a:p>
        </p:txBody>
      </p:sp>
      <p:sp>
        <p:nvSpPr>
          <p:cNvPr id="97752" name="Rectangle 472"/>
          <p:cNvSpPr>
            <a:spLocks noChangeArrowheads="1"/>
          </p:cNvSpPr>
          <p:nvPr/>
        </p:nvSpPr>
        <p:spPr bwMode="auto">
          <a:xfrm>
            <a:off x="6227763" y="2708275"/>
            <a:ext cx="2736850" cy="1371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tx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3200" b="1">
                <a:solidFill>
                  <a:schemeClr val="bg2"/>
                </a:solidFill>
                <a:effectLst/>
                <a:latin typeface="Times New Roman" pitchFamily="18" charset="0"/>
              </a:rPr>
              <a:t>Махаббат лирикасы</a:t>
            </a:r>
            <a:endParaRPr lang="ru-RU" sz="3200" b="1"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877"/>
          <p:cNvSpPr>
            <a:spLocks noChangeArrowheads="1"/>
          </p:cNvSpPr>
          <p:nvPr/>
        </p:nvSpPr>
        <p:spPr bwMode="auto">
          <a:xfrm>
            <a:off x="6203950" y="1571625"/>
            <a:ext cx="2744788" cy="579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tx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k-KZ" sz="3200" b="1">
                <a:solidFill>
                  <a:schemeClr val="bg2"/>
                </a:solidFill>
                <a:effectLst/>
                <a:latin typeface="Times New Roman" pitchFamily="18" charset="0"/>
              </a:rPr>
              <a:t>Аудармашы  </a:t>
            </a:r>
          </a:p>
        </p:txBody>
      </p:sp>
      <p:sp>
        <p:nvSpPr>
          <p:cNvPr id="3" name="Rectangle 877"/>
          <p:cNvSpPr>
            <a:spLocks noChangeArrowheads="1"/>
          </p:cNvSpPr>
          <p:nvPr/>
        </p:nvSpPr>
        <p:spPr bwMode="auto">
          <a:xfrm>
            <a:off x="3122613" y="563563"/>
            <a:ext cx="2744787" cy="5794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tx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k-KZ" sz="3200" b="1">
                <a:solidFill>
                  <a:schemeClr val="bg2"/>
                </a:solidFill>
                <a:effectLst/>
                <a:latin typeface="Times New Roman" pitchFamily="18" charset="0"/>
              </a:rPr>
              <a:t>Ұлы ақын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58AF61-CBDD-4A09-8C73-41AEAF469A40}"/>
              </a:ext>
            </a:extLst>
          </p:cNvPr>
          <p:cNvSpPr/>
          <p:nvPr/>
        </p:nvSpPr>
        <p:spPr>
          <a:xfrm>
            <a:off x="611560" y="2634694"/>
            <a:ext cx="72636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Үйге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тапсырма</a:t>
            </a:r>
            <a:r>
              <a:rPr lang="ru-RU" b="1" dirty="0">
                <a:solidFill>
                  <a:srgbClr val="00B050"/>
                </a:solidFill>
              </a:rPr>
              <a:t>: </a:t>
            </a:r>
            <a:r>
              <a:rPr lang="ru-RU" dirty="0" err="1"/>
              <a:t>Берілген</a:t>
            </a:r>
            <a:r>
              <a:rPr lang="ru-RU" dirty="0"/>
              <a:t> </a:t>
            </a:r>
            <a:r>
              <a:rPr lang="ru-RU" dirty="0" err="1"/>
              <a:t>үзіндіні</a:t>
            </a:r>
            <a:r>
              <a:rPr lang="ru-RU" dirty="0"/>
              <a:t> </a:t>
            </a:r>
            <a:r>
              <a:rPr lang="ru-RU" dirty="0" err="1"/>
              <a:t>мүмкіндігінше</a:t>
            </a:r>
            <a:r>
              <a:rPr lang="ru-RU" dirty="0"/>
              <a:t> </a:t>
            </a:r>
            <a:r>
              <a:rPr lang="ru-RU" dirty="0" err="1"/>
              <a:t>жаттап</a:t>
            </a:r>
            <a:r>
              <a:rPr lang="ru-RU" dirty="0"/>
              <a:t> </a:t>
            </a:r>
            <a:r>
              <a:rPr lang="ru-RU" dirty="0" err="1"/>
              <a:t>келу</a:t>
            </a:r>
            <a:r>
              <a:rPr lang="ru-RU" dirty="0"/>
              <a:t>.  </a:t>
            </a:r>
          </a:p>
          <a:p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Ғылым</a:t>
            </a:r>
            <a:r>
              <a:rPr lang="ru-RU" dirty="0"/>
              <a:t> </a:t>
            </a:r>
            <a:r>
              <a:rPr lang="ru-RU" dirty="0" err="1"/>
              <a:t>таппай</a:t>
            </a:r>
            <a:r>
              <a:rPr lang="ru-RU" dirty="0"/>
              <a:t> </a:t>
            </a:r>
            <a:r>
              <a:rPr lang="ru-RU" dirty="0" err="1"/>
              <a:t>мақтанба</a:t>
            </a:r>
            <a:r>
              <a:rPr lang="ru-RU" dirty="0"/>
              <a:t>,</a:t>
            </a:r>
          </a:p>
          <a:p>
            <a:r>
              <a:rPr lang="ru-RU" dirty="0"/>
              <a:t> </a:t>
            </a:r>
            <a:r>
              <a:rPr lang="ru-RU" dirty="0" err="1"/>
              <a:t>Орын</a:t>
            </a:r>
            <a:r>
              <a:rPr lang="ru-RU" dirty="0"/>
              <a:t> </a:t>
            </a:r>
            <a:r>
              <a:rPr lang="ru-RU" dirty="0" err="1"/>
              <a:t>таппай</a:t>
            </a:r>
            <a:r>
              <a:rPr lang="ru-RU" dirty="0"/>
              <a:t> </a:t>
            </a:r>
            <a:r>
              <a:rPr lang="ru-RU" dirty="0" err="1"/>
              <a:t>баптанба</a:t>
            </a:r>
            <a:r>
              <a:rPr lang="ru-RU" dirty="0"/>
              <a:t>, </a:t>
            </a:r>
          </a:p>
          <a:p>
            <a:r>
              <a:rPr lang="ru-RU" dirty="0"/>
              <a:t> </a:t>
            </a:r>
            <a:r>
              <a:rPr lang="ru-RU" dirty="0" err="1"/>
              <a:t>Құмарланып</a:t>
            </a:r>
            <a:r>
              <a:rPr lang="ru-RU" dirty="0"/>
              <a:t> </a:t>
            </a:r>
            <a:r>
              <a:rPr lang="ru-RU" dirty="0" err="1"/>
              <a:t>шаттанба</a:t>
            </a:r>
            <a:r>
              <a:rPr lang="ru-RU" dirty="0"/>
              <a:t>,</a:t>
            </a:r>
          </a:p>
          <a:p>
            <a:r>
              <a:rPr lang="ru-RU" dirty="0"/>
              <a:t> </a:t>
            </a:r>
            <a:r>
              <a:rPr lang="ru-RU" dirty="0" err="1"/>
              <a:t>Ойнап</a:t>
            </a:r>
            <a:r>
              <a:rPr lang="ru-RU" dirty="0"/>
              <a:t> </a:t>
            </a:r>
            <a:r>
              <a:rPr lang="ru-RU" dirty="0" err="1"/>
              <a:t>босқа</a:t>
            </a:r>
            <a:r>
              <a:rPr lang="ru-RU" dirty="0"/>
              <a:t> </a:t>
            </a:r>
            <a:r>
              <a:rPr lang="ru-RU" dirty="0" err="1"/>
              <a:t>күлуге</a:t>
            </a:r>
            <a:r>
              <a:rPr lang="ru-RU" dirty="0"/>
              <a:t>.</a:t>
            </a:r>
          </a:p>
          <a:p>
            <a:r>
              <a:rPr lang="ru-RU" dirty="0"/>
              <a:t> Бес </a:t>
            </a:r>
            <a:r>
              <a:rPr lang="ru-RU" dirty="0" err="1"/>
              <a:t>нәрседен</a:t>
            </a:r>
            <a:r>
              <a:rPr lang="ru-RU" dirty="0"/>
              <a:t> </a:t>
            </a:r>
            <a:r>
              <a:rPr lang="ru-RU" dirty="0" err="1"/>
              <a:t>қашық</a:t>
            </a:r>
            <a:r>
              <a:rPr lang="ru-RU" dirty="0"/>
              <a:t> бол,</a:t>
            </a:r>
          </a:p>
          <a:p>
            <a:r>
              <a:rPr lang="ru-RU" dirty="0"/>
              <a:t> Бес </a:t>
            </a:r>
            <a:r>
              <a:rPr lang="ru-RU" dirty="0" err="1"/>
              <a:t>нәрсеге</a:t>
            </a:r>
            <a:r>
              <a:rPr lang="ru-RU" dirty="0"/>
              <a:t> </a:t>
            </a:r>
            <a:r>
              <a:rPr lang="ru-RU" dirty="0" err="1"/>
              <a:t>асық</a:t>
            </a:r>
            <a:r>
              <a:rPr lang="ru-RU" dirty="0"/>
              <a:t> бол,</a:t>
            </a:r>
          </a:p>
          <a:p>
            <a:r>
              <a:rPr lang="ru-RU" dirty="0"/>
              <a:t> Адам </a:t>
            </a:r>
            <a:r>
              <a:rPr lang="ru-RU" dirty="0" err="1"/>
              <a:t>болам</a:t>
            </a:r>
            <a:r>
              <a:rPr lang="ru-RU" dirty="0"/>
              <a:t> </a:t>
            </a:r>
            <a:r>
              <a:rPr lang="ru-RU" dirty="0" err="1"/>
              <a:t>десеңіз</a:t>
            </a:r>
            <a:r>
              <a:rPr lang="ru-RU" dirty="0"/>
              <a:t>.	</a:t>
            </a:r>
            <a:r>
              <a:rPr lang="ru-RU" dirty="0" err="1"/>
              <a:t>Өсек</a:t>
            </a:r>
            <a:r>
              <a:rPr lang="ru-RU" dirty="0"/>
              <a:t>, </a:t>
            </a:r>
            <a:r>
              <a:rPr lang="ru-RU" dirty="0" err="1"/>
              <a:t>өтірік</a:t>
            </a:r>
            <a:r>
              <a:rPr lang="ru-RU" dirty="0"/>
              <a:t>, </a:t>
            </a:r>
            <a:r>
              <a:rPr lang="ru-RU" dirty="0" err="1"/>
              <a:t>мақтаншақ</a:t>
            </a:r>
            <a:r>
              <a:rPr lang="ru-RU" dirty="0"/>
              <a:t>, </a:t>
            </a:r>
          </a:p>
          <a:p>
            <a:r>
              <a:rPr lang="ru-RU" dirty="0"/>
              <a:t> </a:t>
            </a:r>
            <a:r>
              <a:rPr lang="ru-RU" dirty="0" err="1"/>
              <a:t>Еріншек</a:t>
            </a:r>
            <a:r>
              <a:rPr lang="ru-RU" dirty="0"/>
              <a:t>, </a:t>
            </a:r>
            <a:r>
              <a:rPr lang="ru-RU" dirty="0" err="1"/>
              <a:t>бекер</a:t>
            </a:r>
            <a:r>
              <a:rPr lang="ru-RU" dirty="0"/>
              <a:t> мал </a:t>
            </a:r>
            <a:r>
              <a:rPr lang="ru-RU" dirty="0" err="1"/>
              <a:t>шашпақ</a:t>
            </a:r>
            <a:r>
              <a:rPr lang="ru-RU" dirty="0"/>
              <a:t> – </a:t>
            </a:r>
          </a:p>
          <a:p>
            <a:r>
              <a:rPr lang="ru-RU" dirty="0"/>
              <a:t> Бес </a:t>
            </a:r>
            <a:r>
              <a:rPr lang="ru-RU" dirty="0" err="1"/>
              <a:t>дұшпаның</a:t>
            </a:r>
            <a:r>
              <a:rPr lang="ru-RU" dirty="0"/>
              <a:t>, </a:t>
            </a:r>
            <a:r>
              <a:rPr lang="ru-RU" dirty="0" err="1"/>
              <a:t>білсеңіз</a:t>
            </a:r>
            <a:r>
              <a:rPr lang="ru-RU" dirty="0"/>
              <a:t>. </a:t>
            </a:r>
          </a:p>
          <a:p>
            <a:r>
              <a:rPr lang="ru-RU" dirty="0"/>
              <a:t> </a:t>
            </a:r>
            <a:r>
              <a:rPr lang="ru-RU" dirty="0" err="1"/>
              <a:t>Талап</a:t>
            </a:r>
            <a:r>
              <a:rPr lang="ru-RU" dirty="0"/>
              <a:t>, </a:t>
            </a:r>
            <a:r>
              <a:rPr lang="ru-RU" dirty="0" err="1"/>
              <a:t>еңбек</a:t>
            </a:r>
            <a:r>
              <a:rPr lang="ru-RU" dirty="0"/>
              <a:t>, </a:t>
            </a:r>
            <a:r>
              <a:rPr lang="ru-RU" dirty="0" err="1"/>
              <a:t>терең</a:t>
            </a:r>
            <a:r>
              <a:rPr lang="ru-RU" dirty="0"/>
              <a:t> ой, </a:t>
            </a:r>
          </a:p>
          <a:p>
            <a:r>
              <a:rPr lang="ru-RU" dirty="0"/>
              <a:t> </a:t>
            </a:r>
            <a:r>
              <a:rPr lang="ru-RU" dirty="0" err="1"/>
              <a:t>Қанағат</a:t>
            </a:r>
            <a:r>
              <a:rPr lang="ru-RU" dirty="0"/>
              <a:t>, </a:t>
            </a:r>
            <a:r>
              <a:rPr lang="ru-RU" dirty="0" err="1"/>
              <a:t>рақым</a:t>
            </a:r>
            <a:r>
              <a:rPr lang="ru-RU" dirty="0"/>
              <a:t>, </a:t>
            </a:r>
            <a:r>
              <a:rPr lang="ru-RU" dirty="0" err="1"/>
              <a:t>ойлап</a:t>
            </a:r>
            <a:r>
              <a:rPr lang="ru-RU" dirty="0"/>
              <a:t> </a:t>
            </a:r>
            <a:r>
              <a:rPr lang="ru-RU" dirty="0" err="1"/>
              <a:t>қой</a:t>
            </a:r>
            <a:r>
              <a:rPr lang="ru-RU" dirty="0"/>
              <a:t> –</a:t>
            </a:r>
          </a:p>
          <a:p>
            <a:r>
              <a:rPr lang="ru-RU" dirty="0"/>
              <a:t> Бес </a:t>
            </a:r>
            <a:r>
              <a:rPr lang="ru-RU" dirty="0" err="1"/>
              <a:t>асыл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, </a:t>
            </a:r>
            <a:r>
              <a:rPr lang="ru-RU" dirty="0" err="1"/>
              <a:t>көнсеңіз</a:t>
            </a:r>
            <a:r>
              <a:rPr lang="ru-RU" dirty="0"/>
              <a:t>.» </a:t>
            </a: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1D9818-72C6-485C-A921-451355C65CAE}"/>
              </a:ext>
            </a:extLst>
          </p:cNvPr>
          <p:cNvSpPr/>
          <p:nvPr/>
        </p:nvSpPr>
        <p:spPr>
          <a:xfrm>
            <a:off x="611560" y="260648"/>
            <a:ext cx="6408712" cy="197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Кері байланыс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Сұрақтарға жауап бер.  Қандай жаңа сөздермен таныстық.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Абай — қандай ақын?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Ол өлеңдерінде нені жырлады?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Ақынның табиғат туралы қандай өлеңдері бар?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Абай табиғатты қалай суреттейді?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9477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823</TotalTime>
  <Words>575</Words>
  <Application>Microsoft Office PowerPoint</Application>
  <PresentationFormat>Экран (4:3)</PresentationFormat>
  <Paragraphs>81</Paragraphs>
  <Slides>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Calibri</vt:lpstr>
      <vt:lpstr>DSHermes</vt:lpstr>
      <vt:lpstr>DTDinTextExtraBlack</vt:lpstr>
      <vt:lpstr>DTDinTextLight</vt:lpstr>
      <vt:lpstr>DTDinTextMedium</vt:lpstr>
      <vt:lpstr>DTDinTextPro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Лирика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ТАЌЫРЫБЫ: Абайдыѕ табиєат лирикасы</dc:title>
  <dc:creator>xxx™</dc:creator>
  <cp:lastModifiedBy>Raonn_Vierra</cp:lastModifiedBy>
  <cp:revision>96</cp:revision>
  <dcterms:created xsi:type="dcterms:W3CDTF">2010-03-13T12:16:44Z</dcterms:created>
  <dcterms:modified xsi:type="dcterms:W3CDTF">2020-03-28T05:16:59Z</dcterms:modified>
</cp:coreProperties>
</file>