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2CF4-DFD5-46F6-8A86-B8B575F1C57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646C-D2F8-4558-87D0-14FB752B7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3608041"/>
          </a:xfrm>
        </p:spPr>
        <p:txBody>
          <a:bodyPr/>
          <a:lstStyle/>
          <a:p>
            <a:pPr algn="l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Тақырыбы: 9.2.4.7-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тригонометриялық функциялардың қосындысы мен айырымын көбейтіндіге және көбейтіндісін қосындыға немесе айырымға түрлендіру формулаларын қорытып шығару және қолдану;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62068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 сынып Алгебра. 4 тоқсан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90043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" descr="C:\Users\Администратор\Desktop\0001-001-Svojstvo-mediany-ravnobedrennogo-treugol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2700"/>
            <a:ext cx="9156700" cy="6870700"/>
          </a:xfrm>
          <a:prstGeom prst="rect">
            <a:avLst/>
          </a:prstGeom>
          <a:noFill/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000108"/>
            <a:ext cx="8550490" cy="1072248"/>
          </a:xfrm>
          <a:prstGeom prst="rect">
            <a:avLst/>
          </a:prstGeom>
          <a:noFill/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928802"/>
            <a:ext cx="5333746" cy="1072248"/>
          </a:xfrm>
          <a:prstGeom prst="rect">
            <a:avLst/>
          </a:prstGeom>
          <a:noFill/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000372"/>
            <a:ext cx="8522997" cy="1072248"/>
          </a:xfrm>
          <a:prstGeom prst="rect">
            <a:avLst/>
          </a:prstGeom>
          <a:noFill/>
        </p:spPr>
      </p:pic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071942"/>
            <a:ext cx="2831835" cy="604858"/>
          </a:xfrm>
          <a:prstGeom prst="rect">
            <a:avLst/>
          </a:prstGeom>
          <a:noFill/>
        </p:spPr>
      </p:pic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4929198"/>
            <a:ext cx="3051784" cy="604858"/>
          </a:xfrm>
          <a:prstGeom prst="rect">
            <a:avLst/>
          </a:prstGeom>
          <a:noFill/>
        </p:spPr>
      </p:pic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055610"/>
          </a:xfrm>
        </p:spPr>
        <p:txBody>
          <a:bodyPr/>
          <a:lstStyle/>
          <a:p>
            <a:r>
              <a:rPr lang="kk-KZ" sz="4200" dirty="0" smtClean="0"/>
              <a:t>Жауабы</a:t>
            </a:r>
            <a:r>
              <a:rPr lang="en-US" sz="4200" dirty="0" smtClean="0"/>
              <a:t>:</a:t>
            </a:r>
            <a:endParaRPr lang="ru-RU" sz="4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1830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effectLst/>
                <a:latin typeface="Times New Roman" pitchFamily="18" charset="0"/>
                <a:cs typeface="Times New Roman" pitchFamily="18" charset="0"/>
              </a:rPr>
              <a:t>Тест.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kk-KZ" sz="2000" i="1" dirty="0">
                <a:latin typeface="Times New Roman" pitchFamily="18" charset="0"/>
                <a:cs typeface="Times New Roman" pitchFamily="18" charset="0"/>
              </a:rPr>
              <a:t> Білім алушы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Сәйкес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тригонометриялық формулаларды қолданады;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-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Тестің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жауабын анықтайды.</a:t>
            </a:r>
            <a:r>
              <a:rPr lang="ru-RU" sz="3600" dirty="0"/>
              <a:t/>
            </a:r>
            <a:br>
              <a:rPr lang="ru-RU" sz="3600" dirty="0"/>
            </a:br>
            <a:endParaRPr lang="ru-RU" sz="4000" b="1" i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908720"/>
            <a:ext cx="8046066" cy="575605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Ықшамдаңыз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cos40°cos20°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Қосындыға түрлендіріңіз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30°+x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(30°-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Көбейтіндіні есептеңіз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sin15°cos75°.</a:t>
            </a:r>
          </a:p>
          <a:p>
            <a:pPr>
              <a:buNone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Синустардың көбейтіндісің қосындысы түрінде жазыңыз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5. 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Косинустардың көбейтіндісің қосындысы түрінде жазыңыз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:</a:t>
            </a:r>
            <a:endParaRPr lang="ru-RU" sz="18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Рисунок 3" descr="2015-10-26_19411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6000792" cy="56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2015-10-26_19420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348880"/>
            <a:ext cx="71438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2015-10-26_19462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212976"/>
            <a:ext cx="516462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2015-10-26_21015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293096"/>
            <a:ext cx="756084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2015-10-26_21025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5661248"/>
            <a:ext cx="7848872" cy="747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C:\Users\Администратор\Desktop\0001-001-Svojstvo-mediany-ravnobedrennogo-treugol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-6350"/>
            <a:ext cx="9156700" cy="68707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Жауабы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tx1"/>
                </a:solidFill>
                <a:latin typeface="+mn-lt"/>
              </a:rPr>
              <a:t>1 – С</a:t>
            </a:r>
          </a:p>
          <a:p>
            <a:r>
              <a:rPr lang="ru-RU" sz="4800" b="1" i="1" dirty="0" smtClean="0">
                <a:solidFill>
                  <a:schemeClr val="tx1"/>
                </a:solidFill>
                <a:latin typeface="+mn-lt"/>
              </a:rPr>
              <a:t>2-  Д  </a:t>
            </a:r>
          </a:p>
          <a:p>
            <a:r>
              <a:rPr lang="ru-RU" sz="4800" b="1" i="1" dirty="0" smtClean="0">
                <a:solidFill>
                  <a:schemeClr val="tx1"/>
                </a:solidFill>
                <a:latin typeface="+mn-lt"/>
              </a:rPr>
              <a:t>3- Д</a:t>
            </a:r>
          </a:p>
          <a:p>
            <a:r>
              <a:rPr lang="ru-RU" sz="4800" b="1" i="1" dirty="0" smtClean="0">
                <a:solidFill>
                  <a:schemeClr val="tx1"/>
                </a:solidFill>
                <a:latin typeface="+mn-lt"/>
              </a:rPr>
              <a:t>4 – Е</a:t>
            </a:r>
          </a:p>
          <a:p>
            <a:r>
              <a:rPr lang="ru-RU" sz="4800" b="1" i="1" dirty="0" smtClean="0">
                <a:solidFill>
                  <a:schemeClr val="tx1"/>
                </a:solidFill>
                <a:latin typeface="+mn-lt"/>
              </a:rPr>
              <a:t> 5- Е</a:t>
            </a:r>
            <a:endParaRPr lang="ru-RU" sz="4800" b="1" i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404664"/>
          <a:ext cx="7848872" cy="1962912"/>
        </p:xfrm>
        <a:graphic>
          <a:graphicData uri="http://schemas.openxmlformats.org/drawingml/2006/table">
            <a:tbl>
              <a:tblPr/>
              <a:tblGrid>
                <a:gridCol w="3924436"/>
                <a:gridCol w="3924436"/>
              </a:tblGrid>
              <a:tr h="48319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Рефлексия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 бүгін ... білдім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 енді ... білемін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(бағалау критерийлеріне сәйкес)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2636912"/>
            <a:ext cx="84539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Үй тапсырмасы: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Тарқырыпты толық қайталап шығу.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85720" y="2332037"/>
            <a:ext cx="8568952" cy="66491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9512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 мақсаты: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3268960"/>
          </a:xfrm>
        </p:spPr>
        <p:txBody>
          <a:bodyPr>
            <a:normAutofit lnSpcReduction="10000"/>
          </a:bodyPr>
          <a:lstStyle/>
          <a:p>
            <a:r>
              <a:rPr lang="kk-KZ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ригонометриялық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функциялардың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көбейтінді</a:t>
            </a:r>
            <a:r>
              <a:rPr lang="kk-KZ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сін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қосынды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айырым</a:t>
            </a:r>
            <a:r>
              <a:rPr lang="kk-KZ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түрлендіру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формулаларын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меңгерту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осы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формулаларды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kk-KZ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қолдана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дағдыларын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162037"/>
            <a:ext cx="8194686" cy="1195393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3" y="2519359"/>
            <a:ext cx="8194685" cy="1195393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3" y="3876681"/>
            <a:ext cx="8173152" cy="1195393"/>
          </a:xfrm>
          <a:prstGeom prst="rect">
            <a:avLst/>
          </a:prstGeom>
          <a:noFill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3" y="5234003"/>
            <a:ext cx="8117553" cy="1195393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1733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19088" y="2600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9088" y="3467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214290"/>
            <a:ext cx="85725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2800" dirty="0" smtClean="0">
                <a:solidFill>
                  <a:srgbClr val="002060"/>
                </a:solidFill>
                <a:latin typeface="Bahnschrift Light" pitchFamily="34" charset="0"/>
                <a:ea typeface="Times New Roman" pitchFamily="18" charset="0"/>
                <a:cs typeface="Times New Roman" pitchFamily="18" charset="0"/>
              </a:rPr>
              <a:t>Формула кейде ойлап тапқан адамға қарағанда ақылды болып көрінеді</a:t>
            </a:r>
            <a:r>
              <a:rPr lang="en-US" sz="1400" dirty="0" smtClean="0">
                <a:solidFill>
                  <a:srgbClr val="002060"/>
                </a:solidFill>
                <a:latin typeface="Bahnschrift Light" pitchFamily="34" charset="0"/>
                <a:cs typeface="Arial" pitchFamily="34" charset="0"/>
              </a:rPr>
              <a:t> </a:t>
            </a:r>
            <a:endParaRPr lang="en-US" sz="4000" dirty="0" smtClean="0">
              <a:solidFill>
                <a:srgbClr val="002060"/>
              </a:solidFill>
              <a:latin typeface="Bahnschrift Light" pitchFamily="34" charset="0"/>
              <a:cs typeface="Arial" pitchFamily="34" charset="0"/>
            </a:endParaRPr>
          </a:p>
          <a:p>
            <a:endParaRPr lang="en-US" dirty="0">
              <a:latin typeface="Bahnschrift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Администратор\Desktop\ff2e45804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24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469" y="1565667"/>
            <a:ext cx="8435531" cy="648887"/>
          </a:xfrm>
          <a:prstGeom prst="rect">
            <a:avLst/>
          </a:prstGeom>
          <a:noFill/>
        </p:spPr>
      </p:pic>
      <p:pic>
        <p:nvPicPr>
          <p:cNvPr id="43023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214554"/>
            <a:ext cx="6332688" cy="923918"/>
          </a:xfrm>
          <a:prstGeom prst="rect">
            <a:avLst/>
          </a:prstGeom>
          <a:noFill/>
        </p:spPr>
      </p:pic>
      <p:pic>
        <p:nvPicPr>
          <p:cNvPr id="43022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786190"/>
            <a:ext cx="7724233" cy="714380"/>
          </a:xfrm>
          <a:prstGeom prst="rect">
            <a:avLst/>
          </a:prstGeom>
          <a:noFill/>
        </p:spPr>
      </p:pic>
      <p:pic>
        <p:nvPicPr>
          <p:cNvPr id="4302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86880"/>
            <a:ext cx="9144000" cy="828136"/>
          </a:xfrm>
          <a:prstGeom prst="rect">
            <a:avLst/>
          </a:prstGeom>
          <a:noFill/>
        </p:spPr>
      </p:pic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2876" y="1643050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3834474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б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619672" y="980728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47439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C:\Users\Администратор\Desktop\0001-001-Svojstvo-mediany-ravnobedrennogo-treugol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-6350"/>
            <a:ext cx="9156700" cy="68707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Қосынды немесе айырма түрінде көрсетіңіз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285860"/>
            <a:ext cx="8858280" cy="471490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</a:rPr>
              <a:t>а) 2 sin 27°cos 9°;              д) cos(</a:t>
            </a:r>
            <a:r>
              <a:rPr lang="kk-KZ" sz="2800" i="1" dirty="0" smtClean="0">
                <a:solidFill>
                  <a:schemeClr val="tx1"/>
                </a:solidFill>
              </a:rPr>
              <a:t>x</a:t>
            </a:r>
            <a:r>
              <a:rPr lang="kk-KZ" sz="2800" dirty="0" smtClean="0">
                <a:solidFill>
                  <a:schemeClr val="tx1"/>
                </a:solidFill>
              </a:rPr>
              <a:t> + 1)cos(</a:t>
            </a:r>
            <a:r>
              <a:rPr lang="kk-KZ" sz="2800" i="1" dirty="0" smtClean="0">
                <a:solidFill>
                  <a:schemeClr val="tx1"/>
                </a:solidFill>
              </a:rPr>
              <a:t>x</a:t>
            </a:r>
            <a:r>
              <a:rPr lang="kk-KZ" sz="2800" dirty="0" smtClean="0">
                <a:solidFill>
                  <a:schemeClr val="tx1"/>
                </a:solidFill>
              </a:rPr>
              <a:t> - 1);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</a:rPr>
              <a:t>б) -2sin 25°sin15°;               е) 2 sin(</a:t>
            </a:r>
            <a:r>
              <a:rPr lang="en-US" sz="2800" dirty="0" smtClean="0">
                <a:solidFill>
                  <a:schemeClr val="tx1"/>
                </a:solidFill>
              </a:rPr>
              <a:t>α</a:t>
            </a:r>
            <a:r>
              <a:rPr lang="kk-KZ" sz="2800" dirty="0" smtClean="0">
                <a:solidFill>
                  <a:schemeClr val="tx1"/>
                </a:solidFill>
              </a:rPr>
              <a:t> + </a:t>
            </a:r>
            <a:r>
              <a:rPr lang="en-US" sz="2800" dirty="0" smtClean="0">
                <a:solidFill>
                  <a:schemeClr val="tx1"/>
                </a:solidFill>
              </a:rPr>
              <a:t>β</a:t>
            </a:r>
            <a:r>
              <a:rPr lang="kk-KZ" sz="2800" dirty="0" smtClean="0">
                <a:solidFill>
                  <a:schemeClr val="tx1"/>
                </a:solidFill>
              </a:rPr>
              <a:t>)cos(</a:t>
            </a:r>
            <a:r>
              <a:rPr lang="en-US" sz="2800" dirty="0" smtClean="0">
                <a:solidFill>
                  <a:schemeClr val="tx1"/>
                </a:solidFill>
              </a:rPr>
              <a:t>α</a:t>
            </a:r>
            <a:r>
              <a:rPr lang="kk-KZ" sz="2800" dirty="0" smtClean="0">
                <a:solidFill>
                  <a:schemeClr val="tx1"/>
                </a:solidFill>
              </a:rPr>
              <a:t> - </a:t>
            </a:r>
            <a:r>
              <a:rPr lang="en-US" sz="2800" dirty="0" smtClean="0">
                <a:solidFill>
                  <a:schemeClr val="tx1"/>
                </a:solidFill>
              </a:rPr>
              <a:t>β</a:t>
            </a:r>
            <a:r>
              <a:rPr lang="kk-KZ" sz="2800" dirty="0" smtClean="0">
                <a:solidFill>
                  <a:schemeClr val="tx1"/>
                </a:solidFill>
              </a:rPr>
              <a:t>);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</a:t>
            </a:r>
            <a:r>
              <a:rPr lang="en-US" sz="2800" dirty="0" smtClean="0">
                <a:solidFill>
                  <a:schemeClr val="tx1"/>
                </a:solidFill>
              </a:rPr>
              <a:t>) 2 </a:t>
            </a:r>
            <a:r>
              <a:rPr lang="en-US" sz="2800" dirty="0" err="1" smtClean="0">
                <a:solidFill>
                  <a:schemeClr val="tx1"/>
                </a:solidFill>
              </a:rPr>
              <a:t>sinα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cos3α</a:t>
            </a:r>
            <a:r>
              <a:rPr lang="en-US" sz="2800" dirty="0" smtClean="0">
                <a:solidFill>
                  <a:schemeClr val="tx1"/>
                </a:solidFill>
              </a:rPr>
              <a:t>;                  </a:t>
            </a:r>
            <a:r>
              <a:rPr lang="ru-RU" sz="2800" dirty="0" smtClean="0">
                <a:solidFill>
                  <a:schemeClr val="tx1"/>
                </a:solidFill>
              </a:rPr>
              <a:t>ж</a:t>
            </a:r>
            <a:r>
              <a:rPr lang="en-US" sz="2800" dirty="0" smtClean="0">
                <a:solidFill>
                  <a:schemeClr val="tx1"/>
                </a:solidFill>
              </a:rPr>
              <a:t>) sin(</a:t>
            </a:r>
            <a:r>
              <a:rPr lang="ru-RU" sz="2800" dirty="0" err="1" smtClean="0">
                <a:solidFill>
                  <a:schemeClr val="tx1"/>
                </a:solidFill>
              </a:rPr>
              <a:t>γ</a:t>
            </a:r>
            <a:r>
              <a:rPr lang="en-US" sz="2800" dirty="0" smtClean="0">
                <a:solidFill>
                  <a:schemeClr val="tx1"/>
                </a:solidFill>
              </a:rPr>
              <a:t> + </a:t>
            </a:r>
            <a:r>
              <a:rPr lang="ru-RU" sz="2800" dirty="0" err="1" smtClean="0">
                <a:solidFill>
                  <a:schemeClr val="tx1"/>
                </a:solidFill>
              </a:rPr>
              <a:t>φ</a:t>
            </a:r>
            <a:r>
              <a:rPr lang="en-US" sz="2800" dirty="0" smtClean="0">
                <a:solidFill>
                  <a:schemeClr val="tx1"/>
                </a:solidFill>
              </a:rPr>
              <a:t>)sin(</a:t>
            </a:r>
            <a:r>
              <a:rPr lang="ru-RU" sz="2800" dirty="0" err="1" smtClean="0">
                <a:solidFill>
                  <a:schemeClr val="tx1"/>
                </a:solidFill>
              </a:rPr>
              <a:t>γ</a:t>
            </a:r>
            <a:r>
              <a:rPr lang="en-US" sz="2800" dirty="0" smtClean="0">
                <a:solidFill>
                  <a:schemeClr val="tx1"/>
                </a:solidFill>
              </a:rPr>
              <a:t> - </a:t>
            </a:r>
            <a:r>
              <a:rPr lang="ru-RU" sz="2800" dirty="0" err="1" smtClean="0">
                <a:solidFill>
                  <a:schemeClr val="tx1"/>
                </a:solidFill>
              </a:rPr>
              <a:t>φ</a:t>
            </a:r>
            <a:r>
              <a:rPr lang="en-US" sz="2800" dirty="0" smtClean="0">
                <a:solidFill>
                  <a:schemeClr val="tx1"/>
                </a:solidFill>
              </a:rPr>
              <a:t>); 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г) 2 </a:t>
            </a:r>
            <a:r>
              <a:rPr lang="ru-RU" sz="2800" dirty="0" err="1" smtClean="0">
                <a:solidFill>
                  <a:schemeClr val="tx1"/>
                </a:solidFill>
              </a:rPr>
              <a:t>cos2</a:t>
            </a:r>
            <a:r>
              <a:rPr lang="en-US" sz="2800" dirty="0" smtClean="0">
                <a:solidFill>
                  <a:schemeClr val="tx1"/>
                </a:solidFill>
              </a:rPr>
              <a:t>α</a:t>
            </a:r>
            <a:r>
              <a:rPr lang="ru-RU" sz="2800" dirty="0" err="1" smtClean="0">
                <a:solidFill>
                  <a:schemeClr val="tx1"/>
                </a:solidFill>
              </a:rPr>
              <a:t>cos</a:t>
            </a:r>
            <a:r>
              <a:rPr lang="en-US" sz="2800" dirty="0" smtClean="0">
                <a:solidFill>
                  <a:schemeClr val="tx1"/>
                </a:solidFill>
              </a:rPr>
              <a:t>α</a:t>
            </a:r>
            <a:r>
              <a:rPr lang="ru-RU" sz="2800" dirty="0" smtClean="0">
                <a:solidFill>
                  <a:schemeClr val="tx1"/>
                </a:solidFill>
              </a:rPr>
              <a:t>;                   </a:t>
            </a:r>
            <a:r>
              <a:rPr lang="ru-RU" sz="2800" dirty="0" err="1" smtClean="0">
                <a:solidFill>
                  <a:schemeClr val="tx1"/>
                </a:solidFill>
              </a:rPr>
              <a:t>з</a:t>
            </a:r>
            <a:r>
              <a:rPr lang="ru-RU" sz="2800" dirty="0" smtClean="0">
                <a:solidFill>
                  <a:schemeClr val="tx1"/>
                </a:solidFill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</a:rPr>
              <a:t>sin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2800" dirty="0" err="1" smtClean="0">
                <a:solidFill>
                  <a:schemeClr val="tx1"/>
                </a:solidFill>
              </a:rPr>
              <a:t>2</a:t>
            </a:r>
            <a:r>
              <a:rPr lang="ru-RU" sz="2800" i="1" dirty="0" err="1" smtClean="0">
                <a:solidFill>
                  <a:schemeClr val="tx1"/>
                </a:solidFill>
              </a:rPr>
              <a:t>х</a:t>
            </a:r>
            <a:r>
              <a:rPr lang="ru-RU" sz="2800" dirty="0" smtClean="0">
                <a:solidFill>
                  <a:schemeClr val="tx1"/>
                </a:solidFill>
              </a:rPr>
              <a:t> + 3)</a:t>
            </a:r>
            <a:r>
              <a:rPr lang="ru-RU" sz="2800" dirty="0" err="1" smtClean="0">
                <a:solidFill>
                  <a:schemeClr val="tx1"/>
                </a:solidFill>
              </a:rPr>
              <a:t>sin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2800" i="1" dirty="0" err="1" smtClean="0">
                <a:solidFill>
                  <a:schemeClr val="tx1"/>
                </a:solidFill>
              </a:rPr>
              <a:t>х</a:t>
            </a:r>
            <a:r>
              <a:rPr lang="ru-RU" sz="2800" dirty="0" smtClean="0">
                <a:solidFill>
                  <a:schemeClr val="tx1"/>
                </a:solidFill>
              </a:rPr>
              <a:t> - 3).	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4221088"/>
            <a:ext cx="436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!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93991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9912" y="4221088"/>
            <a:ext cx="436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!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4040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57166"/>
            <a:ext cx="6997767" cy="573093"/>
          </a:xfrm>
          <a:prstGeom prst="rect">
            <a:avLst/>
          </a:prstGeom>
          <a:noFill/>
        </p:spPr>
      </p:pic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069957"/>
            <a:ext cx="7872488" cy="573093"/>
          </a:xfrm>
          <a:prstGeom prst="rect">
            <a:avLst/>
          </a:prstGeom>
          <a:noFill/>
        </p:spPr>
      </p:pic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714488"/>
            <a:ext cx="6424674" cy="573093"/>
          </a:xfrm>
          <a:prstGeom prst="rect">
            <a:avLst/>
          </a:prstGeom>
          <a:noFill/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500306"/>
            <a:ext cx="6364349" cy="573093"/>
          </a:xfrm>
          <a:prstGeom prst="rect">
            <a:avLst/>
          </a:prstGeom>
          <a:noFill/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227678"/>
            <a:ext cx="8501090" cy="772826"/>
          </a:xfrm>
          <a:prstGeom prst="rect">
            <a:avLst/>
          </a:prstGeom>
          <a:noFill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7768" y="3998915"/>
            <a:ext cx="8566232" cy="573093"/>
          </a:xfrm>
          <a:prstGeom prst="rect">
            <a:avLst/>
          </a:prstGeom>
          <a:noFill/>
        </p:spPr>
      </p:pic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601938"/>
            <a:ext cx="8286776" cy="755888"/>
          </a:xfrm>
          <a:prstGeom prst="rect">
            <a:avLst/>
          </a:prstGeom>
          <a:noFill/>
        </p:spPr>
      </p:pic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368685"/>
            <a:ext cx="8572528" cy="703521"/>
          </a:xfrm>
          <a:prstGeom prst="rect">
            <a:avLst/>
          </a:prstGeom>
          <a:noFill/>
        </p:spPr>
      </p:pic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457200" y="213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59507"/>
            <a:ext cx="17145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а)</a:t>
            </a:r>
          </a:p>
          <a:p>
            <a:r>
              <a:rPr lang="ru-RU" sz="4800" dirty="0" smtClean="0"/>
              <a:t>б)</a:t>
            </a:r>
          </a:p>
          <a:p>
            <a:r>
              <a:rPr lang="ru-RU" sz="4800" dirty="0" smtClean="0"/>
              <a:t>в)</a:t>
            </a:r>
          </a:p>
          <a:p>
            <a:r>
              <a:rPr lang="ru-RU" sz="4800" dirty="0" smtClean="0"/>
              <a:t>г)</a:t>
            </a:r>
          </a:p>
          <a:p>
            <a:r>
              <a:rPr lang="ru-RU" sz="4800" dirty="0" err="1" smtClean="0"/>
              <a:t>д</a:t>
            </a:r>
            <a:r>
              <a:rPr lang="ru-RU" sz="4800" dirty="0" smtClean="0"/>
              <a:t>)</a:t>
            </a:r>
          </a:p>
          <a:p>
            <a:r>
              <a:rPr lang="ru-RU" sz="4800" dirty="0" smtClean="0"/>
              <a:t>е)</a:t>
            </a:r>
          </a:p>
          <a:p>
            <a:r>
              <a:rPr lang="ru-RU" sz="4800" dirty="0" smtClean="0"/>
              <a:t>ж)</a:t>
            </a:r>
          </a:p>
          <a:p>
            <a:r>
              <a:rPr lang="ru-RU" sz="4800" dirty="0" err="1" smtClean="0"/>
              <a:t>з</a:t>
            </a:r>
            <a:r>
              <a:rPr lang="ru-RU" sz="4800" dirty="0" smtClean="0"/>
              <a:t>)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493991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055610"/>
          </a:xfrm>
        </p:spPr>
        <p:txBody>
          <a:bodyPr/>
          <a:lstStyle/>
          <a:p>
            <a:r>
              <a:rPr lang="kk-KZ" sz="4200" dirty="0" smtClean="0"/>
              <a:t>Өрнекті ықшамдаңыз</a:t>
            </a:r>
            <a:r>
              <a:rPr lang="en-US" sz="4200" dirty="0" smtClean="0"/>
              <a:t>:</a:t>
            </a:r>
            <a:endParaRPr lang="ru-RU" sz="42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99592" y="5605264"/>
            <a:ext cx="4536504" cy="12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214422"/>
            <a:ext cx="5964017" cy="1050656"/>
          </a:xfrm>
          <a:prstGeom prst="rect">
            <a:avLst/>
          </a:prstGeom>
          <a:noFill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571744"/>
            <a:ext cx="7370240" cy="990467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143380"/>
            <a:ext cx="3675712" cy="1201675"/>
          </a:xfrm>
          <a:prstGeom prst="rect">
            <a:avLst/>
          </a:prstGeom>
          <a:noFill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5715016"/>
            <a:ext cx="7386764" cy="671524"/>
          </a:xfrm>
          <a:prstGeom prst="rect">
            <a:avLst/>
          </a:prstGeom>
          <a:noFill/>
        </p:spPr>
      </p:pic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91440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91440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91440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914400" y="1609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571480"/>
            <a:ext cx="1714480" cy="5993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k-KZ" sz="6600" dirty="0" smtClean="0">
                <a:latin typeface="+mj-lt"/>
              </a:rPr>
              <a:t>А</a:t>
            </a:r>
            <a:r>
              <a:rPr lang="en-US" sz="6600" dirty="0" smtClean="0">
                <a:latin typeface="+mj-lt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ru-RU" sz="6600" dirty="0" smtClean="0">
                <a:latin typeface="+mj-lt"/>
              </a:rPr>
              <a:t>Б)</a:t>
            </a:r>
          </a:p>
          <a:p>
            <a:pPr>
              <a:lnSpc>
                <a:spcPct val="150000"/>
              </a:lnSpc>
            </a:pPr>
            <a:r>
              <a:rPr lang="ru-RU" sz="6600" dirty="0" smtClean="0">
                <a:latin typeface="+mj-lt"/>
              </a:rPr>
              <a:t>В)</a:t>
            </a:r>
          </a:p>
          <a:p>
            <a:pPr>
              <a:lnSpc>
                <a:spcPct val="150000"/>
              </a:lnSpc>
            </a:pPr>
            <a:r>
              <a:rPr lang="ru-RU" sz="6600" dirty="0" smtClean="0">
                <a:latin typeface="+mj-lt"/>
              </a:rPr>
              <a:t>Г)</a:t>
            </a:r>
            <a:endParaRPr lang="en-US" sz="6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9153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571472" y="3773684"/>
            <a:ext cx="8393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Егер                                                        </a:t>
            </a:r>
            <a:r>
              <a:rPr lang="kk-KZ" sz="40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болса, мына өрнекті табыңыз: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055610"/>
          </a:xfrm>
        </p:spPr>
        <p:txBody>
          <a:bodyPr/>
          <a:lstStyle/>
          <a:p>
            <a:r>
              <a:rPr lang="kk-KZ" sz="4200" dirty="0" smtClean="0"/>
              <a:t>Тепе-теңдікті дәлелде</a:t>
            </a:r>
            <a:r>
              <a:rPr lang="en-US" sz="4200" dirty="0" smtClean="0"/>
              <a:t>:</a:t>
            </a:r>
            <a:endParaRPr lang="ru-RU" sz="42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99592" y="5605264"/>
            <a:ext cx="4536504" cy="12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91440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91440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91440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914400" y="1609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3" name="Object 1"/>
          <p:cNvGraphicFramePr>
            <a:graphicFrameLocks noChangeAspect="1"/>
          </p:cNvGraphicFramePr>
          <p:nvPr/>
        </p:nvGraphicFramePr>
        <p:xfrm>
          <a:off x="1214414" y="1285860"/>
          <a:ext cx="6830170" cy="1000132"/>
        </p:xfrm>
        <a:graphic>
          <a:graphicData uri="http://schemas.openxmlformats.org/presentationml/2006/ole">
            <p:oleObj spid="_x0000_s1026" name="Формула" r:id="rId3" imgW="2667000" imgH="393700" progId="Equation.3">
              <p:embed/>
            </p:oleObj>
          </a:graphicData>
        </a:graphic>
      </p:graphicFrame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71472" y="2428868"/>
            <a:ext cx="8229600" cy="10556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Есепті шығарыңыз</a:t>
            </a: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:</a:t>
            </a:r>
            <a:endParaRPr kumimoji="0" lang="ru-RU" sz="4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2926" y="3929066"/>
            <a:ext cx="2944826" cy="757241"/>
          </a:xfrm>
          <a:prstGeom prst="rect">
            <a:avLst/>
          </a:prstGeom>
          <a:noFill/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8776" y="3929066"/>
            <a:ext cx="2213620" cy="666753"/>
          </a:xfrm>
          <a:prstGeom prst="rect">
            <a:avLst/>
          </a:prstGeom>
          <a:noFill/>
        </p:spPr>
      </p:pic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457200" y="7143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,   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457200" y="11334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3528" y="5733256"/>
            <a:ext cx="689054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Дескриптор:   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Білім алушы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Сәйкес тригонометриялық формулаларды қолдана отырып өрнекті түрлендіреді;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-Тепе-теңдікті дәлелдейді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5013176"/>
            <a:ext cx="2577527" cy="5381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3169153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C:\Users\Администратор\Desktop\0001-001-Svojstvo-mediany-ravnobedrennogo-treugolni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9156700" cy="6870700"/>
          </a:xfrm>
          <a:prstGeom prst="rect">
            <a:avLst/>
          </a:prstGeom>
          <a:noFill/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899592" y="5605264"/>
            <a:ext cx="4536504" cy="12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170" name="Picture 2" descr="https://im2-tub-kz.yandex.net/i?id=1bc052ef64e6f8a42967fe97c08e6ec6&amp;n=33&amp;h=191&amp;w=180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5928" y="6170323"/>
            <a:ext cx="648072" cy="687677"/>
          </a:xfrm>
          <a:prstGeom prst="rect">
            <a:avLst/>
          </a:prstGeom>
          <a:noFill/>
        </p:spPr>
      </p:pic>
      <p:pic>
        <p:nvPicPr>
          <p:cNvPr id="7172" name="Picture 4" descr="https://im1-tub-kz.yandex.net/i?id=2d3550dfa915d275306f3b6d2a71c3c8-l&amp;n=1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6203381"/>
            <a:ext cx="360040" cy="654619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714348" y="1142984"/>
          <a:ext cx="8133605" cy="3571900"/>
        </p:xfrm>
        <a:graphic>
          <a:graphicData uri="http://schemas.openxmlformats.org/presentationml/2006/ole">
            <p:oleObj spid="_x0000_s2050" name="Формула" r:id="rId6" imgW="3581400" imgH="1587500" progId="Equation.3">
              <p:embed/>
            </p:oleObj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055610"/>
          </a:xfrm>
        </p:spPr>
        <p:txBody>
          <a:bodyPr/>
          <a:lstStyle/>
          <a:p>
            <a:r>
              <a:rPr lang="kk-KZ" sz="4200" dirty="0" smtClean="0"/>
              <a:t>Жауабы</a:t>
            </a:r>
            <a:r>
              <a:rPr lang="en-US" sz="4200" dirty="0" smtClean="0"/>
              <a:t>: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xmlns="" val="133169153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243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Тақырыбы: 9.2.4.7- тригонометриялық функциялардың қосындысы мен айырымын көбейтіндіге және көбейтіндісін қосындыға немесе айырымға түрлендіру формулаларын қорытып шығару және қолдану;  </vt:lpstr>
      <vt:lpstr>Сабақ мақсаты: </vt:lpstr>
      <vt:lpstr>Слайд 3</vt:lpstr>
      <vt:lpstr>Слайд 4</vt:lpstr>
      <vt:lpstr>Қосынды немесе айырма түрінде көрсетіңіз</vt:lpstr>
      <vt:lpstr>Слайд 6</vt:lpstr>
      <vt:lpstr>Өрнекті ықшамдаңыз:</vt:lpstr>
      <vt:lpstr>Тепе-теңдікті дәлелде:</vt:lpstr>
      <vt:lpstr>Жауабы:</vt:lpstr>
      <vt:lpstr>Жауабы:</vt:lpstr>
      <vt:lpstr> Тест. Дескриптор:         Білім алушы -Сәйкес тригонометриялық формулаларды қолданады; -Тестің жауабын анықтайды. </vt:lpstr>
      <vt:lpstr>Жауабы: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9.2.4.7- тригонометриялық функциялардың қосындысы мен айырымын көбейтіндіге және көбейтіндісін қосындыға немесе айырымға түрлендіру формулаларын қорытып шығару және қолдану;</dc:title>
  <dc:creator>Mira</dc:creator>
  <cp:lastModifiedBy>D!akov RePack</cp:lastModifiedBy>
  <cp:revision>1</cp:revision>
  <dcterms:created xsi:type="dcterms:W3CDTF">2020-03-31T08:16:20Z</dcterms:created>
  <dcterms:modified xsi:type="dcterms:W3CDTF">2020-05-13T18:23:59Z</dcterms:modified>
</cp:coreProperties>
</file>