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A2CF4-DFD5-46F6-8A86-B8B575F1C575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9646C-D2F8-4558-87D0-14FB752B7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A2CF4-DFD5-46F6-8A86-B8B575F1C575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9646C-D2F8-4558-87D0-14FB752B7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A2CF4-DFD5-46F6-8A86-B8B575F1C575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9646C-D2F8-4558-87D0-14FB752B7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A2CF4-DFD5-46F6-8A86-B8B575F1C575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9646C-D2F8-4558-87D0-14FB752B7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A2CF4-DFD5-46F6-8A86-B8B575F1C575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9646C-D2F8-4558-87D0-14FB752B7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A2CF4-DFD5-46F6-8A86-B8B575F1C575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9646C-D2F8-4558-87D0-14FB752B7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A2CF4-DFD5-46F6-8A86-B8B575F1C575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9646C-D2F8-4558-87D0-14FB752B7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A2CF4-DFD5-46F6-8A86-B8B575F1C575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9646C-D2F8-4558-87D0-14FB752B7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A2CF4-DFD5-46F6-8A86-B8B575F1C575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9646C-D2F8-4558-87D0-14FB752B7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A2CF4-DFD5-46F6-8A86-B8B575F1C575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9646C-D2F8-4558-87D0-14FB752B7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A2CF4-DFD5-46F6-8A86-B8B575F1C575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9646C-D2F8-4558-87D0-14FB752B7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A2CF4-DFD5-46F6-8A86-B8B575F1C575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9646C-D2F8-4558-87D0-14FB752B7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jpeg"/><Relationship Id="rId5" Type="http://schemas.openxmlformats.org/officeDocument/2006/relationships/image" Target="../media/image38.jpeg"/><Relationship Id="rId4" Type="http://schemas.openxmlformats.org/officeDocument/2006/relationships/image" Target="../media/image37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7772400" cy="3608041"/>
          </a:xfrm>
        </p:spPr>
        <p:txBody>
          <a:bodyPr/>
          <a:lstStyle/>
          <a:p>
            <a:pPr algn="l"/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Тақырыбы: 9.2.4.7-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тригонометриялық функциялардың қосындысы мен айырымын көбейтіндіге және көбейтіндісін қосындыға немесе айырымға түрлендіру формулаларын қорытып шығару және қолдану;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83768" y="620688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9 сынып Алгебра. 4 тоқсан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9004336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" descr="C:\Users\Администратор\Desktop\0001-001-Svojstvo-mediany-ravnobedrennogo-treugolni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2700"/>
            <a:ext cx="9156700" cy="6870700"/>
          </a:xfrm>
          <a:prstGeom prst="rect">
            <a:avLst/>
          </a:prstGeom>
          <a:noFill/>
        </p:spPr>
      </p:pic>
      <p:pic>
        <p:nvPicPr>
          <p:cNvPr id="51205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1000108"/>
            <a:ext cx="8550490" cy="1072248"/>
          </a:xfrm>
          <a:prstGeom prst="rect">
            <a:avLst/>
          </a:prstGeom>
          <a:noFill/>
        </p:spPr>
      </p:pic>
      <p:pic>
        <p:nvPicPr>
          <p:cNvPr id="51204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1928802"/>
            <a:ext cx="5333746" cy="1072248"/>
          </a:xfrm>
          <a:prstGeom prst="rect">
            <a:avLst/>
          </a:prstGeom>
          <a:noFill/>
        </p:spPr>
      </p:pic>
      <p:pic>
        <p:nvPicPr>
          <p:cNvPr id="51203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3000372"/>
            <a:ext cx="8522997" cy="1072248"/>
          </a:xfrm>
          <a:prstGeom prst="rect">
            <a:avLst/>
          </a:prstGeom>
          <a:noFill/>
        </p:spPr>
      </p:pic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4071942"/>
            <a:ext cx="2831835" cy="604858"/>
          </a:xfrm>
          <a:prstGeom prst="rect">
            <a:avLst/>
          </a:prstGeom>
          <a:noFill/>
        </p:spPr>
      </p:pic>
      <p:pic>
        <p:nvPicPr>
          <p:cNvPr id="51201" name="Picture 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4929198"/>
            <a:ext cx="3051784" cy="604858"/>
          </a:xfrm>
          <a:prstGeom prst="rect">
            <a:avLst/>
          </a:prstGeom>
          <a:noFill/>
        </p:spPr>
      </p:pic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055610"/>
          </a:xfrm>
        </p:spPr>
        <p:txBody>
          <a:bodyPr/>
          <a:lstStyle/>
          <a:p>
            <a:r>
              <a:rPr lang="kk-KZ" sz="4200" dirty="0" smtClean="0"/>
              <a:t>Жауабы</a:t>
            </a:r>
            <a:r>
              <a:rPr lang="en-US" sz="4200" dirty="0" smtClean="0"/>
              <a:t>:</a:t>
            </a:r>
            <a:endParaRPr lang="ru-RU" sz="4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818308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b="1" i="1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i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 smtClean="0">
                <a:effectLst/>
                <a:latin typeface="Times New Roman" pitchFamily="18" charset="0"/>
                <a:cs typeface="Times New Roman" pitchFamily="18" charset="0"/>
              </a:rPr>
              <a:t>Тест.</a:t>
            </a:r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Дескриптор</a:t>
            </a:r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:        </a:t>
            </a:r>
            <a:r>
              <a:rPr lang="kk-KZ" sz="2000" i="1" dirty="0">
                <a:latin typeface="Times New Roman" pitchFamily="18" charset="0"/>
                <a:cs typeface="Times New Roman" pitchFamily="18" charset="0"/>
              </a:rPr>
              <a:t> Білім алушы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Сәйкес </a:t>
            </a: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тригонометриялық формулаларды қолданады;</a:t>
            </a: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 smtClean="0"/>
              <a:t>-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Тестің </a:t>
            </a: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жауабын анықтайды.</a:t>
            </a:r>
            <a:r>
              <a:rPr lang="ru-RU" sz="3600" dirty="0"/>
              <a:t/>
            </a:r>
            <a:br>
              <a:rPr lang="ru-RU" sz="3600" dirty="0"/>
            </a:br>
            <a:endParaRPr lang="ru-RU" sz="4000" b="1" i="1" dirty="0"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908720"/>
            <a:ext cx="8046066" cy="5756056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1. 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Ықшамдаңыз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       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cos40°cos20°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2. 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Қосындыға түрлендіріңіз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     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30°+x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(30°-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3. 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Көбейтіндіні есептеңіз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sin15°cos75°.</a:t>
            </a:r>
          </a:p>
          <a:p>
            <a:pPr>
              <a:buNone/>
            </a:pPr>
            <a:endPara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4. 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Синустардың көбейтіндісің қосындысы түрінде жазыңыз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5. 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Косинустардың көбейтіндісің қосындысы түрінде жазыңыз </a:t>
            </a:r>
            <a:r>
              <a:rPr lang="ru-RU" sz="1800" b="1" dirty="0" smtClean="0">
                <a:solidFill>
                  <a:schemeClr val="tx1"/>
                </a:solidFill>
                <a:latin typeface="+mn-lt"/>
              </a:rPr>
              <a:t>:</a:t>
            </a:r>
            <a:endParaRPr lang="ru-RU" sz="1800" b="1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4" name="Рисунок 3" descr="2015-10-26_19411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412776"/>
            <a:ext cx="6000792" cy="569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2015-10-26_19420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2348880"/>
            <a:ext cx="714380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2015-10-26_194620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3212976"/>
            <a:ext cx="516462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2015-10-26_210158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4293096"/>
            <a:ext cx="756084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2015-10-26_210256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99592" y="5661248"/>
            <a:ext cx="7848872" cy="747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C:\Users\Администратор\Desktop\0001-001-Svojstvo-mediany-ravnobedrennogo-treugolni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350" y="-6350"/>
            <a:ext cx="9156700" cy="68707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Жауабы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b="1" i="1" dirty="0" smtClean="0">
                <a:solidFill>
                  <a:schemeClr val="tx1"/>
                </a:solidFill>
                <a:latin typeface="+mn-lt"/>
              </a:rPr>
              <a:t>1 – С</a:t>
            </a:r>
          </a:p>
          <a:p>
            <a:r>
              <a:rPr lang="ru-RU" sz="4800" b="1" i="1" dirty="0" smtClean="0">
                <a:solidFill>
                  <a:schemeClr val="tx1"/>
                </a:solidFill>
                <a:latin typeface="+mn-lt"/>
              </a:rPr>
              <a:t>2-  Д  </a:t>
            </a:r>
          </a:p>
          <a:p>
            <a:r>
              <a:rPr lang="ru-RU" sz="4800" b="1" i="1" dirty="0" smtClean="0">
                <a:solidFill>
                  <a:schemeClr val="tx1"/>
                </a:solidFill>
                <a:latin typeface="+mn-lt"/>
              </a:rPr>
              <a:t>3- Д</a:t>
            </a:r>
          </a:p>
          <a:p>
            <a:r>
              <a:rPr lang="ru-RU" sz="4800" b="1" i="1" dirty="0" smtClean="0">
                <a:solidFill>
                  <a:schemeClr val="tx1"/>
                </a:solidFill>
                <a:latin typeface="+mn-lt"/>
              </a:rPr>
              <a:t>4 – Е</a:t>
            </a:r>
          </a:p>
          <a:p>
            <a:r>
              <a:rPr lang="ru-RU" sz="4800" b="1" i="1" dirty="0" smtClean="0">
                <a:solidFill>
                  <a:schemeClr val="tx1"/>
                </a:solidFill>
                <a:latin typeface="+mn-lt"/>
              </a:rPr>
              <a:t> 5- Е</a:t>
            </a:r>
            <a:endParaRPr lang="ru-RU" sz="4800" b="1" i="1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11560" y="404664"/>
          <a:ext cx="7848872" cy="1962912"/>
        </p:xfrm>
        <a:graphic>
          <a:graphicData uri="http://schemas.openxmlformats.org/drawingml/2006/table">
            <a:tbl>
              <a:tblPr/>
              <a:tblGrid>
                <a:gridCol w="3924436"/>
                <a:gridCol w="3924436"/>
              </a:tblGrid>
              <a:tr h="48319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Рефлексия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Мен бүгін ... білдім</a:t>
                      </a:r>
                      <a:endParaRPr lang="ru-RU" sz="2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9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Мен енді ... білемін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(бағалау критерийлеріне сәйкес)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39552" y="2636912"/>
            <a:ext cx="845398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Үй тапсырмасы: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Тарқырыпты толық қайталап шығу.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285720" y="2332037"/>
            <a:ext cx="8568952" cy="66491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979512"/>
          </a:xfrm>
        </p:spPr>
        <p:txBody>
          <a:bodyPr/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Сабақ мақсаты: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91264" cy="3268960"/>
          </a:xfrm>
        </p:spPr>
        <p:txBody>
          <a:bodyPr>
            <a:normAutofit lnSpcReduction="10000"/>
          </a:bodyPr>
          <a:lstStyle/>
          <a:p>
            <a:r>
              <a:rPr lang="kk-KZ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GB" sz="3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ригонометриялық</a:t>
            </a:r>
            <a:r>
              <a:rPr lang="en-GB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функциялардың</a:t>
            </a:r>
            <a:r>
              <a:rPr lang="en-GB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көбейтінді</a:t>
            </a:r>
            <a:r>
              <a:rPr lang="kk-KZ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сін </a:t>
            </a:r>
            <a:r>
              <a:rPr lang="en-GB" sz="3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қосынды</a:t>
            </a:r>
            <a:r>
              <a:rPr lang="en-GB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мен</a:t>
            </a:r>
            <a:r>
              <a:rPr lang="en-GB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айырым</a:t>
            </a:r>
            <a:r>
              <a:rPr lang="kk-KZ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ға </a:t>
            </a:r>
            <a:r>
              <a:rPr lang="en-GB" sz="3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түрлендіру</a:t>
            </a:r>
            <a:r>
              <a:rPr lang="en-GB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формулаларын</a:t>
            </a:r>
            <a:r>
              <a:rPr lang="en-GB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меңгерту</a:t>
            </a:r>
            <a:r>
              <a:rPr lang="en-GB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3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осы</a:t>
            </a:r>
            <a:r>
              <a:rPr lang="en-GB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формулаларды</a:t>
            </a:r>
            <a:r>
              <a:rPr lang="en-GB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есеп</a:t>
            </a:r>
            <a:r>
              <a:rPr lang="en-GB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шығару</a:t>
            </a:r>
            <a:r>
              <a:rPr lang="kk-KZ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 </a:t>
            </a:r>
            <a:r>
              <a:rPr lang="en-GB" sz="3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қолдана</a:t>
            </a:r>
            <a:r>
              <a:rPr lang="en-GB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білу</a:t>
            </a:r>
            <a:r>
              <a:rPr lang="en-GB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дағдыларын</a:t>
            </a:r>
            <a:r>
              <a:rPr lang="en-GB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қалыптастыру</a:t>
            </a:r>
            <a:r>
              <a:rPr lang="en-GB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1162037"/>
            <a:ext cx="8194686" cy="1195393"/>
          </a:xfrm>
          <a:prstGeom prst="rect">
            <a:avLst/>
          </a:prstGeom>
          <a:noFill/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3" y="2519359"/>
            <a:ext cx="8194685" cy="1195393"/>
          </a:xfrm>
          <a:prstGeom prst="rect">
            <a:avLst/>
          </a:prstGeom>
          <a:noFill/>
        </p:spPr>
      </p:pic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3" y="3876681"/>
            <a:ext cx="8173152" cy="1195393"/>
          </a:xfrm>
          <a:prstGeom prst="rect">
            <a:avLst/>
          </a:prstGeom>
          <a:noFill/>
        </p:spPr>
      </p:pic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3" y="5234003"/>
            <a:ext cx="8117553" cy="1195393"/>
          </a:xfrm>
          <a:prstGeom prst="rect">
            <a:avLst/>
          </a:prstGeom>
          <a:noFill/>
        </p:spPr>
      </p:pic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0" y="17335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319088" y="2600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319088" y="3467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7158" y="214290"/>
            <a:ext cx="857256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kk-KZ" sz="2800" dirty="0" smtClean="0">
                <a:solidFill>
                  <a:srgbClr val="002060"/>
                </a:solidFill>
                <a:latin typeface="Bahnschrift Light" pitchFamily="34" charset="0"/>
                <a:ea typeface="Times New Roman" pitchFamily="18" charset="0"/>
                <a:cs typeface="Times New Roman" pitchFamily="18" charset="0"/>
              </a:rPr>
              <a:t>Формула кейде ойлап тапқан адамға қарағанда ақылды болып көрінеді</a:t>
            </a:r>
            <a:r>
              <a:rPr lang="en-US" sz="1400" dirty="0" smtClean="0">
                <a:solidFill>
                  <a:srgbClr val="002060"/>
                </a:solidFill>
                <a:latin typeface="Bahnschrift Light" pitchFamily="34" charset="0"/>
                <a:cs typeface="Arial" pitchFamily="34" charset="0"/>
              </a:rPr>
              <a:t> </a:t>
            </a:r>
            <a:endParaRPr lang="en-US" sz="4000" dirty="0" smtClean="0">
              <a:solidFill>
                <a:srgbClr val="002060"/>
              </a:solidFill>
              <a:latin typeface="Bahnschrift Light" pitchFamily="34" charset="0"/>
              <a:cs typeface="Arial" pitchFamily="34" charset="0"/>
            </a:endParaRPr>
          </a:p>
          <a:p>
            <a:endParaRPr lang="en-US" dirty="0">
              <a:latin typeface="Bahnschrift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C:\Users\Администратор\Desktop\ff2e458049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619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0" y="781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301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3024" name="Picture 1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8469" y="1565667"/>
            <a:ext cx="8435531" cy="648887"/>
          </a:xfrm>
          <a:prstGeom prst="rect">
            <a:avLst/>
          </a:prstGeom>
          <a:noFill/>
        </p:spPr>
      </p:pic>
      <p:pic>
        <p:nvPicPr>
          <p:cNvPr id="43023" name="Picture 1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22" y="2214554"/>
            <a:ext cx="6332688" cy="923918"/>
          </a:xfrm>
          <a:prstGeom prst="rect">
            <a:avLst/>
          </a:prstGeom>
          <a:noFill/>
        </p:spPr>
      </p:pic>
      <p:pic>
        <p:nvPicPr>
          <p:cNvPr id="43022" name="Picture 1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3786190"/>
            <a:ext cx="7724233" cy="714380"/>
          </a:xfrm>
          <a:prstGeom prst="rect">
            <a:avLst/>
          </a:prstGeom>
          <a:noFill/>
        </p:spPr>
      </p:pic>
      <p:pic>
        <p:nvPicPr>
          <p:cNvPr id="43021" name="Picture 1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886880"/>
            <a:ext cx="9144000" cy="828136"/>
          </a:xfrm>
          <a:prstGeom prst="rect">
            <a:avLst/>
          </a:prstGeom>
          <a:noFill/>
        </p:spPr>
      </p:pic>
      <p:sp>
        <p:nvSpPr>
          <p:cNvPr id="43026" name="Rectangle 18"/>
          <p:cNvSpPr>
            <a:spLocks noChangeArrowheads="1"/>
          </p:cNvSpPr>
          <p:nvPr/>
        </p:nvSpPr>
        <p:spPr bwMode="auto">
          <a:xfrm>
            <a:off x="0" y="742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28" name="Rectangle 20"/>
          <p:cNvSpPr>
            <a:spLocks noChangeArrowheads="1"/>
          </p:cNvSpPr>
          <p:nvPr/>
        </p:nvSpPr>
        <p:spPr bwMode="auto">
          <a:xfrm>
            <a:off x="0" y="1504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29" name="Rectangle 21"/>
          <p:cNvSpPr>
            <a:spLocks noChangeArrowheads="1"/>
          </p:cNvSpPr>
          <p:nvPr/>
        </p:nvSpPr>
        <p:spPr bwMode="auto">
          <a:xfrm>
            <a:off x="0" y="1962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42876" y="1643050"/>
            <a:ext cx="7143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a)</a:t>
            </a:r>
            <a:endParaRPr lang="en-US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0" y="3834474"/>
            <a:ext cx="571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б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1619672" y="980728"/>
            <a:ext cx="15915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Мысалы: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4474393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Picture 1" descr="C:\Users\Администратор\Desktop\0001-001-Svojstvo-mediany-ravnobedrennogo-treugolni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350" y="-6350"/>
            <a:ext cx="9156700" cy="68707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24744"/>
          </a:xfrm>
        </p:spPr>
        <p:txBody>
          <a:bodyPr>
            <a:normAutofit fontScale="90000"/>
          </a:bodyPr>
          <a:lstStyle/>
          <a:p>
            <a:r>
              <a:rPr lang="kk-KZ" dirty="0" smtClean="0"/>
              <a:t>Қосынды немесе айырма түрінде көрсетіңіз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5720" y="1285860"/>
            <a:ext cx="8858280" cy="4714909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>
              <a:buNone/>
            </a:pPr>
            <a:r>
              <a:rPr lang="kk-KZ" sz="2800" dirty="0" smtClean="0">
                <a:solidFill>
                  <a:schemeClr val="tx1"/>
                </a:solidFill>
              </a:rPr>
              <a:t>а) 2 sin 27°cos 9°;              д) cos(</a:t>
            </a:r>
            <a:r>
              <a:rPr lang="kk-KZ" sz="2800" i="1" dirty="0" smtClean="0">
                <a:solidFill>
                  <a:schemeClr val="tx1"/>
                </a:solidFill>
              </a:rPr>
              <a:t>x</a:t>
            </a:r>
            <a:r>
              <a:rPr lang="kk-KZ" sz="2800" dirty="0" smtClean="0">
                <a:solidFill>
                  <a:schemeClr val="tx1"/>
                </a:solidFill>
              </a:rPr>
              <a:t> + 1)cos(</a:t>
            </a:r>
            <a:r>
              <a:rPr lang="kk-KZ" sz="2800" i="1" dirty="0" smtClean="0">
                <a:solidFill>
                  <a:schemeClr val="tx1"/>
                </a:solidFill>
              </a:rPr>
              <a:t>x</a:t>
            </a:r>
            <a:r>
              <a:rPr lang="kk-KZ" sz="2800" dirty="0" smtClean="0">
                <a:solidFill>
                  <a:schemeClr val="tx1"/>
                </a:solidFill>
              </a:rPr>
              <a:t> - 1);</a:t>
            </a:r>
            <a:endParaRPr lang="en-US" sz="28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kk-KZ" sz="2800" dirty="0" smtClean="0">
                <a:solidFill>
                  <a:schemeClr val="tx1"/>
                </a:solidFill>
              </a:rPr>
              <a:t> </a:t>
            </a:r>
            <a:endParaRPr lang="en-US" sz="28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kk-KZ" sz="2800" dirty="0" smtClean="0">
                <a:solidFill>
                  <a:schemeClr val="tx1"/>
                </a:solidFill>
              </a:rPr>
              <a:t>б) -2sin 25°sin15°;               е) 2 sin(</a:t>
            </a:r>
            <a:r>
              <a:rPr lang="en-US" sz="2800" dirty="0" smtClean="0">
                <a:solidFill>
                  <a:schemeClr val="tx1"/>
                </a:solidFill>
              </a:rPr>
              <a:t>α</a:t>
            </a:r>
            <a:r>
              <a:rPr lang="kk-KZ" sz="2800" dirty="0" smtClean="0">
                <a:solidFill>
                  <a:schemeClr val="tx1"/>
                </a:solidFill>
              </a:rPr>
              <a:t> + </a:t>
            </a:r>
            <a:r>
              <a:rPr lang="en-US" sz="2800" dirty="0" smtClean="0">
                <a:solidFill>
                  <a:schemeClr val="tx1"/>
                </a:solidFill>
              </a:rPr>
              <a:t>β</a:t>
            </a:r>
            <a:r>
              <a:rPr lang="kk-KZ" sz="2800" dirty="0" smtClean="0">
                <a:solidFill>
                  <a:schemeClr val="tx1"/>
                </a:solidFill>
              </a:rPr>
              <a:t>)cos(</a:t>
            </a:r>
            <a:r>
              <a:rPr lang="en-US" sz="2800" dirty="0" smtClean="0">
                <a:solidFill>
                  <a:schemeClr val="tx1"/>
                </a:solidFill>
              </a:rPr>
              <a:t>α</a:t>
            </a:r>
            <a:r>
              <a:rPr lang="kk-KZ" sz="2800" dirty="0" smtClean="0">
                <a:solidFill>
                  <a:schemeClr val="tx1"/>
                </a:solidFill>
              </a:rPr>
              <a:t> - </a:t>
            </a:r>
            <a:r>
              <a:rPr lang="en-US" sz="2800" dirty="0" smtClean="0">
                <a:solidFill>
                  <a:schemeClr val="tx1"/>
                </a:solidFill>
              </a:rPr>
              <a:t>β</a:t>
            </a:r>
            <a:r>
              <a:rPr lang="kk-KZ" sz="2800" dirty="0" smtClean="0">
                <a:solidFill>
                  <a:schemeClr val="tx1"/>
                </a:solidFill>
              </a:rPr>
              <a:t>);</a:t>
            </a:r>
            <a:endParaRPr lang="en-US" sz="28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kk-KZ" sz="2800" dirty="0" smtClean="0">
                <a:solidFill>
                  <a:schemeClr val="tx1"/>
                </a:solidFill>
              </a:rPr>
              <a:t> </a:t>
            </a:r>
            <a:endParaRPr lang="en-US" sz="28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в</a:t>
            </a:r>
            <a:r>
              <a:rPr lang="en-US" sz="2800" dirty="0" smtClean="0">
                <a:solidFill>
                  <a:schemeClr val="tx1"/>
                </a:solidFill>
              </a:rPr>
              <a:t>) 2 </a:t>
            </a:r>
            <a:r>
              <a:rPr lang="en-US" sz="2800" dirty="0" err="1" smtClean="0">
                <a:solidFill>
                  <a:schemeClr val="tx1"/>
                </a:solidFill>
              </a:rPr>
              <a:t>sinα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cos3α</a:t>
            </a:r>
            <a:r>
              <a:rPr lang="en-US" sz="2800" dirty="0" smtClean="0">
                <a:solidFill>
                  <a:schemeClr val="tx1"/>
                </a:solidFill>
              </a:rPr>
              <a:t>;                  </a:t>
            </a:r>
            <a:r>
              <a:rPr lang="ru-RU" sz="2800" dirty="0" smtClean="0">
                <a:solidFill>
                  <a:schemeClr val="tx1"/>
                </a:solidFill>
              </a:rPr>
              <a:t>ж</a:t>
            </a:r>
            <a:r>
              <a:rPr lang="en-US" sz="2800" dirty="0" smtClean="0">
                <a:solidFill>
                  <a:schemeClr val="tx1"/>
                </a:solidFill>
              </a:rPr>
              <a:t>) sin(</a:t>
            </a:r>
            <a:r>
              <a:rPr lang="ru-RU" sz="2800" dirty="0" err="1" smtClean="0">
                <a:solidFill>
                  <a:schemeClr val="tx1"/>
                </a:solidFill>
              </a:rPr>
              <a:t>γ</a:t>
            </a:r>
            <a:r>
              <a:rPr lang="en-US" sz="2800" dirty="0" smtClean="0">
                <a:solidFill>
                  <a:schemeClr val="tx1"/>
                </a:solidFill>
              </a:rPr>
              <a:t> + </a:t>
            </a:r>
            <a:r>
              <a:rPr lang="ru-RU" sz="2800" dirty="0" err="1" smtClean="0">
                <a:solidFill>
                  <a:schemeClr val="tx1"/>
                </a:solidFill>
              </a:rPr>
              <a:t>φ</a:t>
            </a:r>
            <a:r>
              <a:rPr lang="en-US" sz="2800" dirty="0" smtClean="0">
                <a:solidFill>
                  <a:schemeClr val="tx1"/>
                </a:solidFill>
              </a:rPr>
              <a:t>)sin(</a:t>
            </a:r>
            <a:r>
              <a:rPr lang="ru-RU" sz="2800" dirty="0" err="1" smtClean="0">
                <a:solidFill>
                  <a:schemeClr val="tx1"/>
                </a:solidFill>
              </a:rPr>
              <a:t>γ</a:t>
            </a:r>
            <a:r>
              <a:rPr lang="en-US" sz="2800" dirty="0" smtClean="0">
                <a:solidFill>
                  <a:schemeClr val="tx1"/>
                </a:solidFill>
              </a:rPr>
              <a:t> - </a:t>
            </a:r>
            <a:r>
              <a:rPr lang="ru-RU" sz="2800" dirty="0" err="1" smtClean="0">
                <a:solidFill>
                  <a:schemeClr val="tx1"/>
                </a:solidFill>
              </a:rPr>
              <a:t>φ</a:t>
            </a:r>
            <a:r>
              <a:rPr lang="en-US" sz="2800" dirty="0" smtClean="0">
                <a:solidFill>
                  <a:schemeClr val="tx1"/>
                </a:solidFill>
              </a:rPr>
              <a:t>); </a:t>
            </a:r>
          </a:p>
          <a:p>
            <a:pPr>
              <a:buNone/>
            </a:pPr>
            <a:endParaRPr lang="en-US" sz="28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г) 2 </a:t>
            </a:r>
            <a:r>
              <a:rPr lang="ru-RU" sz="2800" dirty="0" err="1" smtClean="0">
                <a:solidFill>
                  <a:schemeClr val="tx1"/>
                </a:solidFill>
              </a:rPr>
              <a:t>cos2</a:t>
            </a:r>
            <a:r>
              <a:rPr lang="en-US" sz="2800" dirty="0" smtClean="0">
                <a:solidFill>
                  <a:schemeClr val="tx1"/>
                </a:solidFill>
              </a:rPr>
              <a:t>α</a:t>
            </a:r>
            <a:r>
              <a:rPr lang="ru-RU" sz="2800" dirty="0" err="1" smtClean="0">
                <a:solidFill>
                  <a:schemeClr val="tx1"/>
                </a:solidFill>
              </a:rPr>
              <a:t>cos</a:t>
            </a:r>
            <a:r>
              <a:rPr lang="en-US" sz="2800" dirty="0" smtClean="0">
                <a:solidFill>
                  <a:schemeClr val="tx1"/>
                </a:solidFill>
              </a:rPr>
              <a:t>α</a:t>
            </a:r>
            <a:r>
              <a:rPr lang="ru-RU" sz="2800" dirty="0" smtClean="0">
                <a:solidFill>
                  <a:schemeClr val="tx1"/>
                </a:solidFill>
              </a:rPr>
              <a:t>;                   </a:t>
            </a:r>
            <a:r>
              <a:rPr lang="ru-RU" sz="2800" dirty="0" err="1" smtClean="0">
                <a:solidFill>
                  <a:schemeClr val="tx1"/>
                </a:solidFill>
              </a:rPr>
              <a:t>з</a:t>
            </a:r>
            <a:r>
              <a:rPr lang="ru-RU" sz="2800" dirty="0" smtClean="0">
                <a:solidFill>
                  <a:schemeClr val="tx1"/>
                </a:solidFill>
              </a:rPr>
              <a:t>) </a:t>
            </a:r>
            <a:r>
              <a:rPr lang="ru-RU" sz="2800" dirty="0" err="1" smtClean="0">
                <a:solidFill>
                  <a:schemeClr val="tx1"/>
                </a:solidFill>
              </a:rPr>
              <a:t>sin</a:t>
            </a:r>
            <a:r>
              <a:rPr lang="ru-RU" sz="2800" dirty="0" smtClean="0">
                <a:solidFill>
                  <a:schemeClr val="tx1"/>
                </a:solidFill>
              </a:rPr>
              <a:t>(</a:t>
            </a:r>
            <a:r>
              <a:rPr lang="ru-RU" sz="2800" dirty="0" err="1" smtClean="0">
                <a:solidFill>
                  <a:schemeClr val="tx1"/>
                </a:solidFill>
              </a:rPr>
              <a:t>2</a:t>
            </a:r>
            <a:r>
              <a:rPr lang="ru-RU" sz="2800" i="1" dirty="0" err="1" smtClean="0">
                <a:solidFill>
                  <a:schemeClr val="tx1"/>
                </a:solidFill>
              </a:rPr>
              <a:t>х</a:t>
            </a:r>
            <a:r>
              <a:rPr lang="ru-RU" sz="2800" dirty="0" smtClean="0">
                <a:solidFill>
                  <a:schemeClr val="tx1"/>
                </a:solidFill>
              </a:rPr>
              <a:t> + 3)</a:t>
            </a:r>
            <a:r>
              <a:rPr lang="ru-RU" sz="2800" dirty="0" err="1" smtClean="0">
                <a:solidFill>
                  <a:schemeClr val="tx1"/>
                </a:solidFill>
              </a:rPr>
              <a:t>sin</a:t>
            </a:r>
            <a:r>
              <a:rPr lang="ru-RU" sz="2800" dirty="0" smtClean="0">
                <a:solidFill>
                  <a:schemeClr val="tx1"/>
                </a:solidFill>
              </a:rPr>
              <a:t>(</a:t>
            </a:r>
            <a:r>
              <a:rPr lang="ru-RU" sz="2800" i="1" dirty="0" err="1" smtClean="0">
                <a:solidFill>
                  <a:schemeClr val="tx1"/>
                </a:solidFill>
              </a:rPr>
              <a:t>х</a:t>
            </a:r>
            <a:r>
              <a:rPr lang="ru-RU" sz="2800" dirty="0" smtClean="0">
                <a:solidFill>
                  <a:schemeClr val="tx1"/>
                </a:solidFill>
              </a:rPr>
              <a:t> - 3).	</a:t>
            </a:r>
            <a:endParaRPr lang="ru-RU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 smtClean="0"/>
          </a:p>
          <a:p>
            <a:pPr>
              <a:buNone/>
            </a:pPr>
            <a:endParaRPr lang="ru-RU" dirty="0" smtClean="0">
              <a:solidFill>
                <a:schemeClr val="accent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79912" y="4221088"/>
            <a:ext cx="4361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!</a:t>
            </a:r>
            <a:endParaRPr lang="ru-RU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4939919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79912" y="4221088"/>
            <a:ext cx="4361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!</a:t>
            </a:r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44040" name="Picture 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357166"/>
            <a:ext cx="6997767" cy="573093"/>
          </a:xfrm>
          <a:prstGeom prst="rect">
            <a:avLst/>
          </a:prstGeom>
          <a:noFill/>
        </p:spPr>
      </p:pic>
      <p:pic>
        <p:nvPicPr>
          <p:cNvPr id="44039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1069957"/>
            <a:ext cx="7872488" cy="573093"/>
          </a:xfrm>
          <a:prstGeom prst="rect">
            <a:avLst/>
          </a:prstGeom>
          <a:noFill/>
        </p:spPr>
      </p:pic>
      <p:pic>
        <p:nvPicPr>
          <p:cNvPr id="44038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1714488"/>
            <a:ext cx="6424674" cy="573093"/>
          </a:xfrm>
          <a:prstGeom prst="rect">
            <a:avLst/>
          </a:prstGeom>
          <a:noFill/>
        </p:spPr>
      </p:pic>
      <p:pic>
        <p:nvPicPr>
          <p:cNvPr id="44037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2500306"/>
            <a:ext cx="6364349" cy="573093"/>
          </a:xfrm>
          <a:prstGeom prst="rect">
            <a:avLst/>
          </a:prstGeom>
          <a:noFill/>
        </p:spPr>
      </p:pic>
      <p:pic>
        <p:nvPicPr>
          <p:cNvPr id="44036" name="Picture 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3227678"/>
            <a:ext cx="8501090" cy="772826"/>
          </a:xfrm>
          <a:prstGeom prst="rect">
            <a:avLst/>
          </a:prstGeom>
          <a:noFill/>
        </p:spPr>
      </p:pic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7768" y="3998915"/>
            <a:ext cx="8566232" cy="573093"/>
          </a:xfrm>
          <a:prstGeom prst="rect">
            <a:avLst/>
          </a:prstGeom>
          <a:noFill/>
        </p:spPr>
      </p:pic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4601938"/>
            <a:ext cx="8286776" cy="755888"/>
          </a:xfrm>
          <a:prstGeom prst="rect">
            <a:avLst/>
          </a:prstGeom>
          <a:noFill/>
        </p:spPr>
      </p:pic>
      <p:pic>
        <p:nvPicPr>
          <p:cNvPr id="44033" name="Picture 1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5368685"/>
            <a:ext cx="8572528" cy="703521"/>
          </a:xfrm>
          <a:prstGeom prst="rect">
            <a:avLst/>
          </a:prstGeom>
          <a:noFill/>
        </p:spPr>
      </p:pic>
      <p:sp>
        <p:nvSpPr>
          <p:cNvPr id="44049" name="Rectangle 17"/>
          <p:cNvSpPr>
            <a:spLocks noChangeArrowheads="1"/>
          </p:cNvSpPr>
          <p:nvPr/>
        </p:nvSpPr>
        <p:spPr bwMode="auto">
          <a:xfrm>
            <a:off x="457200" y="2133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0" y="159507"/>
            <a:ext cx="171451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а)</a:t>
            </a:r>
          </a:p>
          <a:p>
            <a:r>
              <a:rPr lang="ru-RU" sz="4800" dirty="0" smtClean="0"/>
              <a:t>б)</a:t>
            </a:r>
          </a:p>
          <a:p>
            <a:r>
              <a:rPr lang="ru-RU" sz="4800" dirty="0" smtClean="0"/>
              <a:t>в)</a:t>
            </a:r>
          </a:p>
          <a:p>
            <a:r>
              <a:rPr lang="ru-RU" sz="4800" dirty="0" smtClean="0"/>
              <a:t>г)</a:t>
            </a:r>
          </a:p>
          <a:p>
            <a:r>
              <a:rPr lang="ru-RU" sz="4800" dirty="0" err="1" smtClean="0"/>
              <a:t>д</a:t>
            </a:r>
            <a:r>
              <a:rPr lang="ru-RU" sz="4800" dirty="0" smtClean="0"/>
              <a:t>)</a:t>
            </a:r>
          </a:p>
          <a:p>
            <a:r>
              <a:rPr lang="ru-RU" sz="4800" dirty="0" smtClean="0"/>
              <a:t>е)</a:t>
            </a:r>
          </a:p>
          <a:p>
            <a:r>
              <a:rPr lang="ru-RU" sz="4800" dirty="0" smtClean="0"/>
              <a:t>ж)</a:t>
            </a:r>
          </a:p>
          <a:p>
            <a:r>
              <a:rPr lang="ru-RU" sz="4800" dirty="0" err="1" smtClean="0"/>
              <a:t>з</a:t>
            </a:r>
            <a:r>
              <a:rPr lang="ru-RU" sz="4800" dirty="0" smtClean="0"/>
              <a:t>)</a:t>
            </a:r>
          </a:p>
          <a:p>
            <a:endParaRPr lang="ru-RU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54939919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055610"/>
          </a:xfrm>
        </p:spPr>
        <p:txBody>
          <a:bodyPr/>
          <a:lstStyle/>
          <a:p>
            <a:r>
              <a:rPr lang="kk-KZ" sz="4200" dirty="0" smtClean="0"/>
              <a:t>Өрнекті ықшамдаңыз</a:t>
            </a:r>
            <a:r>
              <a:rPr lang="en-US" sz="4200" dirty="0" smtClean="0"/>
              <a:t>:</a:t>
            </a:r>
            <a:endParaRPr lang="ru-RU" sz="4200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899592" y="5605264"/>
            <a:ext cx="4536504" cy="1252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1214422"/>
            <a:ext cx="5964017" cy="1050656"/>
          </a:xfrm>
          <a:prstGeom prst="rect">
            <a:avLst/>
          </a:prstGeom>
          <a:noFill/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2571744"/>
            <a:ext cx="7370240" cy="990467"/>
          </a:xfrm>
          <a:prstGeom prst="rect">
            <a:avLst/>
          </a:prstGeom>
          <a:noFill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4143380"/>
            <a:ext cx="3675712" cy="1201675"/>
          </a:xfrm>
          <a:prstGeom prst="rect">
            <a:avLst/>
          </a:prstGeom>
          <a:noFill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5715016"/>
            <a:ext cx="7386764" cy="671524"/>
          </a:xfrm>
          <a:prstGeom prst="rect">
            <a:avLst/>
          </a:prstGeom>
          <a:noFill/>
        </p:spPr>
      </p:pic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914400" y="781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914400" y="1104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914400" y="1428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914400" y="16097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0" y="571480"/>
            <a:ext cx="1714480" cy="5993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k-KZ" sz="6600" dirty="0" smtClean="0">
                <a:latin typeface="+mj-lt"/>
              </a:rPr>
              <a:t>А</a:t>
            </a:r>
            <a:r>
              <a:rPr lang="en-US" sz="6600" dirty="0" smtClean="0">
                <a:latin typeface="+mj-lt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ru-RU" sz="6600" dirty="0" smtClean="0">
                <a:latin typeface="+mj-lt"/>
              </a:rPr>
              <a:t>Б)</a:t>
            </a:r>
          </a:p>
          <a:p>
            <a:pPr>
              <a:lnSpc>
                <a:spcPct val="150000"/>
              </a:lnSpc>
            </a:pPr>
            <a:r>
              <a:rPr lang="ru-RU" sz="6600" dirty="0" smtClean="0">
                <a:latin typeface="+mj-lt"/>
              </a:rPr>
              <a:t>В)</a:t>
            </a:r>
          </a:p>
          <a:p>
            <a:pPr>
              <a:lnSpc>
                <a:spcPct val="150000"/>
              </a:lnSpc>
            </a:pPr>
            <a:r>
              <a:rPr lang="ru-RU" sz="6600" dirty="0" smtClean="0">
                <a:latin typeface="+mj-lt"/>
              </a:rPr>
              <a:t>Г)</a:t>
            </a:r>
            <a:endParaRPr lang="en-US" sz="6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1691539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9" name="Rectangle 7"/>
          <p:cNvSpPr>
            <a:spLocks noChangeArrowheads="1"/>
          </p:cNvSpPr>
          <p:nvPr/>
        </p:nvSpPr>
        <p:spPr bwMode="auto">
          <a:xfrm>
            <a:off x="571472" y="3773684"/>
            <a:ext cx="839301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kk-KZ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Егер                                                        </a:t>
            </a:r>
            <a:r>
              <a:rPr lang="kk-KZ" sz="40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болса, мына өрнекті табыңыз:</a:t>
            </a:r>
            <a:r>
              <a:rPr kumimoji="0" lang="kk-KZ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kk-KZ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055610"/>
          </a:xfrm>
        </p:spPr>
        <p:txBody>
          <a:bodyPr/>
          <a:lstStyle/>
          <a:p>
            <a:r>
              <a:rPr lang="kk-KZ" sz="4200" dirty="0" smtClean="0"/>
              <a:t>Тепе-теңдікті дәлелде</a:t>
            </a:r>
            <a:r>
              <a:rPr lang="en-US" sz="4200" dirty="0" smtClean="0"/>
              <a:t>:</a:t>
            </a:r>
            <a:endParaRPr lang="ru-RU" sz="4200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899592" y="5605264"/>
            <a:ext cx="4536504" cy="1252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914400" y="781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914400" y="1104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914400" y="1428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914400" y="16097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9153" name="Object 1"/>
          <p:cNvGraphicFramePr>
            <a:graphicFrameLocks noChangeAspect="1"/>
          </p:cNvGraphicFramePr>
          <p:nvPr/>
        </p:nvGraphicFramePr>
        <p:xfrm>
          <a:off x="1214414" y="1285860"/>
          <a:ext cx="6830170" cy="1000132"/>
        </p:xfrm>
        <a:graphic>
          <a:graphicData uri="http://schemas.openxmlformats.org/presentationml/2006/ole">
            <p:oleObj spid="_x0000_s1026" name="Формула" r:id="rId3" imgW="2667000" imgH="393700" progId="Equation.3">
              <p:embed/>
            </p:oleObj>
          </a:graphicData>
        </a:graphic>
      </p:graphicFrame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0" y="390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571472" y="2428868"/>
            <a:ext cx="8229600" cy="105561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58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4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Есепті шығарыңыз</a:t>
            </a:r>
            <a:r>
              <a:rPr kumimoji="0" lang="en-US" sz="4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:</a:t>
            </a:r>
            <a:endParaRPr kumimoji="0" lang="ru-RU" sz="4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  <p:pic>
        <p:nvPicPr>
          <p:cNvPr id="49158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12926" y="3929066"/>
            <a:ext cx="2944826" cy="757241"/>
          </a:xfrm>
          <a:prstGeom prst="rect">
            <a:avLst/>
          </a:prstGeom>
          <a:noFill/>
        </p:spPr>
      </p:pic>
      <p:pic>
        <p:nvPicPr>
          <p:cNvPr id="49157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8776" y="3929066"/>
            <a:ext cx="2213620" cy="666753"/>
          </a:xfrm>
          <a:prstGeom prst="rect">
            <a:avLst/>
          </a:prstGeom>
          <a:noFill/>
        </p:spPr>
      </p:pic>
      <p:sp>
        <p:nvSpPr>
          <p:cNvPr id="49160" name="Rectangle 8"/>
          <p:cNvSpPr>
            <a:spLocks noChangeArrowheads="1"/>
          </p:cNvSpPr>
          <p:nvPr/>
        </p:nvSpPr>
        <p:spPr bwMode="auto">
          <a:xfrm>
            <a:off x="457200" y="714375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200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,   </a:t>
            </a:r>
            <a:endParaRPr kumimoji="0" lang="kk-K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162" name="Rectangle 10"/>
          <p:cNvSpPr>
            <a:spLocks noChangeArrowheads="1"/>
          </p:cNvSpPr>
          <p:nvPr/>
        </p:nvSpPr>
        <p:spPr bwMode="auto">
          <a:xfrm>
            <a:off x="457200" y="1133475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200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kk-K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23528" y="5733256"/>
            <a:ext cx="6890541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Дескриптор:        </a:t>
            </a:r>
            <a:r>
              <a:rPr kumimoji="0" lang="kk-KZ" sz="14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Білім алушы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Сәйкес тригонометриялық формулаларды қолдана отырып өрнекті түрлендіреді;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-Тепе-теңдікті дәлелдейді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59832" y="5013176"/>
            <a:ext cx="2577527" cy="5381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331691539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Picture 1" descr="C:\Users\Администратор\Desktop\0001-001-Svojstvo-mediany-ravnobedrennogo-treugolnik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2700"/>
            <a:ext cx="9156700" cy="6870700"/>
          </a:xfrm>
          <a:prstGeom prst="rect">
            <a:avLst/>
          </a:prstGeom>
          <a:noFill/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899592" y="5605264"/>
            <a:ext cx="4536504" cy="1252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pic>
        <p:nvPicPr>
          <p:cNvPr id="7170" name="Picture 2" descr="https://im2-tub-kz.yandex.net/i?id=1bc052ef64e6f8a42967fe97c08e6ec6&amp;n=33&amp;h=191&amp;w=180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95928" y="6170323"/>
            <a:ext cx="648072" cy="687677"/>
          </a:xfrm>
          <a:prstGeom prst="rect">
            <a:avLst/>
          </a:prstGeom>
          <a:noFill/>
        </p:spPr>
      </p:pic>
      <p:pic>
        <p:nvPicPr>
          <p:cNvPr id="7172" name="Picture 4" descr="https://im1-tub-kz.yandex.net/i?id=2d3550dfa915d275306f3b6d2a71c3c8-l&amp;n=13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00392" y="6203381"/>
            <a:ext cx="360040" cy="654619"/>
          </a:xfrm>
          <a:prstGeom prst="rect">
            <a:avLst/>
          </a:prstGeom>
          <a:noFill/>
        </p:spPr>
      </p:pic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145" name="Object 1"/>
          <p:cNvGraphicFramePr>
            <a:graphicFrameLocks noChangeAspect="1"/>
          </p:cNvGraphicFramePr>
          <p:nvPr/>
        </p:nvGraphicFramePr>
        <p:xfrm>
          <a:off x="714348" y="1142984"/>
          <a:ext cx="8133605" cy="3571900"/>
        </p:xfrm>
        <a:graphic>
          <a:graphicData uri="http://schemas.openxmlformats.org/presentationml/2006/ole">
            <p:oleObj spid="_x0000_s2050" name="Формула" r:id="rId6" imgW="3581400" imgH="1587500" progId="Equation.3">
              <p:embed/>
            </p:oleObj>
          </a:graphicData>
        </a:graphic>
      </p:graphicFrame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055610"/>
          </a:xfrm>
        </p:spPr>
        <p:txBody>
          <a:bodyPr/>
          <a:lstStyle/>
          <a:p>
            <a:r>
              <a:rPr lang="kk-KZ" sz="4200" dirty="0" smtClean="0"/>
              <a:t>Жауабы</a:t>
            </a:r>
            <a:r>
              <a:rPr lang="en-US" sz="4200" dirty="0" smtClean="0"/>
              <a:t>:</a:t>
            </a:r>
            <a:endParaRPr lang="ru-RU" sz="4200" dirty="0"/>
          </a:p>
        </p:txBody>
      </p:sp>
    </p:spTree>
    <p:extLst>
      <p:ext uri="{BB962C8B-B14F-4D97-AF65-F5344CB8AC3E}">
        <p14:creationId xmlns:p14="http://schemas.microsoft.com/office/powerpoint/2010/main" xmlns="" val="1331691539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243</Words>
  <Application>Microsoft Office PowerPoint</Application>
  <PresentationFormat>Экран (4:3)</PresentationFormat>
  <Paragraphs>69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Тема Office</vt:lpstr>
      <vt:lpstr>Формула</vt:lpstr>
      <vt:lpstr>Тақырыбы: 9.2.4.7- тригонометриялық функциялардың қосындысы мен айырымын көбейтіндіге және көбейтіндісін қосындыға немесе айырымға түрлендіру формулаларын қорытып шығару және қолдану;  </vt:lpstr>
      <vt:lpstr>Сабақ мақсаты: </vt:lpstr>
      <vt:lpstr>Слайд 3</vt:lpstr>
      <vt:lpstr>Слайд 4</vt:lpstr>
      <vt:lpstr>Қосынды немесе айырма түрінде көрсетіңіз</vt:lpstr>
      <vt:lpstr>Слайд 6</vt:lpstr>
      <vt:lpstr>Өрнекті ықшамдаңыз:</vt:lpstr>
      <vt:lpstr>Тепе-теңдікті дәлелде:</vt:lpstr>
      <vt:lpstr>Жауабы:</vt:lpstr>
      <vt:lpstr>Жауабы:</vt:lpstr>
      <vt:lpstr> Тест. Дескриптор:         Білім алушы -Сәйкес тригонометриялық формулаларды қолданады; -Тестің жауабын анықтайды. </vt:lpstr>
      <vt:lpstr>Жауабы: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Тақырыбы: 9.2.4.7- тригонометриялық функциялардың қосындысы мен айырымын көбейтіндіге және көбейтіндісін қосындыға немесе айырымға түрлендіру формулаларын қорытып шығару және қолдану;</dc:title>
  <dc:creator>Mira</dc:creator>
  <cp:lastModifiedBy>D!akov RePack</cp:lastModifiedBy>
  <cp:revision>1</cp:revision>
  <dcterms:created xsi:type="dcterms:W3CDTF">2020-03-31T08:16:20Z</dcterms:created>
  <dcterms:modified xsi:type="dcterms:W3CDTF">2020-05-13T18:23:59Z</dcterms:modified>
</cp:coreProperties>
</file>