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9" r:id="rId3"/>
    <p:sldId id="256" r:id="rId4"/>
    <p:sldId id="257" r:id="rId5"/>
    <p:sldId id="300" r:id="rId6"/>
    <p:sldId id="301" r:id="rId7"/>
    <p:sldId id="269" r:id="rId8"/>
    <p:sldId id="270" r:id="rId9"/>
    <p:sldId id="271" r:id="rId10"/>
    <p:sldId id="272" r:id="rId11"/>
    <p:sldId id="302" r:id="rId12"/>
    <p:sldId id="280" r:id="rId13"/>
    <p:sldId id="298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EFD"/>
    <a:srgbClr val="2597FF"/>
    <a:srgbClr val="D68B1C"/>
    <a:srgbClr val="6C0A00"/>
    <a:srgbClr val="5C2E00"/>
    <a:srgbClr val="552579"/>
    <a:srgbClr val="FF9E1D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5719575"/>
            <a:ext cx="8246070" cy="61082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650640"/>
            <a:ext cx="8246070" cy="91623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6EF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61082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291130"/>
            <a:ext cx="6566314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53218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  <a:cs typeface="Aharoni" pitchFamily="2" charset="-79"/>
              </a:rPr>
              <a:t>Presents!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1291131"/>
            <a:ext cx="5486400" cy="1071070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7030A0"/>
              </a:solidFill>
              <a:latin typeface="Rockwell Extra Bol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Let’s have a rest!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7890" name="Picture 2" descr="https://i.pinimg.com/736x/2b/20/5b/2b205b6774f515544c2563d5487cd67c--name-activities-children-activ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425" y="1443835"/>
            <a:ext cx="5650085" cy="519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  <a:cs typeface="Aharoni" pitchFamily="2" charset="-79"/>
              </a:rPr>
              <a:t>How old are you?</a:t>
            </a:r>
            <a:endParaRPr lang="en-US" sz="40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291131"/>
            <a:ext cx="6566314" cy="168067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 l="62500" t="50000" r="5000"/>
          <a:stretch>
            <a:fillRect/>
          </a:stretch>
        </p:blipFill>
        <p:spPr>
          <a:xfrm>
            <a:off x="5943600" y="3124200"/>
            <a:ext cx="2895600" cy="2895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5000" r="20000"/>
          <a:stretch>
            <a:fillRect/>
          </a:stretch>
        </p:blipFill>
        <p:spPr bwMode="auto">
          <a:xfrm>
            <a:off x="2438400" y="1295400"/>
            <a:ext cx="304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Let’s sing a song!</a:t>
            </a:r>
            <a:endParaRPr lang="en-US" sz="4400" b="1" dirty="0">
              <a:latin typeface="Arial Black" pitchFamily="34" charset="0"/>
            </a:endParaRP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4343400"/>
            <a:ext cx="33432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600200"/>
            <a:ext cx="5181600" cy="305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199" y="527605"/>
            <a:ext cx="5951833" cy="763525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6553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28719" y="527605"/>
            <a:ext cx="6566314" cy="19851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Let’s sing a song!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28719" y="527605"/>
            <a:ext cx="6566314" cy="763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Let’s sing a song!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 descr="https://c7.hotpng.com/preview/379/863/722/royalty-free-child-clip-art-rainbow-child-with-hand-in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540" y="1443835"/>
            <a:ext cx="5609162" cy="488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038600"/>
            <a:ext cx="4630482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830" y="3982998"/>
            <a:ext cx="195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altLang="ru-RU" sz="3600" b="1" dirty="0" smtClean="0">
                <a:solidFill>
                  <a:srgbClr val="000099"/>
                </a:solidFill>
                <a:latin typeface="Algerian" pitchFamily="82" charset="0"/>
              </a:rPr>
              <a:t>Topic: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122164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  <a:latin typeface="Rockwell" pitchFamily="18" charset="0"/>
                <a:cs typeface="Aharoni" pitchFamily="2" charset="-79"/>
              </a:rPr>
              <a:t>                 </a:t>
            </a:r>
            <a:r>
              <a:rPr lang="en-US" altLang="ru-RU" b="1" dirty="0" smtClean="0">
                <a:latin typeface="Rockwell" pitchFamily="18" charset="0"/>
                <a:cs typeface="Aharoni" pitchFamily="2" charset="-79"/>
              </a:rPr>
              <a:t>Learning objectives of </a:t>
            </a:r>
            <a:br>
              <a:rPr lang="en-US" altLang="ru-RU" b="1" dirty="0" smtClean="0">
                <a:latin typeface="Rockwell" pitchFamily="18" charset="0"/>
                <a:cs typeface="Aharoni" pitchFamily="2" charset="-79"/>
              </a:rPr>
            </a:br>
            <a:r>
              <a:rPr lang="ru-RU" altLang="ru-RU" b="1" dirty="0" smtClean="0">
                <a:latin typeface="Rockwell" pitchFamily="18" charset="0"/>
                <a:cs typeface="Aharoni" pitchFamily="2" charset="-79"/>
              </a:rPr>
              <a:t>                             </a:t>
            </a:r>
            <a:r>
              <a:rPr lang="en-US" altLang="ru-RU" b="1" dirty="0" smtClean="0">
                <a:latin typeface="Rockwell" pitchFamily="18" charset="0"/>
                <a:cs typeface="Aharoni" pitchFamily="2" charset="-79"/>
              </a:rPr>
              <a:t>the lesson: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00199"/>
            <a:ext cx="8229600" cy="42720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276EFD"/>
              </a:solidFill>
            </a:endParaRPr>
          </a:p>
          <a:p>
            <a:r>
              <a:rPr lang="en-GB" b="1" dirty="0" smtClean="0">
                <a:solidFill>
                  <a:srgbClr val="276EFD"/>
                </a:solidFill>
              </a:rPr>
              <a:t>1.S1 </a:t>
            </a:r>
            <a:r>
              <a:rPr lang="en-GB" b="1" dirty="0" smtClean="0">
                <a:solidFill>
                  <a:srgbClr val="276EFD"/>
                </a:solidFill>
              </a:rPr>
              <a:t>make basic personal statements and simple statements about objects</a:t>
            </a:r>
            <a:endParaRPr lang="ru-RU" b="1" dirty="0" smtClean="0">
              <a:solidFill>
                <a:srgbClr val="276EFD"/>
              </a:solidFill>
            </a:endParaRPr>
          </a:p>
          <a:p>
            <a:r>
              <a:rPr lang="en-GB" b="1" dirty="0" smtClean="0">
                <a:solidFill>
                  <a:srgbClr val="276EFD"/>
                </a:solidFill>
              </a:rPr>
              <a:t>1.L1 </a:t>
            </a:r>
            <a:r>
              <a:rPr lang="en-GB" b="1" dirty="0" smtClean="0">
                <a:solidFill>
                  <a:srgbClr val="276EFD"/>
                </a:solidFill>
              </a:rPr>
              <a:t>recognise short instructions for basic classroom </a:t>
            </a:r>
            <a:r>
              <a:rPr lang="en-GB" b="1" dirty="0" smtClean="0">
                <a:solidFill>
                  <a:srgbClr val="276EFD"/>
                </a:solidFill>
              </a:rPr>
              <a:t>routines </a:t>
            </a:r>
            <a:r>
              <a:rPr lang="en-GB" b="1" dirty="0" smtClean="0">
                <a:solidFill>
                  <a:srgbClr val="276EFD"/>
                </a:solidFill>
              </a:rPr>
              <a:t>spoken slowly and </a:t>
            </a:r>
            <a:r>
              <a:rPr lang="en-GB" b="1" dirty="0" smtClean="0">
                <a:solidFill>
                  <a:srgbClr val="276EFD"/>
                </a:solidFill>
              </a:rPr>
              <a:t>distinctly</a:t>
            </a:r>
            <a:endParaRPr lang="ru-RU" b="1" dirty="0" smtClean="0">
              <a:solidFill>
                <a:srgbClr val="276EFD"/>
              </a:solidFill>
            </a:endParaRPr>
          </a:p>
          <a:p>
            <a:pPr lvl="0"/>
            <a:r>
              <a:rPr lang="en-GB" dirty="0" smtClean="0"/>
              <a:t>Recognize at least 1 word of birthday things </a:t>
            </a:r>
            <a:endParaRPr lang="ru-RU" dirty="0" smtClean="0"/>
          </a:p>
          <a:p>
            <a:pPr lvl="0"/>
            <a:r>
              <a:rPr lang="en-GB" dirty="0" err="1" smtClean="0"/>
              <a:t>Na</a:t>
            </a:r>
            <a:r>
              <a:rPr lang="en-GB" dirty="0" err="1" smtClean="0"/>
              <a:t>Recognize</a:t>
            </a:r>
            <a:r>
              <a:rPr lang="en-GB" dirty="0" smtClean="0"/>
              <a:t> at least 1 word of birthday things </a:t>
            </a:r>
            <a:endParaRPr lang="ru-RU" dirty="0" smtClean="0"/>
          </a:p>
          <a:p>
            <a:pPr lvl="0"/>
            <a:r>
              <a:rPr lang="en-GB" dirty="0" smtClean="0"/>
              <a:t>Name new words intelligibly </a:t>
            </a:r>
            <a:endParaRPr lang="ru-RU" dirty="0" smtClean="0"/>
          </a:p>
          <a:p>
            <a:pPr lvl="0"/>
            <a:r>
              <a:rPr lang="en-GB" dirty="0" smtClean="0"/>
              <a:t>me </a:t>
            </a:r>
            <a:r>
              <a:rPr lang="en-GB" dirty="0" smtClean="0"/>
              <a:t>new words intelligibly </a:t>
            </a:r>
            <a:endParaRPr lang="ru-RU" dirty="0" smtClean="0"/>
          </a:p>
          <a:p>
            <a:endParaRPr lang="en-US" b="1" dirty="0" smtClean="0">
              <a:solidFill>
                <a:srgbClr val="276EF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5" y="527606"/>
            <a:ext cx="8229600" cy="1068934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  <a:latin typeface="Rockwell" pitchFamily="18" charset="0"/>
                <a:cs typeface="Aharoni" pitchFamily="2" charset="-79"/>
              </a:rPr>
              <a:t>                 </a:t>
            </a:r>
            <a:r>
              <a:rPr lang="en-US" altLang="ru-RU" sz="4400" b="1" dirty="0" smtClean="0">
                <a:latin typeface="Rockwell" pitchFamily="18" charset="0"/>
                <a:cs typeface="Aharoni" pitchFamily="2" charset="-79"/>
              </a:rPr>
              <a:t>Lesson objectives :</a:t>
            </a:r>
            <a:endParaRPr lang="en-US" sz="4400" b="1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87125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1138" algn="l"/>
                <a:tab pos="858838" algn="l"/>
              </a:tabLst>
            </a:pPr>
            <a:r>
              <a:rPr kumimoji="0" lang="en-GB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Recognize at least 3 word of birthday things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1138" algn="l"/>
                <a:tab pos="858838" algn="l"/>
              </a:tabLst>
            </a:pPr>
            <a:r>
              <a:rPr kumimoji="0" lang="en-GB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Name new words intelligibly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11138" algn="l"/>
                <a:tab pos="858838" algn="l"/>
              </a:tabLs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understand some factual questions about their age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Presentation of the new words.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5400" b="1" dirty="0" smtClean="0">
                <a:latin typeface="Arial Black" pitchFamily="34" charset="0"/>
                <a:cs typeface="Aharoni" pitchFamily="2" charset="-79"/>
              </a:rPr>
              <a:t>CAKE !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291131"/>
            <a:ext cx="6104234" cy="1223470"/>
          </a:xfrm>
        </p:spPr>
        <p:txBody>
          <a:bodyPr/>
          <a:lstStyle/>
          <a:p>
            <a:endParaRPr lang="en-US" b="1" i="1" dirty="0" smtClean="0">
              <a:solidFill>
                <a:srgbClr val="7030A0"/>
              </a:solidFill>
              <a:latin typeface="Rockwell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6248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5400" b="1" dirty="0" smtClean="0">
                <a:latin typeface="Arial Black" pitchFamily="34" charset="0"/>
                <a:cs typeface="Aharoni" pitchFamily="2" charset="-79"/>
              </a:rPr>
              <a:t>Candles!</a:t>
            </a:r>
            <a:br>
              <a:rPr lang="en-US" sz="5400" b="1" dirty="0" smtClean="0">
                <a:latin typeface="Arial Black" pitchFamily="34" charset="0"/>
                <a:cs typeface="Aharoni" pitchFamily="2" charset="-79"/>
              </a:rPr>
            </a:b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291131"/>
            <a:ext cx="6104234" cy="122347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7030A0"/>
              </a:solidFill>
              <a:latin typeface="Rockwell Extra Bol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6440488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566314" cy="7635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rial Black" pitchFamily="34" charset="0"/>
                <a:cs typeface="Aharoni" pitchFamily="2" charset="-79"/>
              </a:rPr>
              <a:t>Balloons!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2057399"/>
            <a:ext cx="5029200" cy="45720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b="1" dirty="0" smtClean="0">
              <a:solidFill>
                <a:srgbClr val="7030A0"/>
              </a:solidFill>
              <a:latin typeface="Rockwell Extra Bol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56388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115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 </vt:lpstr>
      <vt:lpstr>                 Learning objectives of                               the lesson:</vt:lpstr>
      <vt:lpstr>                 Lesson objectives :</vt:lpstr>
      <vt:lpstr>Слайд 6</vt:lpstr>
      <vt:lpstr> CAKE !</vt:lpstr>
      <vt:lpstr> Candles! </vt:lpstr>
      <vt:lpstr>Balloons!</vt:lpstr>
      <vt:lpstr>Presents!</vt:lpstr>
      <vt:lpstr>Let’s have a rest!</vt:lpstr>
      <vt:lpstr>How old are you?</vt:lpstr>
      <vt:lpstr>Let’s sing a song!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BEST</cp:lastModifiedBy>
  <cp:revision>94</cp:revision>
  <dcterms:created xsi:type="dcterms:W3CDTF">2013-08-21T19:17:07Z</dcterms:created>
  <dcterms:modified xsi:type="dcterms:W3CDTF">2020-02-17T13:18:43Z</dcterms:modified>
</cp:coreProperties>
</file>