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53" autoAdjust="0"/>
  </p:normalViewPr>
  <p:slideViewPr>
    <p:cSldViewPr>
      <p:cViewPr varScale="1">
        <p:scale>
          <a:sx n="104" d="100"/>
          <a:sy n="104" d="100"/>
        </p:scale>
        <p:origin x="240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600199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выступления:</a:t>
            </a:r>
            <a:endParaRPr lang="ru-RU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411480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«Применение современных образовательных технологий на уроках английского языка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     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учитель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сош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-лицей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Туякова.Г.А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Интеллектуальные умения: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bg1"/>
                </a:solidFill>
              </a:rPr>
              <a:t> Работать с текстом;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bg1"/>
                </a:solidFill>
              </a:rPr>
              <a:t> анализировать информацию;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bg1"/>
                </a:solidFill>
              </a:rPr>
              <a:t> делать обобщения;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bg1"/>
                </a:solidFill>
              </a:rPr>
              <a:t> делать выводы;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chemeClr val="bg1"/>
                </a:solidFill>
              </a:rPr>
              <a:t> умение работать с разнообразным   справочным материалом.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 творческим умениям относятся: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 умение вести дискуссию;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слушать и слышать собеседника;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отстаивать свою точку зрения;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умение лаконично излагать мысль.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1"/>
                </a:solidFill>
              </a:rPr>
              <a:t>Этапы:</a:t>
            </a:r>
            <a:endParaRPr lang="ru-RU" sz="5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32900"/>
              </p:ext>
            </p:extLst>
          </p:nvPr>
        </p:nvGraphicFramePr>
        <p:xfrm>
          <a:off x="457200" y="1295400"/>
          <a:ext cx="82296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 первом этапе 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разрабатываю план проектной работы и продумываю систему коммуникативных упражнений, обеспечивающую ее речевой уровень.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18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   Второй этап 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обеспечивает языковые и речевые умения школьников: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начале используются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клише типа: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 think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It seems to me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и т.д.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итоге</a:t>
                      </a:r>
                      <a:r>
                        <a:rPr lang="ru-RU" sz="1800" b="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дискуссии учащимся предлагаются фразы согласия (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 think so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Right. That’s true.)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и несогласия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(Sorry, I don’t think so. I’m afraid you are wrong.) 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обобщения сказанного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(On the whole. In general</a:t>
                      </a:r>
                      <a:r>
                        <a:rPr lang="ru-RU" sz="1800" b="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           Третий этап</a:t>
                      </a:r>
                    </a:p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защита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и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обсуждение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проекта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«Модельный метод обучения»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sz="4400" i="1" dirty="0" smtClean="0">
                <a:solidFill>
                  <a:schemeClr val="bg1"/>
                </a:solidFill>
              </a:rPr>
              <a:t>Занятия в виде деловых игр: 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урок-суд;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урок-аукцион;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урок-пресс-конференция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Урок-пресс-конференция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   способствует развитию у учащихся навыков работы с дополнительной литературой;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 воспитывают любознательность;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 развивает умение делать дело в коллективе;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 проявляется товарищеская взаимопомощь.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Технологии перспективно-опережающего обучения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bg1"/>
                </a:solidFill>
              </a:rPr>
              <a:t>   дает предоставление каждому  школьнику самостоятельно определять пути, способы, средства поиска истины или результата.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Технологии исследовательского обучения(обучение школьников основам исследовательской деятельности)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chemeClr val="bg1"/>
                </a:solidFill>
              </a:rPr>
              <a:t>В них используются следующие методы:</a:t>
            </a:r>
          </a:p>
          <a:p>
            <a:pPr>
              <a:buFont typeface="Wingdings" pitchFamily="2" charset="2"/>
              <a:buChar char="Ø"/>
            </a:pPr>
            <a:r>
              <a:rPr lang="ru-RU" sz="2800" u="sng" dirty="0" smtClean="0">
                <a:solidFill>
                  <a:schemeClr val="bg1"/>
                </a:solidFill>
              </a:rPr>
              <a:t>Наблюдения</a:t>
            </a:r>
            <a:r>
              <a:rPr lang="ru-RU" sz="2800" dirty="0" smtClean="0">
                <a:solidFill>
                  <a:schemeClr val="bg1"/>
                </a:solidFill>
              </a:rPr>
              <a:t> (в том числе и летнее)   например, ведение календаря погоды( на начальной ступени обучения);</a:t>
            </a:r>
          </a:p>
          <a:p>
            <a:pPr>
              <a:buFont typeface="Wingdings" pitchFamily="2" charset="2"/>
              <a:buChar char="Ø"/>
            </a:pPr>
            <a:r>
              <a:rPr lang="ru-RU" sz="2800" u="sng" dirty="0" smtClean="0">
                <a:solidFill>
                  <a:schemeClr val="bg1"/>
                </a:solidFill>
              </a:rPr>
              <a:t>использование знаний</a:t>
            </a:r>
            <a:r>
              <a:rPr lang="ru-RU" sz="2800" dirty="0" smtClean="0">
                <a:solidFill>
                  <a:schemeClr val="bg1"/>
                </a:solidFill>
              </a:rPr>
              <a:t>, приобретенных на уроках математики, биологии,  литературы, музыки, истории, географии, русского языка;</a:t>
            </a:r>
          </a:p>
          <a:p>
            <a:pPr>
              <a:buFont typeface="Wingdings" pitchFamily="2" charset="2"/>
              <a:buChar char="Ø"/>
            </a:pPr>
            <a:r>
              <a:rPr lang="ru-RU" sz="2800" u="sng" dirty="0" smtClean="0">
                <a:solidFill>
                  <a:schemeClr val="bg1"/>
                </a:solidFill>
              </a:rPr>
              <a:t>метод интегрированного обучения</a:t>
            </a:r>
            <a:r>
              <a:rPr lang="ru-RU" sz="2800" dirty="0" smtClean="0">
                <a:solidFill>
                  <a:schemeClr val="bg1"/>
                </a:solidFill>
              </a:rPr>
              <a:t>(создает новые условия деятельности учителей и учащихся и активизирует мыслительную деятельность).</a:t>
            </a:r>
          </a:p>
          <a:p>
            <a:pPr>
              <a:buFont typeface="Wingdings" pitchFamily="2" charset="2"/>
              <a:buChar char="Ø"/>
            </a:pPr>
            <a:endParaRPr lang="ru-RU" sz="28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Метод </a:t>
            </a:r>
            <a:r>
              <a:rPr lang="ru-RU" b="1" dirty="0" err="1" smtClean="0">
                <a:solidFill>
                  <a:schemeClr val="bg1"/>
                </a:solidFill>
              </a:rPr>
              <a:t>эмпатии</a:t>
            </a:r>
            <a:r>
              <a:rPr lang="ru-RU" b="1" dirty="0" smtClean="0">
                <a:solidFill>
                  <a:schemeClr val="bg1"/>
                </a:solidFill>
              </a:rPr>
              <a:t> (вживания)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400" dirty="0" smtClean="0">
                <a:solidFill>
                  <a:schemeClr val="bg1"/>
                </a:solidFill>
              </a:rPr>
              <a:t>означает "</a:t>
            </a:r>
            <a:r>
              <a:rPr lang="ru-RU" sz="4400" dirty="0" err="1" smtClean="0">
                <a:solidFill>
                  <a:schemeClr val="bg1"/>
                </a:solidFill>
              </a:rPr>
              <a:t>вчувствование</a:t>
            </a:r>
            <a:r>
              <a:rPr lang="ru-RU" sz="4400" dirty="0" smtClean="0">
                <a:solidFill>
                  <a:schemeClr val="bg1"/>
                </a:solidFill>
              </a:rPr>
              <a:t>” человека в состояние другого объекта, "вселения” учеников в изучаемые объекты окружающего мира, попытка почувствовать и познать его изнутри.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Example: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  </a:t>
            </a:r>
            <a:r>
              <a:rPr lang="en-US" b="1" dirty="0" smtClean="0">
                <a:solidFill>
                  <a:schemeClr val="bg1"/>
                </a:solidFill>
              </a:rPr>
              <a:t>Teacher: </a:t>
            </a:r>
            <a:r>
              <a:rPr lang="en-US" dirty="0" smtClean="0">
                <a:solidFill>
                  <a:schemeClr val="bg1"/>
                </a:solidFill>
              </a:rPr>
              <a:t>Imagine yourself that you are ‘Tornado”. How can you describe yourself, what are your feelings? Name your adjectives, verbs, your </a:t>
            </a:r>
            <a:r>
              <a:rPr lang="en-US" dirty="0" err="1" smtClean="0">
                <a:solidFill>
                  <a:schemeClr val="bg1"/>
                </a:solidFill>
              </a:rPr>
              <a:t>favourite</a:t>
            </a:r>
            <a:r>
              <a:rPr lang="en-US" dirty="0" smtClean="0">
                <a:solidFill>
                  <a:schemeClr val="bg1"/>
                </a:solidFill>
              </a:rPr>
              <a:t> season, places you occur, your weather.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b="1" dirty="0" smtClean="0">
                <a:solidFill>
                  <a:schemeClr val="bg1"/>
                </a:solidFill>
              </a:rPr>
              <a:t>Student: </a:t>
            </a:r>
            <a:r>
              <a:rPr lang="en-US" dirty="0" smtClean="0">
                <a:solidFill>
                  <a:schemeClr val="bg1"/>
                </a:solidFill>
              </a:rPr>
              <a:t>— I am Tornado. I am the most terrible of all storms. I am dangerous, violent, strong, cruel, noisy and destructive. I destroy houses, carry away cars and telephone boxes. I occur in the springs, throughout the world, but mostly in the United States, especially in the central states. I occur in the afternoon or in the early evening in a hot day. Large clouds appear in the sky. They become darker and darker. The sounds of thunder, bright flashes of lighting! I form a funnel and begin to twist. My funnel touches the ground, it picks up everything it can.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Метод "</a:t>
            </a:r>
            <a:r>
              <a:rPr lang="ru-RU" b="1" dirty="0" err="1" smtClean="0">
                <a:solidFill>
                  <a:schemeClr val="bg1"/>
                </a:solidFill>
              </a:rPr>
              <a:t>Mind-Map</a:t>
            </a:r>
            <a:r>
              <a:rPr lang="ru-RU" b="1" dirty="0" smtClean="0">
                <a:solidFill>
                  <a:schemeClr val="bg1"/>
                </a:solidFill>
              </a:rPr>
              <a:t>”(Карта памяти)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является простой технологией записи мыслей, идей, разговоров;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Запись происходит быстро, ассоциативно;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Тема находится в центре;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Сначала возникает слово, идея, мысль;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Идёт поток идей, их количество неограниченно, они все фиксируются, начинаем их записывать сверху слева и заканчиваем справа внизу.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Для  повышения эффективности образовательного процесса при проведении уроков английского языка использую следующие образовательные технологии учитывая возрастные особенности детей: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Игры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Проектная методика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«Модельный метод обучения» (занятия в виде деловых игр, уроки типа: урок-суд, урок-аукцион, урок-пресс-конференция)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Технологии перспективно-опережающего обучения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Технологии исследовательского обучения  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Метод сохранения и укрепления здоровья: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err="1" smtClean="0">
                <a:solidFill>
                  <a:schemeClr val="bg1"/>
                </a:solidFill>
              </a:rPr>
              <a:t>Здоровьесберегающая</a:t>
            </a:r>
            <a:r>
              <a:rPr lang="ru-RU" sz="2000" dirty="0" smtClean="0">
                <a:solidFill>
                  <a:schemeClr val="bg1"/>
                </a:solidFill>
              </a:rPr>
              <a:t> образовательная технология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</a:rPr>
              <a:t>технология активизации возможностей личности и коллектива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Метод </a:t>
            </a:r>
            <a:r>
              <a:rPr lang="ru-RU" sz="2000" dirty="0" err="1" smtClean="0">
                <a:solidFill>
                  <a:schemeClr val="bg1"/>
                </a:solidFill>
              </a:rPr>
              <a:t>эмпатии</a:t>
            </a:r>
            <a:r>
              <a:rPr lang="ru-RU" sz="2000" dirty="0" smtClean="0">
                <a:solidFill>
                  <a:schemeClr val="bg1"/>
                </a:solidFill>
              </a:rPr>
              <a:t> (вживания) 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Метод "</a:t>
            </a:r>
            <a:r>
              <a:rPr lang="ru-RU" sz="2000" dirty="0" err="1" smtClean="0">
                <a:solidFill>
                  <a:schemeClr val="bg1"/>
                </a:solidFill>
              </a:rPr>
              <a:t>Mind-Map</a:t>
            </a:r>
            <a:r>
              <a:rPr lang="ru-RU" sz="2000" dirty="0" smtClean="0">
                <a:solidFill>
                  <a:schemeClr val="bg1"/>
                </a:solidFill>
              </a:rPr>
              <a:t>”(Карта памяти) 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Метод "</a:t>
            </a:r>
            <a:r>
              <a:rPr lang="en-US" sz="2000" dirty="0" smtClean="0">
                <a:solidFill>
                  <a:schemeClr val="bg1"/>
                </a:solidFill>
              </a:rPr>
              <a:t>Brain Storming</a:t>
            </a:r>
            <a:r>
              <a:rPr lang="ru-RU" sz="2000" dirty="0" smtClean="0">
                <a:solidFill>
                  <a:schemeClr val="bg1"/>
                </a:solidFill>
              </a:rPr>
              <a:t>”(Мозговой штурм)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err="1" smtClean="0">
                <a:solidFill>
                  <a:schemeClr val="bg1"/>
                </a:solidFill>
              </a:rPr>
              <a:t>Cluster-Method</a:t>
            </a:r>
            <a:r>
              <a:rPr lang="ru-RU" sz="2000" dirty="0" smtClean="0">
                <a:solidFill>
                  <a:schemeClr val="bg1"/>
                </a:solidFill>
              </a:rPr>
              <a:t> (гроздь) 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err="1" smtClean="0">
                <a:solidFill>
                  <a:schemeClr val="bg1"/>
                </a:solidFill>
              </a:rPr>
              <a:t>Синквейн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Метод "Знаем /хотим узнать / узнали”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</a:rPr>
              <a:t>"Учимся вместе” (</a:t>
            </a:r>
            <a:r>
              <a:rPr lang="ru-RU" sz="2000" dirty="0" err="1" smtClean="0">
                <a:solidFill>
                  <a:schemeClr val="bg1"/>
                </a:solidFill>
              </a:rPr>
              <a:t>Learning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</a:rPr>
              <a:t>Together</a:t>
            </a:r>
            <a:r>
              <a:rPr lang="ru-RU" sz="2000" dirty="0" smtClean="0">
                <a:solidFill>
                  <a:schemeClr val="bg1"/>
                </a:solidFill>
              </a:rPr>
              <a:t>)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sz="20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 </a:t>
            </a:r>
            <a:r>
              <a:rPr lang="ru-RU" b="1" dirty="0" smtClean="0">
                <a:solidFill>
                  <a:schemeClr val="bg1"/>
                </a:solidFill>
              </a:rPr>
              <a:t>Метод "</a:t>
            </a:r>
            <a:r>
              <a:rPr lang="en-US" b="1" dirty="0" smtClean="0">
                <a:solidFill>
                  <a:schemeClr val="bg1"/>
                </a:solidFill>
              </a:rPr>
              <a:t>Brain Storming</a:t>
            </a:r>
            <a:r>
              <a:rPr lang="ru-RU" b="1" dirty="0" smtClean="0">
                <a:solidFill>
                  <a:schemeClr val="bg1"/>
                </a:solidFill>
              </a:rPr>
              <a:t>”(Мозговой штурм)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  Путём мозговой атаки учащиеся называют всё, что они знают и думают по озвученной теме, проблеме;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все идеи принимаются, независимо от того, правильны они или нет;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роль учителя — роль проводника, заставляя учащихся размышлять, при этом внимательно выслушивая их соображения.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/>
            </a:r>
            <a:br>
              <a:rPr lang="ru-RU" b="1" i="1" dirty="0" smtClean="0">
                <a:solidFill>
                  <a:schemeClr val="bg1"/>
                </a:solidFill>
              </a:rPr>
            </a:br>
            <a:r>
              <a:rPr lang="en-US" sz="6700" b="1" i="1" dirty="0" smtClean="0">
                <a:solidFill>
                  <a:schemeClr val="bg1"/>
                </a:solidFill>
              </a:rPr>
              <a:t>Example: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b="1" dirty="0" smtClean="0"/>
              <a:t>   </a:t>
            </a:r>
            <a:r>
              <a:rPr lang="en-US" sz="4800" b="1" dirty="0" smtClean="0">
                <a:solidFill>
                  <a:schemeClr val="bg1"/>
                </a:solidFill>
              </a:rPr>
              <a:t>Teacher:</a:t>
            </a:r>
            <a:r>
              <a:rPr lang="en-US" sz="4800" dirty="0" smtClean="0">
                <a:solidFill>
                  <a:schemeClr val="bg1"/>
                </a:solidFill>
              </a:rPr>
              <a:t> What comes to mind when you hear the expression: What is a calendar?</a:t>
            </a:r>
            <a:endParaRPr lang="ru-RU" sz="4800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bg1"/>
                </a:solidFill>
              </a:rPr>
              <a:t>Cluster-Method</a:t>
            </a:r>
            <a:r>
              <a:rPr lang="ru-RU" b="1" dirty="0" smtClean="0">
                <a:solidFill>
                  <a:schemeClr val="bg1"/>
                </a:solidFill>
              </a:rPr>
              <a:t> (гроздь)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-служит для стимулирования мыслительной деятельности. 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bg1"/>
                </a:solidFill>
              </a:rPr>
              <a:t>Технологии составления: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Ключевое слово;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Запись слов, спонтанно приходящих в голову, записываются вокруг основного слова. Они обводятся и соединяются с основным словом.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Каждое новое слово образует собой новое ядро, которое вызывает дальнейшие ассоциации. Таким образом, создаются ассоциативные цепочки.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Взаимосвязанные понятия соединяются линиями.</a:t>
            </a:r>
          </a:p>
          <a:p>
            <a:pPr>
              <a:buNone/>
            </a:pPr>
            <a:endParaRPr lang="ru-RU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err="1" smtClean="0">
                <a:solidFill>
                  <a:schemeClr val="bg1"/>
                </a:solidFill>
              </a:rPr>
              <a:t>Синквейн</a:t>
            </a:r>
            <a:endParaRPr lang="ru-RU" sz="60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 </a:t>
            </a:r>
            <a:r>
              <a:rPr lang="ru-RU" b="1" dirty="0" smtClean="0">
                <a:solidFill>
                  <a:schemeClr val="bg1"/>
                </a:solidFill>
              </a:rPr>
              <a:t>- </a:t>
            </a:r>
            <a:r>
              <a:rPr lang="ru-RU" dirty="0" smtClean="0">
                <a:solidFill>
                  <a:schemeClr val="bg1"/>
                </a:solidFill>
              </a:rPr>
              <a:t>это стихотворение, которое требует синтеза информации и материала в кратких выражениях, что позволяет описывать или рефлектировать по какому-либо поводу.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</a:t>
            </a:r>
            <a:r>
              <a:rPr lang="ru-RU" b="1" i="1" dirty="0" smtClean="0">
                <a:solidFill>
                  <a:schemeClr val="bg1"/>
                </a:solidFill>
              </a:rPr>
              <a:t>Слово "</a:t>
            </a:r>
            <a:r>
              <a:rPr lang="ru-RU" b="1" i="1" dirty="0" err="1" smtClean="0">
                <a:solidFill>
                  <a:schemeClr val="bg1"/>
                </a:solidFill>
              </a:rPr>
              <a:t>синквейн</a:t>
            </a:r>
            <a:r>
              <a:rPr lang="ru-RU" b="1" i="1" dirty="0" smtClean="0">
                <a:solidFill>
                  <a:schemeClr val="bg1"/>
                </a:solidFill>
              </a:rPr>
              <a:t>”</a:t>
            </a:r>
            <a:r>
              <a:rPr lang="ru-RU" dirty="0" smtClean="0">
                <a:solidFill>
                  <a:schemeClr val="bg1"/>
                </a:solidFill>
              </a:rPr>
              <a:t> происходит от французского, означающего — пять. </a:t>
            </a:r>
            <a:r>
              <a:rPr lang="ru-RU" b="1" i="1" dirty="0" err="1" smtClean="0">
                <a:solidFill>
                  <a:schemeClr val="bg1"/>
                </a:solidFill>
              </a:rPr>
              <a:t>Синквейн</a:t>
            </a:r>
            <a:r>
              <a:rPr lang="ru-RU" dirty="0" smtClean="0">
                <a:solidFill>
                  <a:schemeClr val="bg1"/>
                </a:solidFill>
              </a:rPr>
              <a:t> — это стихотворение, состоящее из пяти строк.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Правило написания </a:t>
            </a:r>
            <a:r>
              <a:rPr lang="ru-RU" b="1" dirty="0" err="1" smtClean="0">
                <a:solidFill>
                  <a:schemeClr val="bg1"/>
                </a:solidFill>
              </a:rPr>
              <a:t>синквейна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В первой строчке тема называется одним словом (обычно существительным).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Вторая строчка — это описание темы в двух словах (двумя прилагательными).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Третья строчка — это описание действия в рамках этой темы тремя словами.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Четвертая строка — фраза из четырех строк, показывающая отношение к теме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Последняя строка — это синоним из одного слова, который повторяет суть темы.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Как это делать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sz="2800" dirty="0" smtClean="0">
                <a:solidFill>
                  <a:schemeClr val="bg1"/>
                </a:solidFill>
              </a:rPr>
              <a:t>Название (обычно существительное)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Earth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Описание (обычно прилагательное)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Beautiful</a:t>
            </a:r>
            <a:r>
              <a:rPr lang="ru-RU" sz="2800" i="1" u="sng" dirty="0" smtClean="0">
                <a:solidFill>
                  <a:schemeClr val="bg1"/>
                </a:solidFill>
              </a:rPr>
              <a:t>,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blue</a:t>
            </a:r>
            <a:r>
              <a:rPr lang="ru-RU" sz="2800" i="1" u="sng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Действия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Live</a:t>
            </a:r>
            <a:r>
              <a:rPr lang="ru-RU" sz="2800" i="1" u="sng" dirty="0" smtClean="0">
                <a:solidFill>
                  <a:schemeClr val="bg1"/>
                </a:solidFill>
              </a:rPr>
              <a:t>,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produce</a:t>
            </a:r>
            <a:r>
              <a:rPr lang="ru-RU" sz="2800" i="1" u="sng" dirty="0" smtClean="0">
                <a:solidFill>
                  <a:schemeClr val="bg1"/>
                </a:solidFill>
              </a:rPr>
              <a:t>,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pollute</a:t>
            </a:r>
            <a:r>
              <a:rPr lang="ru-RU" sz="2800" i="1" u="sng" dirty="0" smtClean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Чувство (фраза) </a:t>
            </a:r>
            <a:r>
              <a:rPr lang="en-US" sz="2800" i="1" u="sng" dirty="0" smtClean="0">
                <a:solidFill>
                  <a:schemeClr val="bg1"/>
                </a:solidFill>
              </a:rPr>
              <a:t>Can be kind, can hurt </a:t>
            </a:r>
            <a:r>
              <a:rPr lang="ru-RU" sz="2800" dirty="0" smtClean="0">
                <a:solidFill>
                  <a:schemeClr val="bg1"/>
                </a:solidFill>
              </a:rPr>
              <a:t/>
            </a:r>
            <a:br>
              <a:rPr lang="ru-RU" sz="2800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</a:rPr>
              <a:t>Повторение сути </a:t>
            </a:r>
            <a:r>
              <a:rPr lang="ru-RU" sz="2800" i="1" u="sng" dirty="0" err="1" smtClean="0">
                <a:solidFill>
                  <a:schemeClr val="bg1"/>
                </a:solidFill>
              </a:rPr>
              <a:t>Planet</a:t>
            </a:r>
            <a:endParaRPr lang="ru-RU" sz="2800" i="1" u="sng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Метод "Знаем /хотим узнать / узнали”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      Этот приём применим для чтения или прослушивания лекции. Учащимся предлагается начертить таблицу из трёх колонок: "Знаем /хотим узнать /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r>
              <a:rPr lang="ru-RU" sz="2800" dirty="0" smtClean="0">
                <a:solidFill>
                  <a:schemeClr val="bg1"/>
                </a:solidFill>
              </a:rPr>
              <a:t>узнали”. Такая же таблица находится и </a:t>
            </a:r>
            <a:r>
              <a:rPr lang="ru-RU" sz="2800" u="sng" dirty="0" smtClean="0">
                <a:solidFill>
                  <a:schemeClr val="bg1"/>
                </a:solidFill>
              </a:rPr>
              <a:t>на доске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</a:p>
          <a:p>
            <a:pPr lvl="0"/>
            <a:endParaRPr lang="ru-RU" sz="2800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bg1"/>
                </a:solidFill>
              </a:rPr>
              <a:t>В колонку </a:t>
            </a:r>
            <a:r>
              <a:rPr lang="ru-RU" sz="2800" b="1" dirty="0" smtClean="0">
                <a:solidFill>
                  <a:schemeClr val="bg1"/>
                </a:solidFill>
              </a:rPr>
              <a:t>"Знаем” </a:t>
            </a:r>
            <a:r>
              <a:rPr lang="ru-RU" sz="2800" dirty="0" smtClean="0">
                <a:solidFill>
                  <a:schemeClr val="bg1"/>
                </a:solidFill>
              </a:rPr>
              <a:t>заносятся главнейшие сведения по заявленной теме (после обсуждения темы). 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bg1"/>
                </a:solidFill>
              </a:rPr>
              <a:t>В колонку </a:t>
            </a:r>
            <a:r>
              <a:rPr lang="ru-RU" sz="2800" b="1" dirty="0" smtClean="0">
                <a:solidFill>
                  <a:schemeClr val="bg1"/>
                </a:solidFill>
              </a:rPr>
              <a:t>" Хотим узнать” </a:t>
            </a:r>
            <a:r>
              <a:rPr lang="ru-RU" sz="2800" dirty="0" smtClean="0">
                <a:solidFill>
                  <a:schemeClr val="bg1"/>
                </a:solidFill>
              </a:rPr>
              <a:t>заносятся спорные идеи и вопросы и всё что учащиеся хотят узнать по данной теме. </a:t>
            </a:r>
          </a:p>
          <a:p>
            <a:pPr lvl="0">
              <a:buFont typeface="Wingdings" pitchFamily="2" charset="2"/>
              <a:buChar char="Ø"/>
            </a:pPr>
            <a:r>
              <a:rPr lang="ru-RU" sz="2800" dirty="0" smtClean="0">
                <a:solidFill>
                  <a:schemeClr val="bg1"/>
                </a:solidFill>
              </a:rPr>
              <a:t>В колонку </a:t>
            </a:r>
            <a:r>
              <a:rPr lang="ru-RU" sz="2800" b="1" dirty="0" smtClean="0">
                <a:solidFill>
                  <a:schemeClr val="bg1"/>
                </a:solidFill>
              </a:rPr>
              <a:t>" Узнали” </a:t>
            </a:r>
            <a:r>
              <a:rPr lang="ru-RU" sz="2800" dirty="0" smtClean="0">
                <a:solidFill>
                  <a:schemeClr val="bg1"/>
                </a:solidFill>
              </a:rPr>
              <a:t>учащиеся записывают всё, что они почерпнули из текста, располагая ответы параллельно соответствующим вопросам из второй колонки, а прочую новую информацию надо расположить ниже. Затем идёт обмен соображениями со всей группой. Итоги заносятся в колонку.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Example:</a:t>
            </a:r>
            <a:r>
              <a:rPr lang="en-US" b="1" dirty="0" smtClean="0">
                <a:solidFill>
                  <a:schemeClr val="bg1"/>
                </a:solidFill>
              </a:rPr>
              <a:t> Text "Clean Air at home”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47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 dirty="0" err="1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We</a:t>
                      </a:r>
                      <a:r>
                        <a:rPr lang="ru-RU" sz="1400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know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We want to know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Now I know how to</a:t>
                      </a:r>
                      <a:endParaRPr lang="ru-RU" sz="110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84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Factories, cars cause air pollution</a:t>
                      </a:r>
                      <a:endParaRPr lang="ru-RU" sz="12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What else causes air pollution?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We cause air pollution using cleaning products; dust, paint, insect sprays, cigarette smoke, steam from cooking 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"Учимся вместе” (</a:t>
            </a:r>
            <a:r>
              <a:rPr lang="ru-RU" b="1" dirty="0" err="1" smtClean="0">
                <a:solidFill>
                  <a:schemeClr val="bg1"/>
                </a:solidFill>
              </a:rPr>
              <a:t>Learning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Together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   </a:t>
            </a:r>
            <a:r>
              <a:rPr lang="ru-RU" sz="2900" b="1" i="1" u="sng" dirty="0" smtClean="0">
                <a:solidFill>
                  <a:schemeClr val="bg1"/>
                </a:solidFill>
              </a:rPr>
              <a:t>Возможности использования:</a:t>
            </a:r>
            <a:endParaRPr lang="ru-RU" sz="2900" i="1" u="sng" dirty="0" smtClean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При работе с текстом;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При изучении грамматики.</a:t>
            </a:r>
          </a:p>
          <a:p>
            <a:pPr>
              <a:buNone/>
            </a:pPr>
            <a:r>
              <a:rPr lang="ru-RU" sz="2900" b="1" dirty="0" smtClean="0">
                <a:solidFill>
                  <a:schemeClr val="bg1"/>
                </a:solidFill>
              </a:rPr>
              <a:t>     </a:t>
            </a:r>
            <a:r>
              <a:rPr lang="ru-RU" sz="2900" b="1" i="1" u="sng" dirty="0" smtClean="0">
                <a:solidFill>
                  <a:schemeClr val="bg1"/>
                </a:solidFill>
              </a:rPr>
              <a:t>Как это делать при работе с текстом</a:t>
            </a:r>
            <a:endParaRPr lang="ru-RU" sz="2900" i="1" u="sn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900" dirty="0" smtClean="0">
                <a:solidFill>
                  <a:schemeClr val="bg1"/>
                </a:solidFill>
              </a:rPr>
              <a:t>     </a:t>
            </a:r>
            <a:r>
              <a:rPr lang="ru-RU" sz="2900" i="1" dirty="0" err="1" smtClean="0">
                <a:solidFill>
                  <a:schemeClr val="bg1"/>
                </a:solidFill>
              </a:rPr>
              <a:t>Взаимообучение</a:t>
            </a:r>
            <a:r>
              <a:rPr lang="ru-RU" sz="2900" i="1" dirty="0" smtClean="0">
                <a:solidFill>
                  <a:schemeClr val="bg1"/>
                </a:solidFill>
              </a:rPr>
              <a:t> происходит в группах из 4-7 человек. Всем раздаются экземпляры одного и того же текста. Учащиеся по очереди играют роль учителя. После прочтения абзаца, " </a:t>
            </a:r>
            <a:r>
              <a:rPr lang="ru-RU" sz="2900" b="1" i="1" dirty="0" smtClean="0">
                <a:solidFill>
                  <a:schemeClr val="bg1"/>
                </a:solidFill>
              </a:rPr>
              <a:t>учитель” делает следующее</a:t>
            </a:r>
            <a:r>
              <a:rPr lang="ru-RU" sz="2900" dirty="0" smtClean="0">
                <a:solidFill>
                  <a:schemeClr val="bg1"/>
                </a:solidFill>
              </a:rPr>
              <a:t>: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Суммирует содержание абзаца; 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Придумывает вопрос по тексту, просит на него ответить; 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Растолковывает то, что для других осталось неясным; 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Даёт прогноз возможного содержания следующего абзаца;</a:t>
            </a:r>
          </a:p>
          <a:p>
            <a:pPr lvl="0">
              <a:buFont typeface="Wingdings" pitchFamily="2" charset="2"/>
              <a:buChar char="Ø"/>
            </a:pPr>
            <a:r>
              <a:rPr lang="ru-RU" sz="2900" dirty="0" smtClean="0">
                <a:solidFill>
                  <a:schemeClr val="bg1"/>
                </a:solidFill>
              </a:rPr>
              <a:t>Даёт задание на чтение следующего абзаца.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u="sng" dirty="0" smtClean="0">
                <a:solidFill>
                  <a:schemeClr val="bg1"/>
                </a:solidFill>
              </a:rPr>
              <a:t>Как это делать при работе с грамматическим материалом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bg1"/>
                </a:solidFill>
              </a:rPr>
              <a:t>Например, при изучении темы </a:t>
            </a:r>
            <a:r>
              <a:rPr lang="ru-RU" dirty="0" err="1" smtClean="0">
                <a:solidFill>
                  <a:schemeClr val="bg1"/>
                </a:solidFill>
              </a:rPr>
              <a:t>The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Past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perfect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Tense</a:t>
            </a:r>
            <a:r>
              <a:rPr lang="ru-RU" dirty="0" smtClean="0">
                <a:solidFill>
                  <a:schemeClr val="bg1"/>
                </a:solidFill>
              </a:rPr>
              <a:t> классу предлагается заполнить таблицу с графами:  "Случаи употребления”/ "Указатели” / "Схемы”.</a:t>
            </a:r>
          </a:p>
          <a:p>
            <a:pPr>
              <a:buNone/>
            </a:pPr>
            <a:r>
              <a:rPr lang="ru-RU" dirty="0" smtClean="0"/>
              <a:t>     </a:t>
            </a:r>
            <a:r>
              <a:rPr lang="ru-RU" i="1" u="sng" dirty="0" smtClean="0">
                <a:solidFill>
                  <a:schemeClr val="bg1"/>
                </a:solidFill>
              </a:rPr>
              <a:t>Класс делится на три группы. Каждая выполняет свою функцию: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Группа получает карточки с типовыми предложениями по теме;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Первая группа выявляет основные случаи употребления времени— описывает действия;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Вторая — находит указатели, слова-помощники;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Третья — составляет схемы утвердительного, отрицательного и вопросительного предложений.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300" dirty="0" smtClean="0">
                <a:solidFill>
                  <a:schemeClr val="bg1"/>
                </a:solidFill>
              </a:rPr>
              <a:t>Игры: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позволяют осуществлять дифференцированный подход к учащимся 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вовлекают каждого школьника в работу</a:t>
            </a:r>
          </a:p>
          <a:p>
            <a:pPr>
              <a:buFont typeface="Wingdings" pitchFamily="2" charset="2"/>
              <a:buChar char="Ø"/>
            </a:pPr>
            <a:r>
              <a:rPr lang="ru-RU" sz="3600" dirty="0" smtClean="0">
                <a:solidFill>
                  <a:schemeClr val="bg1"/>
                </a:solidFill>
              </a:rPr>
              <a:t>учитывают его интересы, склонности, уровень подготовки по языку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С их помощью можно решать какую- либо </a:t>
            </a:r>
            <a:r>
              <a:rPr lang="ru-RU" sz="4800" b="1" dirty="0" smtClean="0">
                <a:solidFill>
                  <a:schemeClr val="bg1"/>
                </a:solidFill>
              </a:rPr>
              <a:t>одну задачу</a:t>
            </a:r>
            <a:r>
              <a:rPr lang="ru-RU" sz="4800" dirty="0" smtClean="0">
                <a:solidFill>
                  <a:schemeClr val="bg1"/>
                </a:solidFill>
              </a:rPr>
              <a:t>, например совершенствовать грамматические, лексические навыки и т.д. 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10636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 smtClean="0">
                <a:solidFill>
                  <a:schemeClr val="bg1"/>
                </a:solidFill>
              </a:rPr>
              <a:t>А так же целый комплекс задач: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формировать речевые умения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развивать наблюдательность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развивать внимание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развивать творческие способности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и т.д.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Игры: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sz="4400" dirty="0" smtClean="0">
                <a:solidFill>
                  <a:schemeClr val="bg1"/>
                </a:solidFill>
              </a:rPr>
              <a:t>Индивидуальные и тихие игры (выполняются в любой момент урока);</a:t>
            </a:r>
          </a:p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коллективные ( желательно проводить в конце урока).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Ролевая игра:</a:t>
            </a:r>
            <a:endParaRPr lang="ru-RU" sz="1300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400" dirty="0" smtClean="0">
                <a:solidFill>
                  <a:schemeClr val="bg1"/>
                </a:solidFill>
              </a:rPr>
              <a:t>   </a:t>
            </a:r>
            <a:r>
              <a:rPr lang="ru-RU" dirty="0" smtClean="0">
                <a:solidFill>
                  <a:schemeClr val="bg1"/>
                </a:solidFill>
              </a:rPr>
              <a:t>Представляет условное воспроизведение ее участниками реальной практической деятельности людей, создает условия </a:t>
            </a:r>
            <a:r>
              <a:rPr lang="ru-RU" b="1" dirty="0" smtClean="0">
                <a:solidFill>
                  <a:schemeClr val="bg1"/>
                </a:solidFill>
              </a:rPr>
              <a:t>реального общения;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chemeClr val="bg1"/>
                </a:solidFill>
              </a:rPr>
              <a:t>     Эффективность обучения здесь обусловлена  в первую очередь взрывом мотивации, повышением интереса к предмету.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Ролевая игра «Знакомство»: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Hello!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Hello! What is your name?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My name is Jill. What is your name?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My name is Ann. How old are you?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I`m seven. How old are you?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I am eight. Can you dance?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Yes, I can. Can you draw?</a:t>
            </a:r>
            <a:endParaRPr lang="ru-RU" dirty="0" smtClean="0">
              <a:solidFill>
                <a:schemeClr val="bg1"/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Yes, I can. Bye, Jill.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   </a:t>
            </a:r>
            <a:r>
              <a:rPr lang="en-US" dirty="0" smtClean="0">
                <a:solidFill>
                  <a:schemeClr val="bg1"/>
                </a:solidFill>
              </a:rPr>
              <a:t>Bye, Ann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Проектная методика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    </a:t>
            </a:r>
            <a:r>
              <a:rPr lang="ru-RU" sz="4400" dirty="0" smtClean="0">
                <a:solidFill>
                  <a:schemeClr val="bg1"/>
                </a:solidFill>
              </a:rPr>
              <a:t>направлена на то, чтобы развить активное самостоятельное мышление ребенка и научить его не просто запоминать и воспроизводить знания, а уметь применять их на практике.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1466</Words>
  <Application>Microsoft Office PowerPoint</Application>
  <PresentationFormat>Экран (4:3)</PresentationFormat>
  <Paragraphs>152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Wingdings</vt:lpstr>
      <vt:lpstr>Office Theme</vt:lpstr>
      <vt:lpstr>Тема выступления:</vt:lpstr>
      <vt:lpstr>Для  повышения эффективности образовательного процесса при проведении уроков английского языка использую следующие образовательные технологии учитывая возрастные особенности детей: </vt:lpstr>
      <vt:lpstr>Игры: </vt:lpstr>
      <vt:lpstr>С их помощью можно решать какую- либо одну задачу, например совершенствовать грамматические, лексические навыки и т.д. </vt:lpstr>
      <vt:lpstr>  А так же целый комплекс задач:   </vt:lpstr>
      <vt:lpstr>Игры:</vt:lpstr>
      <vt:lpstr>Ролевая игра:</vt:lpstr>
      <vt:lpstr>Ролевая игра «Знакомство»:</vt:lpstr>
      <vt:lpstr>Проектная методика </vt:lpstr>
      <vt:lpstr>Интеллектуальные умения:</vt:lpstr>
      <vt:lpstr>К творческим умениям относятся:</vt:lpstr>
      <vt:lpstr>Этапы:</vt:lpstr>
      <vt:lpstr>«Модельный метод обучения»</vt:lpstr>
      <vt:lpstr>Урок-пресс-конференция</vt:lpstr>
      <vt:lpstr>Технологии перспективно-опережающего обучения</vt:lpstr>
      <vt:lpstr>Технологии исследовательского обучения(обучение школьников основам исследовательской деятельности)</vt:lpstr>
      <vt:lpstr>Метод эмпатии (вживания)</vt:lpstr>
      <vt:lpstr>Example: </vt:lpstr>
      <vt:lpstr>Метод "Mind-Map”(Карта памяти)</vt:lpstr>
      <vt:lpstr> Метод "Brain Storming”(Мозговой штурм) </vt:lpstr>
      <vt:lpstr> Example: </vt:lpstr>
      <vt:lpstr>Cluster-Method (гроздь)</vt:lpstr>
      <vt:lpstr>Синквейн</vt:lpstr>
      <vt:lpstr>Правило написания синквейна </vt:lpstr>
      <vt:lpstr>Как это делать </vt:lpstr>
      <vt:lpstr>Метод "Знаем /хотим узнать / узнали” </vt:lpstr>
      <vt:lpstr>Example: Text "Clean Air at home”  </vt:lpstr>
      <vt:lpstr>"Учимся вместе” (Learning Together) </vt:lpstr>
      <vt:lpstr>Как это делать при работе с грамматическим материалом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выступления:</dc:title>
  <dc:creator>Мишка</dc:creator>
  <cp:lastModifiedBy>Администратор</cp:lastModifiedBy>
  <cp:revision>34</cp:revision>
  <dcterms:created xsi:type="dcterms:W3CDTF">2006-08-16T00:00:00Z</dcterms:created>
  <dcterms:modified xsi:type="dcterms:W3CDTF">2020-05-12T18:25:00Z</dcterms:modified>
</cp:coreProperties>
</file>