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60" r:id="rId2"/>
    <p:sldId id="262" r:id="rId3"/>
    <p:sldId id="261" r:id="rId4"/>
    <p:sldId id="256" r:id="rId5"/>
    <p:sldId id="263" r:id="rId6"/>
    <p:sldId id="258" r:id="rId7"/>
    <p:sldId id="2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7922" autoAdjust="0"/>
  </p:normalViewPr>
  <p:slideViewPr>
    <p:cSldViewPr>
      <p:cViewPr varScale="1">
        <p:scale>
          <a:sx n="65" d="100"/>
          <a:sy n="65" d="100"/>
        </p:scale>
        <p:origin x="89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A1A93-A693-4F83-8157-7FD936E6792B}" type="datetimeFigureOut">
              <a:rPr lang="en-US" smtClean="0"/>
              <a:t>5/13/2020</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D739F-8EE2-4705-B012-6E003B10A6D2}" type="slidenum">
              <a:rPr lang="en-US" smtClean="0"/>
              <a:t>‹#›</a:t>
            </a:fld>
            <a:endParaRPr lang="en-US"/>
          </a:p>
        </p:txBody>
      </p:sp>
    </p:spTree>
    <p:extLst>
      <p:ext uri="{BB962C8B-B14F-4D97-AF65-F5344CB8AC3E}">
        <p14:creationId xmlns:p14="http://schemas.microsoft.com/office/powerpoint/2010/main" val="195095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D5D739F-8EE2-4705-B012-6E003B10A6D2}" type="slidenum">
              <a:rPr lang="en-US" smtClean="0"/>
              <a:t>7</a:t>
            </a:fld>
            <a:endParaRPr lang="en-US"/>
          </a:p>
        </p:txBody>
      </p:sp>
    </p:spTree>
    <p:extLst>
      <p:ext uri="{BB962C8B-B14F-4D97-AF65-F5344CB8AC3E}">
        <p14:creationId xmlns:p14="http://schemas.microsoft.com/office/powerpoint/2010/main" val="288346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92E2D88-7071-4214-9F89-015DA7418B22}" type="datetimeFigureOut">
              <a:rPr lang="ru-RU" smtClean="0"/>
              <a:pPr/>
              <a:t>13.05.2020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8208411-F309-4144-B13C-391A07DAFE4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E2D88-7071-4214-9F89-015DA7418B22}"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08411-F309-4144-B13C-391A07DAFE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E2D88-7071-4214-9F89-015DA7418B22}"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08411-F309-4144-B13C-391A07DAFE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92E2D88-7071-4214-9F89-015DA7418B22}" type="datetimeFigureOut">
              <a:rPr lang="ru-RU" smtClean="0"/>
              <a:pPr/>
              <a:t>13.05.2020</a:t>
            </a:fld>
            <a:endParaRPr lang="ru-RU"/>
          </a:p>
        </p:txBody>
      </p:sp>
      <p:sp>
        <p:nvSpPr>
          <p:cNvPr id="9" name="Номер слайда 8"/>
          <p:cNvSpPr>
            <a:spLocks noGrp="1"/>
          </p:cNvSpPr>
          <p:nvPr>
            <p:ph type="sldNum" sz="quarter" idx="15"/>
          </p:nvPr>
        </p:nvSpPr>
        <p:spPr/>
        <p:txBody>
          <a:bodyPr rtlCol="0"/>
          <a:lstStyle/>
          <a:p>
            <a:fld id="{68208411-F309-4144-B13C-391A07DAFE4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92E2D88-7071-4214-9F89-015DA7418B22}" type="datetimeFigureOut">
              <a:rPr lang="ru-RU" smtClean="0"/>
              <a:pPr/>
              <a:t>13.05.2020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8208411-F309-4144-B13C-391A07DAFE4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92E2D88-7071-4214-9F89-015DA7418B22}" type="datetimeFigureOut">
              <a:rPr lang="ru-RU" smtClean="0"/>
              <a:pPr/>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208411-F309-4144-B13C-391A07DAFE49}"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92E2D88-7071-4214-9F89-015DA7418B22}" type="datetimeFigureOut">
              <a:rPr lang="ru-RU" smtClean="0"/>
              <a:pPr/>
              <a:t>13.05.2020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208411-F309-4144-B13C-391A07DAFE49}"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92E2D88-7071-4214-9F89-015DA7418B22}" type="datetimeFigureOut">
              <a:rPr lang="ru-RU" smtClean="0"/>
              <a:pPr/>
              <a:t>13.05.2020</a:t>
            </a:fld>
            <a:endParaRPr lang="ru-RU"/>
          </a:p>
        </p:txBody>
      </p:sp>
      <p:sp>
        <p:nvSpPr>
          <p:cNvPr id="7" name="Номер слайда 6"/>
          <p:cNvSpPr>
            <a:spLocks noGrp="1"/>
          </p:cNvSpPr>
          <p:nvPr>
            <p:ph type="sldNum" sz="quarter" idx="11"/>
          </p:nvPr>
        </p:nvSpPr>
        <p:spPr/>
        <p:txBody>
          <a:bodyPr rtlCol="0"/>
          <a:lstStyle/>
          <a:p>
            <a:fld id="{68208411-F309-4144-B13C-391A07DAFE4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E2D88-7071-4214-9F89-015DA7418B22}" type="datetimeFigureOut">
              <a:rPr lang="ru-RU" smtClean="0"/>
              <a:pPr/>
              <a:t>13.05.2020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208411-F309-4144-B13C-391A07DAFE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92E2D88-7071-4214-9F89-015DA7418B22}" type="datetimeFigureOut">
              <a:rPr lang="ru-RU" smtClean="0"/>
              <a:pPr/>
              <a:t>13.05.2020</a:t>
            </a:fld>
            <a:endParaRPr lang="ru-RU"/>
          </a:p>
        </p:txBody>
      </p:sp>
      <p:sp>
        <p:nvSpPr>
          <p:cNvPr id="22" name="Номер слайда 21"/>
          <p:cNvSpPr>
            <a:spLocks noGrp="1"/>
          </p:cNvSpPr>
          <p:nvPr>
            <p:ph type="sldNum" sz="quarter" idx="15"/>
          </p:nvPr>
        </p:nvSpPr>
        <p:spPr/>
        <p:txBody>
          <a:bodyPr rtlCol="0"/>
          <a:lstStyle/>
          <a:p>
            <a:fld id="{68208411-F309-4144-B13C-391A07DAFE4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92E2D88-7071-4214-9F89-015DA7418B22}" type="datetimeFigureOut">
              <a:rPr lang="ru-RU" smtClean="0"/>
              <a:pPr/>
              <a:t>13.05.2020</a:t>
            </a:fld>
            <a:endParaRPr lang="ru-RU"/>
          </a:p>
        </p:txBody>
      </p:sp>
      <p:sp>
        <p:nvSpPr>
          <p:cNvPr id="18" name="Номер слайда 17"/>
          <p:cNvSpPr>
            <a:spLocks noGrp="1"/>
          </p:cNvSpPr>
          <p:nvPr>
            <p:ph type="sldNum" sz="quarter" idx="11"/>
          </p:nvPr>
        </p:nvSpPr>
        <p:spPr/>
        <p:txBody>
          <a:bodyPr rtlCol="0"/>
          <a:lstStyle/>
          <a:p>
            <a:fld id="{68208411-F309-4144-B13C-391A07DAFE4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2E2D88-7071-4214-9F89-015DA7418B22}" type="datetimeFigureOut">
              <a:rPr lang="ru-RU" smtClean="0"/>
              <a:pPr/>
              <a:t>13.05.2020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208411-F309-4144-B13C-391A07DAFE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vestnikk.ru/uploads/posts/2015-09/1442222500_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41" y="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060848"/>
            <a:ext cx="75456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0000"/>
                </a:solidFill>
                <a:effectLst>
                  <a:outerShdw blurRad="76200" dist="50800" dir="5400000" algn="tl" rotWithShape="0">
                    <a:srgbClr val="000000">
                      <a:alpha val="65000"/>
                    </a:srgbClr>
                  </a:outerShdw>
                </a:effectLst>
              </a:rPr>
              <a:t>The Road to success</a:t>
            </a:r>
            <a:endParaRPr lang="ru-RU" sz="54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02644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Объект 3" descr="Превью обои огонь, рука, спичка"/>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7029400"/>
          </a:xfrm>
          <a:prstGeom prst="rect">
            <a:avLst/>
          </a:prstGeom>
          <a:noFill/>
          <a:ln>
            <a:noFill/>
          </a:ln>
        </p:spPr>
      </p:pic>
    </p:spTree>
    <p:extLst>
      <p:ext uri="{BB962C8B-B14F-4D97-AF65-F5344CB8AC3E}">
        <p14:creationId xmlns:p14="http://schemas.microsoft.com/office/powerpoint/2010/main" val="110216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waterfall scenery Фото со стока - 89586148"/>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00487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108520" y="-171400"/>
            <a:ext cx="9252520" cy="7029400"/>
          </a:xfrm>
          <a:prstGeom prst="rect">
            <a:avLst/>
          </a:prstGeom>
        </p:spPr>
      </p:pic>
    </p:spTree>
    <p:extLst>
      <p:ext uri="{BB962C8B-B14F-4D97-AF65-F5344CB8AC3E}">
        <p14:creationId xmlns:p14="http://schemas.microsoft.com/office/powerpoint/2010/main" val="91672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88640"/>
            <a:ext cx="9144000" cy="6768752"/>
          </a:xfrm>
          <a:prstGeom prst="rect">
            <a:avLst/>
          </a:prstGeom>
        </p:spPr>
      </p:pic>
    </p:spTree>
    <p:extLst>
      <p:ext uri="{BB962C8B-B14F-4D97-AF65-F5344CB8AC3E}">
        <p14:creationId xmlns:p14="http://schemas.microsoft.com/office/powerpoint/2010/main" val="235042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descr="http://radiobooka.ru/uploads/images/batarejki-chem-oni-otlichajutsja-i-kakie-byvajut_8.jpg"/>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107504" y="-6824"/>
            <a:ext cx="9036496" cy="6864824"/>
          </a:xfrm>
          <a:prstGeom prst="rect">
            <a:avLst/>
          </a:prstGeom>
          <a:noFill/>
          <a:ln>
            <a:noFill/>
          </a:ln>
        </p:spPr>
      </p:pic>
    </p:spTree>
    <p:extLst>
      <p:ext uri="{BB962C8B-B14F-4D97-AF65-F5344CB8AC3E}">
        <p14:creationId xmlns:p14="http://schemas.microsoft.com/office/powerpoint/2010/main" val="293011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107504" y="-171400"/>
            <a:ext cx="9036496" cy="7029400"/>
          </a:xfrm>
          <a:prstGeom prst="rect">
            <a:avLst/>
          </a:prstGeom>
        </p:spPr>
      </p:pic>
    </p:spTree>
    <p:extLst>
      <p:ext uri="{BB962C8B-B14F-4D97-AF65-F5344CB8AC3E}">
        <p14:creationId xmlns:p14="http://schemas.microsoft.com/office/powerpoint/2010/main" val="98318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34585" y="0"/>
            <a:ext cx="9109415" cy="6858000"/>
          </a:xfrm>
          <a:prstGeom prst="rect">
            <a:avLst/>
          </a:prstGeom>
        </p:spPr>
      </p:pic>
    </p:spTree>
    <p:extLst>
      <p:ext uri="{BB962C8B-B14F-4D97-AF65-F5344CB8AC3E}">
        <p14:creationId xmlns:p14="http://schemas.microsoft.com/office/powerpoint/2010/main" val="151577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https://go3.imgsmail.ru/imgpreview?key=70f3117bfc8a9699&amp;mb=imgdb_preview_1830"/>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62506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0"/>
            <a:ext cx="8964488" cy="6858000"/>
          </a:xfrm>
        </p:spPr>
        <p:txBody>
          <a:bodyPr/>
          <a:lstStyle/>
          <a:p>
            <a:r>
              <a:rPr lang="en-US" dirty="0" smtClean="0"/>
              <a:t>Thomas Edison was successful. He reached his aims. Edison's greatest strange was that he absolutely refused to give up. He said, “Many of life’s failures  are people who did not realize how close they were to success when they give up”</a:t>
            </a:r>
          </a:p>
          <a:p>
            <a:r>
              <a:rPr lang="en-US" dirty="0" smtClean="0"/>
              <a:t> </a:t>
            </a:r>
            <a:r>
              <a:rPr lang="en-US" dirty="0"/>
              <a:t>Edison believed in hard work and sometimes worked twenty hours a </a:t>
            </a:r>
            <a:r>
              <a:rPr lang="en-US" dirty="0" smtClean="0"/>
              <a:t>day</a:t>
            </a:r>
          </a:p>
          <a:p>
            <a:r>
              <a:rPr lang="en-US" dirty="0"/>
              <a:t>His 1,093 inventions have greatly changed the lives of nearly all people living across the world</a:t>
            </a:r>
            <a:r>
              <a:rPr lang="en-US" dirty="0" smtClean="0"/>
              <a:t>.</a:t>
            </a:r>
          </a:p>
          <a:p>
            <a:r>
              <a:rPr lang="en-US" dirty="0"/>
              <a:t>His work includes improving the incandescent electric light bulb and inventing the phonograph and the kinetoscope, or a small box for viewing moving pictures or films</a:t>
            </a:r>
            <a:r>
              <a:rPr lang="en-US" dirty="0" smtClean="0"/>
              <a:t>.</a:t>
            </a:r>
          </a:p>
          <a:p>
            <a:r>
              <a:rPr lang="en-US" dirty="0">
                <a:solidFill>
                  <a:srgbClr val="C00000"/>
                </a:solidFill>
              </a:rPr>
              <a:t>Thomas Edison competed with Nicola </a:t>
            </a:r>
            <a:r>
              <a:rPr lang="en-US" dirty="0" smtClean="0">
                <a:solidFill>
                  <a:srgbClr val="C00000"/>
                </a:solidFill>
              </a:rPr>
              <a:t>Tesla</a:t>
            </a:r>
            <a:endParaRPr lang="kk-KZ" dirty="0" smtClean="0">
              <a:solidFill>
                <a:srgbClr val="C00000"/>
              </a:solidFill>
            </a:endParaRPr>
          </a:p>
          <a:p>
            <a:r>
              <a:rPr lang="en-US" dirty="0" smtClean="0">
                <a:solidFill>
                  <a:srgbClr val="C00000"/>
                </a:solidFill>
              </a:rPr>
              <a:t>Thomas Edison’s best friend was Henry Ford.  </a:t>
            </a:r>
            <a:endParaRPr lang="en-US" dirty="0">
              <a:solidFill>
                <a:srgbClr val="C00000"/>
              </a:solidFill>
            </a:endParaRPr>
          </a:p>
        </p:txBody>
      </p:sp>
    </p:spTree>
    <p:extLst>
      <p:ext uri="{BB962C8B-B14F-4D97-AF65-F5344CB8AC3E}">
        <p14:creationId xmlns:p14="http://schemas.microsoft.com/office/powerpoint/2010/main" val="194013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0"/>
            <a:ext cx="8568952" cy="5223481"/>
          </a:xfrm>
          <a:prstGeom prst="rect">
            <a:avLst/>
          </a:prstGeom>
        </p:spPr>
        <p:txBody>
          <a:bodyPr wrap="square">
            <a:spAutoFit/>
          </a:bodyPr>
          <a:lstStyle/>
          <a:p>
            <a:pPr marL="457200">
              <a:lnSpc>
                <a:spcPct val="150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Make Poster: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US" sz="1600" b="1" dirty="0">
                <a:latin typeface="Times New Roman" panose="02020603050405020304" pitchFamily="18" charset="0"/>
                <a:ea typeface="Calibri" panose="020F0502020204030204" pitchFamily="34" charset="0"/>
                <a:cs typeface="Times New Roman" panose="02020603050405020304" pitchFamily="18" charset="0"/>
              </a:rPr>
              <a:t>General information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Early Life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Early inventive career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Menlo park</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West orange laboratory</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Later years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US" sz="1600" b="1" dirty="0">
                <a:latin typeface="Times New Roman" panose="02020603050405020304" pitchFamily="18" charset="0"/>
                <a:ea typeface="Calibri" panose="020F0502020204030204" pitchFamily="34" charset="0"/>
                <a:cs typeface="Times New Roman" panose="02020603050405020304" pitchFamily="18" charset="0"/>
              </a:rPr>
              <a:t>Thomas Edison’s Inventions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Road to success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keyword of the text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phrase of the text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Find the sentence the main of the text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Conclusion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lphaLcParenR"/>
            </a:pPr>
            <a:r>
              <a:rPr lang="en-US" sz="1600" b="1" dirty="0">
                <a:latin typeface="Times New Roman" panose="02020603050405020304" pitchFamily="18" charset="0"/>
                <a:ea typeface="Calibri" panose="020F0502020204030204" pitchFamily="34" charset="0"/>
                <a:cs typeface="Times New Roman" panose="02020603050405020304" pitchFamily="18" charset="0"/>
              </a:rPr>
              <a:t>Give your assessment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46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16632"/>
            <a:ext cx="7745288" cy="6357320"/>
          </a:xfrm>
        </p:spPr>
        <p:txBody>
          <a:bodyPr>
            <a:normAutofit/>
          </a:bodyPr>
          <a:lstStyle/>
          <a:p>
            <a:r>
              <a:rPr lang="en-US" sz="3600" dirty="0"/>
              <a:t>What is the difference between science and technology?</a:t>
            </a:r>
          </a:p>
          <a:p>
            <a:r>
              <a:rPr lang="en-US" sz="3600" dirty="0" smtClean="0"/>
              <a:t>Why does someone become an inventor?</a:t>
            </a:r>
          </a:p>
          <a:p>
            <a:r>
              <a:rPr lang="en-US" sz="3600" dirty="0" smtClean="0"/>
              <a:t>Have you ever invented anything?</a:t>
            </a:r>
          </a:p>
          <a:p>
            <a:r>
              <a:rPr lang="en-US" sz="3600" dirty="0" smtClean="0"/>
              <a:t>Who is It?</a:t>
            </a:r>
          </a:p>
          <a:p>
            <a:r>
              <a:rPr lang="en-US" sz="3600" dirty="0" smtClean="0"/>
              <a:t>Do you know this person?</a:t>
            </a:r>
          </a:p>
          <a:p>
            <a:r>
              <a:rPr lang="en-US" sz="3600" dirty="0" smtClean="0"/>
              <a:t>What do you know about this person?</a:t>
            </a:r>
            <a:endParaRPr lang="ru-RU" sz="3600" dirty="0" smtClean="0"/>
          </a:p>
          <a:p>
            <a:r>
              <a:rPr lang="en-US" sz="3600" dirty="0"/>
              <a:t>W</a:t>
            </a:r>
            <a:r>
              <a:rPr lang="en-US" sz="3600" dirty="0" smtClean="0"/>
              <a:t>hat </a:t>
            </a:r>
            <a:r>
              <a:rPr lang="en-US" sz="3600" dirty="0"/>
              <a:t>did he invent?</a:t>
            </a:r>
            <a:endParaRPr lang="en-US" sz="3600" dirty="0" smtClean="0"/>
          </a:p>
          <a:p>
            <a:endParaRPr lang="en-US" sz="3600" dirty="0"/>
          </a:p>
        </p:txBody>
      </p:sp>
    </p:spTree>
    <p:extLst>
      <p:ext uri="{BB962C8B-B14F-4D97-AF65-F5344CB8AC3E}">
        <p14:creationId xmlns:p14="http://schemas.microsoft.com/office/powerpoint/2010/main" val="108886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1026" name="Picture 2" descr="C:\Users\Lib\Desktop\спасиб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sp>
        <p:nvSpPr>
          <p:cNvPr id="1026" name="AutoShape 2" descr="http://www.americansights.ru/images/stories/thomasedison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Заголовок 4"/>
          <p:cNvSpPr>
            <a:spLocks noGrp="1"/>
          </p:cNvSpPr>
          <p:nvPr>
            <p:ph type="title"/>
          </p:nvPr>
        </p:nvSpPr>
        <p:spPr/>
        <p:txBody>
          <a:bodyPr>
            <a:normAutofit fontScale="90000"/>
          </a:bodyPr>
          <a:lstStyle/>
          <a:p>
            <a:r>
              <a:rPr lang="ru-RU" dirty="0" smtClean="0"/>
              <a:t>+</a:t>
            </a:r>
            <a:r>
              <a:rPr lang="ru-RU" dirty="0" err="1" smtClean="0"/>
              <a:t>Ышвщш</a:t>
            </a:r>
            <a:r>
              <a:rPr lang="ru-RU" dirty="0" smtClean="0"/>
              <a:t>\в0Швь чьы-0Ю_)+</a:t>
            </a:r>
            <a:br>
              <a:rPr lang="ru-RU" dirty="0" smtClean="0"/>
            </a:br>
            <a:r>
              <a:rPr lang="ru-RU" dirty="0" smtClean="0"/>
              <a:t>7.\10/2691а</a:t>
            </a:r>
            <a:br>
              <a:rPr lang="ru-RU" dirty="0" smtClean="0"/>
            </a:br>
            <a:r>
              <a:rPr lang="ru-RU" dirty="0" smtClean="0"/>
              <a:t>  в</a:t>
            </a:r>
            <a:endParaRPr lang="ru-RU" dirty="0"/>
          </a:p>
        </p:txBody>
      </p:sp>
      <p:pic>
        <p:nvPicPr>
          <p:cNvPr id="7" name="Содержимое 6" descr="thomasedison3.jpg"/>
          <p:cNvPicPr>
            <a:picLocks noGrp="1" noChangeAspect="1"/>
          </p:cNvPicPr>
          <p:nvPr>
            <p:ph sz="quarter" idx="1"/>
          </p:nvPr>
        </p:nvPicPr>
        <p:blipFill>
          <a:blip r:embed="rId2" cstate="print"/>
          <a:stretch>
            <a:fillRect/>
          </a:stretch>
        </p:blipFill>
        <p:spPr>
          <a:xfrm>
            <a:off x="0" y="0"/>
            <a:ext cx="9144000" cy="6858000"/>
          </a:xfrm>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http://cf.ppt-online.org/files/slide/s/smQw9U2Pzxg7jJilD3XqyEL40dZS5NoCbuMRFY/slid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5" name="TextBox 4"/>
          <p:cNvSpPr txBox="1"/>
          <p:nvPr/>
        </p:nvSpPr>
        <p:spPr>
          <a:xfrm>
            <a:off x="2224585" y="5733256"/>
            <a:ext cx="5958408" cy="400110"/>
          </a:xfrm>
          <a:prstGeom prst="rect">
            <a:avLst/>
          </a:prstGeom>
          <a:noFill/>
        </p:spPr>
        <p:txBody>
          <a:bodyPr wrap="square" rtlCol="0">
            <a:spAutoFit/>
          </a:bodyPr>
          <a:lstStyle/>
          <a:p>
            <a:pPr algn="ctr"/>
            <a:r>
              <a:rPr lang="en-US" dirty="0" smtClean="0"/>
              <a:t> </a:t>
            </a:r>
            <a:r>
              <a:rPr lang="en-US" sz="2000" b="1" i="1" dirty="0" smtClean="0">
                <a:solidFill>
                  <a:schemeClr val="bg2">
                    <a:lumMod val="75000"/>
                  </a:schemeClr>
                </a:solidFill>
              </a:rPr>
              <a:t>Genius is 1% inspiration and 99% perspiration</a:t>
            </a:r>
            <a:endParaRPr lang="en-US" sz="2000" b="1" i="1" dirty="0">
              <a:solidFill>
                <a:schemeClr val="bg2">
                  <a:lumMod val="75000"/>
                </a:schemeClr>
              </a:solidFill>
            </a:endParaRPr>
          </a:p>
        </p:txBody>
      </p:sp>
    </p:spTree>
    <p:extLst>
      <p:ext uri="{BB962C8B-B14F-4D97-AF65-F5344CB8AC3E}">
        <p14:creationId xmlns:p14="http://schemas.microsoft.com/office/powerpoint/2010/main" val="366546990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Assessment criteria</a:t>
            </a:r>
            <a:endParaRPr lang="ru-RU" sz="48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a:bodyPr>
          <a:lstStyle/>
          <a:p>
            <a:pPr lvl="0"/>
            <a:r>
              <a:rPr lang="en-US" sz="3600" b="1" dirty="0">
                <a:latin typeface="Times New Roman" panose="02020603050405020304" pitchFamily="18" charset="0"/>
                <a:cs typeface="Times New Roman" panose="02020603050405020304" pitchFamily="18" charset="0"/>
              </a:rPr>
              <a:t>Can connect words with the pictures </a:t>
            </a:r>
            <a:endParaRPr lang="ru-RU" sz="3600" b="1" dirty="0">
              <a:latin typeface="Times New Roman" panose="02020603050405020304" pitchFamily="18" charset="0"/>
              <a:cs typeface="Times New Roman" panose="02020603050405020304" pitchFamily="18" charset="0"/>
            </a:endParaRPr>
          </a:p>
          <a:p>
            <a:pPr lvl="0"/>
            <a:r>
              <a:rPr lang="en-US" sz="3600" b="1" dirty="0">
                <a:latin typeface="Times New Roman" panose="02020603050405020304" pitchFamily="18" charset="0"/>
                <a:cs typeface="Times New Roman" panose="02020603050405020304" pitchFamily="18" charset="0"/>
              </a:rPr>
              <a:t>Can answer at least 2-3 questions according to the video</a:t>
            </a:r>
            <a:endParaRPr lang="ru-RU" sz="3600" b="1" dirty="0">
              <a:latin typeface="Times New Roman" panose="02020603050405020304" pitchFamily="18" charset="0"/>
              <a:cs typeface="Times New Roman" panose="02020603050405020304" pitchFamily="18" charset="0"/>
            </a:endParaRPr>
          </a:p>
          <a:p>
            <a:pPr lvl="0"/>
            <a:r>
              <a:rPr lang="en-US" sz="3600" b="1" dirty="0">
                <a:latin typeface="Times New Roman" panose="02020603050405020304" pitchFamily="18" charset="0"/>
                <a:cs typeface="Times New Roman" panose="02020603050405020304" pitchFamily="18" charset="0"/>
              </a:rPr>
              <a:t>Can explain his/her topic to other groups</a:t>
            </a:r>
            <a:endParaRPr lang="ru-RU" sz="3600" b="1" dirty="0">
              <a:latin typeface="Times New Roman" panose="02020603050405020304" pitchFamily="18" charset="0"/>
              <a:cs typeface="Times New Roman" panose="02020603050405020304" pitchFamily="18" charset="0"/>
            </a:endParaRPr>
          </a:p>
          <a:p>
            <a:pPr lvl="0"/>
            <a:r>
              <a:rPr lang="en-US" sz="3600" b="1" dirty="0" smtClean="0">
                <a:latin typeface="Times New Roman" panose="02020603050405020304" pitchFamily="18" charset="0"/>
                <a:cs typeface="Times New Roman" panose="02020603050405020304" pitchFamily="18" charset="0"/>
              </a:rPr>
              <a:t>Can interact with peers in pairs, groups</a:t>
            </a:r>
            <a:endParaRPr lang="ru-RU" sz="3600" b="1" dirty="0" smtClean="0">
              <a:latin typeface="Times New Roman" panose="02020603050405020304" pitchFamily="18" charset="0"/>
              <a:cs typeface="Times New Roman" panose="02020603050405020304" pitchFamily="18" charset="0"/>
            </a:endParaRPr>
          </a:p>
          <a:p>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5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38724" y="-1334"/>
            <a:ext cx="9114020" cy="6826710"/>
          </a:xfrm>
          <a:prstGeom prst="rect">
            <a:avLst/>
          </a:prstGeom>
        </p:spPr>
      </p:pic>
    </p:spTree>
    <p:extLst>
      <p:ext uri="{BB962C8B-B14F-4D97-AF65-F5344CB8AC3E}">
        <p14:creationId xmlns:p14="http://schemas.microsoft.com/office/powerpoint/2010/main" val="226276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ревью обои огонь, рука, спичка"/>
          <p:cNvPicPr>
            <a:picLocks noGrp="1"/>
          </p:cNvPicPr>
          <p:nvPr>
            <p:ph sz="quarter" idx="1"/>
          </p:nvPr>
        </p:nvPicPr>
        <p:blipFill>
          <a:blip r:embed="rId3" cstate="print">
            <a:extLst>
              <a:ext uri="{28A0092B-C50C-407E-A947-70E740481C1C}">
                <a14:useLocalDpi xmlns:a14="http://schemas.microsoft.com/office/drawing/2010/main"/>
              </a:ext>
            </a:extLst>
          </a:blip>
          <a:srcRect/>
          <a:stretch>
            <a:fillRect/>
          </a:stretch>
        </p:blipFill>
        <p:spPr bwMode="auto">
          <a:xfrm>
            <a:off x="5784159" y="1350202"/>
            <a:ext cx="2448272" cy="1224136"/>
          </a:xfrm>
          <a:prstGeom prst="rect">
            <a:avLst/>
          </a:prstGeom>
          <a:noFill/>
          <a:ln>
            <a:noFill/>
          </a:ln>
        </p:spPr>
      </p:pic>
      <p:pic>
        <p:nvPicPr>
          <p:cNvPr id="5" name="Рисунок 4" descr="waterfall scenery Фото со стока - 89586148"/>
          <p:cNvPicPr/>
          <p:nvPr/>
        </p:nvPicPr>
        <p:blipFill>
          <a:blip r:embed="rId4" cstate="print">
            <a:extLst>
              <a:ext uri="{28A0092B-C50C-407E-A947-70E740481C1C}">
                <a14:useLocalDpi xmlns:a14="http://schemas.microsoft.com/office/drawing/2010/main"/>
              </a:ext>
            </a:extLst>
          </a:blip>
          <a:srcRect/>
          <a:stretch>
            <a:fillRect/>
          </a:stretch>
        </p:blipFill>
        <p:spPr bwMode="auto">
          <a:xfrm rot="20481444">
            <a:off x="-221821" y="3175155"/>
            <a:ext cx="2376264" cy="1184208"/>
          </a:xfrm>
          <a:prstGeom prst="rect">
            <a:avLst/>
          </a:prstGeom>
          <a:noFill/>
          <a:ln>
            <a:noFill/>
          </a:ln>
        </p:spPr>
      </p:pic>
      <p:pic>
        <p:nvPicPr>
          <p:cNvPr id="6" name="Объект 3" descr="http://img1.liveinternet.ru/images/attach/d/1/133/370/133370999_325.jpg"/>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rot="943053">
            <a:off x="304106" y="1334400"/>
            <a:ext cx="1851462" cy="1216175"/>
          </a:xfrm>
          <a:prstGeom prst="rect">
            <a:avLst/>
          </a:prstGeom>
          <a:noFill/>
          <a:ln>
            <a:noFill/>
          </a:ln>
        </p:spPr>
      </p:pic>
      <p:pic>
        <p:nvPicPr>
          <p:cNvPr id="7" name="Объект 5" descr="http://lib.sportedu.ru/press/fkvot/2003n2/Images/Levitski4.JPG"/>
          <p:cNvPicPr>
            <a:picLocks/>
          </p:cNvPicPr>
          <p:nvPr/>
        </p:nvPicPr>
        <p:blipFill>
          <a:blip r:embed="rId6" cstate="print">
            <a:extLst>
              <a:ext uri="{28A0092B-C50C-407E-A947-70E740481C1C}">
                <a14:useLocalDpi xmlns:a14="http://schemas.microsoft.com/office/drawing/2010/main"/>
              </a:ext>
            </a:extLst>
          </a:blip>
          <a:srcRect/>
          <a:stretch>
            <a:fillRect/>
          </a:stretch>
        </p:blipFill>
        <p:spPr bwMode="auto">
          <a:xfrm rot="19665212">
            <a:off x="2915059" y="1560018"/>
            <a:ext cx="2162520" cy="949886"/>
          </a:xfrm>
          <a:prstGeom prst="rect">
            <a:avLst/>
          </a:prstGeom>
          <a:noFill/>
          <a:ln>
            <a:noFill/>
          </a:ln>
        </p:spPr>
      </p:pic>
      <p:pic>
        <p:nvPicPr>
          <p:cNvPr id="8" name="Рисунок 7" descr="https://go3.imgsmail.ru/imgpreview?key=70f3117bfc8a9699&amp;mb=imgdb_preview_1830"/>
          <p:cNvPicPr/>
          <p:nvPr/>
        </p:nvPicPr>
        <p:blipFill>
          <a:blip r:embed="rId7" cstate="print">
            <a:extLst>
              <a:ext uri="{28A0092B-C50C-407E-A947-70E740481C1C}">
                <a14:useLocalDpi xmlns:a14="http://schemas.microsoft.com/office/drawing/2010/main"/>
              </a:ext>
            </a:extLst>
          </a:blip>
          <a:srcRect/>
          <a:stretch>
            <a:fillRect/>
          </a:stretch>
        </p:blipFill>
        <p:spPr bwMode="auto">
          <a:xfrm rot="19255463">
            <a:off x="5888005" y="5369121"/>
            <a:ext cx="1966689" cy="1192725"/>
          </a:xfrm>
          <a:prstGeom prst="rect">
            <a:avLst/>
          </a:prstGeom>
          <a:noFill/>
          <a:ln>
            <a:noFill/>
          </a:ln>
        </p:spPr>
      </p:pic>
      <p:pic>
        <p:nvPicPr>
          <p:cNvPr id="9" name="Рисунок 8" descr="http://radiobooka.ru/uploads/images/batarejki-chem-oni-otlichajutsja-i-kakie-byvajut_8.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6779220" y="3507700"/>
            <a:ext cx="1908298" cy="743992"/>
          </a:xfrm>
          <a:prstGeom prst="rect">
            <a:avLst/>
          </a:prstGeom>
          <a:noFill/>
          <a:ln>
            <a:noFill/>
          </a:ln>
        </p:spPr>
      </p:pic>
      <p:sp>
        <p:nvSpPr>
          <p:cNvPr id="10" name="TextBox 9"/>
          <p:cNvSpPr txBox="1"/>
          <p:nvPr/>
        </p:nvSpPr>
        <p:spPr>
          <a:xfrm>
            <a:off x="642910" y="3286124"/>
            <a:ext cx="2394520" cy="369332"/>
          </a:xfrm>
          <a:prstGeom prst="rect">
            <a:avLst/>
          </a:prstGeom>
          <a:noFill/>
        </p:spPr>
        <p:txBody>
          <a:bodyPr wrap="square" rtlCol="0">
            <a:spAutoFit/>
          </a:bodyPr>
          <a:lstStyle/>
          <a:p>
            <a:r>
              <a:rPr lang="en-US" b="1" dirty="0" smtClean="0">
                <a:solidFill>
                  <a:srgbClr val="FF0000"/>
                </a:solidFill>
              </a:rPr>
              <a:t>        </a:t>
            </a:r>
            <a:endParaRPr lang="ru-RU" b="1" dirty="0">
              <a:solidFill>
                <a:srgbClr val="FF0000"/>
              </a:solidFill>
            </a:endParaRPr>
          </a:p>
        </p:txBody>
      </p:sp>
      <p:sp>
        <p:nvSpPr>
          <p:cNvPr id="11" name="TextBox 10"/>
          <p:cNvSpPr txBox="1"/>
          <p:nvPr/>
        </p:nvSpPr>
        <p:spPr>
          <a:xfrm>
            <a:off x="3124316" y="1068111"/>
            <a:ext cx="1696899" cy="369332"/>
          </a:xfrm>
          <a:prstGeom prst="rect">
            <a:avLst/>
          </a:prstGeom>
          <a:noFill/>
        </p:spPr>
        <p:txBody>
          <a:bodyPr wrap="square" rtlCol="0">
            <a:spAutoFit/>
          </a:bodyPr>
          <a:lstStyle/>
          <a:p>
            <a:r>
              <a:rPr lang="en-US" b="1" dirty="0">
                <a:solidFill>
                  <a:srgbClr val="0070C0"/>
                </a:solidFill>
              </a:rPr>
              <a:t>f</a:t>
            </a:r>
            <a:r>
              <a:rPr lang="en-US" b="1" dirty="0" smtClean="0">
                <a:solidFill>
                  <a:srgbClr val="0070C0"/>
                </a:solidFill>
              </a:rPr>
              <a:t>low</a:t>
            </a:r>
            <a:endParaRPr lang="ru-RU" b="1" dirty="0">
              <a:solidFill>
                <a:srgbClr val="0070C0"/>
              </a:solidFill>
            </a:endParaRPr>
          </a:p>
        </p:txBody>
      </p:sp>
      <p:sp>
        <p:nvSpPr>
          <p:cNvPr id="12" name="TextBox 11"/>
          <p:cNvSpPr txBox="1"/>
          <p:nvPr/>
        </p:nvSpPr>
        <p:spPr>
          <a:xfrm>
            <a:off x="3457883" y="2780592"/>
            <a:ext cx="2106488" cy="369332"/>
          </a:xfrm>
          <a:prstGeom prst="rect">
            <a:avLst/>
          </a:prstGeom>
          <a:noFill/>
        </p:spPr>
        <p:txBody>
          <a:bodyPr wrap="square" rtlCol="0">
            <a:spAutoFit/>
          </a:bodyPr>
          <a:lstStyle/>
          <a:p>
            <a:r>
              <a:rPr lang="en-US" b="1" dirty="0">
                <a:solidFill>
                  <a:srgbClr val="7030A0"/>
                </a:solidFill>
              </a:rPr>
              <a:t>n</a:t>
            </a:r>
            <a:r>
              <a:rPr lang="en-US" b="1" dirty="0" smtClean="0">
                <a:solidFill>
                  <a:srgbClr val="7030A0"/>
                </a:solidFill>
              </a:rPr>
              <a:t>ap</a:t>
            </a:r>
            <a:endParaRPr lang="ru-RU" b="1" dirty="0">
              <a:solidFill>
                <a:srgbClr val="7030A0"/>
              </a:solidFill>
            </a:endParaRPr>
          </a:p>
        </p:txBody>
      </p:sp>
      <p:sp>
        <p:nvSpPr>
          <p:cNvPr id="13" name="TextBox 12"/>
          <p:cNvSpPr txBox="1"/>
          <p:nvPr/>
        </p:nvSpPr>
        <p:spPr>
          <a:xfrm>
            <a:off x="5564371" y="943277"/>
            <a:ext cx="2414127" cy="369332"/>
          </a:xfrm>
          <a:prstGeom prst="rect">
            <a:avLst/>
          </a:prstGeom>
          <a:noFill/>
        </p:spPr>
        <p:txBody>
          <a:bodyPr wrap="square" rtlCol="0">
            <a:spAutoFit/>
          </a:bodyPr>
          <a:lstStyle/>
          <a:p>
            <a:r>
              <a:rPr lang="en-US" b="1" dirty="0">
                <a:solidFill>
                  <a:srgbClr val="002060"/>
                </a:solidFill>
              </a:rPr>
              <a:t>t</a:t>
            </a:r>
            <a:r>
              <a:rPr lang="en-US" b="1" dirty="0" smtClean="0">
                <a:solidFill>
                  <a:srgbClr val="002060"/>
                </a:solidFill>
              </a:rPr>
              <a:t>rick</a:t>
            </a:r>
            <a:endParaRPr lang="ru-RU" b="1" dirty="0">
              <a:solidFill>
                <a:srgbClr val="002060"/>
              </a:solidFill>
            </a:endParaRPr>
          </a:p>
        </p:txBody>
      </p:sp>
      <p:sp>
        <p:nvSpPr>
          <p:cNvPr id="14" name="TextBox 13"/>
          <p:cNvSpPr txBox="1"/>
          <p:nvPr/>
        </p:nvSpPr>
        <p:spPr>
          <a:xfrm>
            <a:off x="593978" y="4625596"/>
            <a:ext cx="8250920" cy="369332"/>
          </a:xfrm>
          <a:prstGeom prst="rect">
            <a:avLst/>
          </a:prstGeom>
          <a:noFill/>
        </p:spPr>
        <p:txBody>
          <a:bodyPr wrap="square" rtlCol="0">
            <a:spAutoFit/>
          </a:bodyPr>
          <a:lstStyle/>
          <a:p>
            <a:r>
              <a:rPr lang="en-US" b="1" dirty="0" smtClean="0">
                <a:solidFill>
                  <a:schemeClr val="accent3">
                    <a:lumMod val="50000"/>
                  </a:schemeClr>
                </a:solidFill>
              </a:rPr>
              <a:t>alkaline battery</a:t>
            </a:r>
            <a:r>
              <a:rPr lang="kk-KZ" b="1" dirty="0" smtClean="0">
                <a:solidFill>
                  <a:schemeClr val="accent3">
                    <a:lumMod val="50000"/>
                  </a:schemeClr>
                </a:solidFill>
              </a:rPr>
              <a:t>       </a:t>
            </a:r>
            <a:r>
              <a:rPr lang="en-US" b="1" dirty="0" smtClean="0">
                <a:solidFill>
                  <a:schemeClr val="accent3">
                    <a:lumMod val="50000"/>
                  </a:schemeClr>
                </a:solidFill>
              </a:rPr>
              <a:t>      </a:t>
            </a:r>
            <a:r>
              <a:rPr lang="kk-KZ" b="1" dirty="0" smtClean="0">
                <a:solidFill>
                  <a:schemeClr val="accent3">
                    <a:lumMod val="50000"/>
                  </a:schemeClr>
                </a:solidFill>
              </a:rPr>
              <a:t> </a:t>
            </a:r>
            <a:r>
              <a:rPr lang="en-US" b="1" dirty="0">
                <a:solidFill>
                  <a:schemeClr val="accent3">
                    <a:lumMod val="50000"/>
                  </a:schemeClr>
                </a:solidFill>
              </a:rPr>
              <a:t>f</a:t>
            </a:r>
            <a:r>
              <a:rPr lang="en-US" b="1" dirty="0" smtClean="0">
                <a:solidFill>
                  <a:schemeClr val="accent3">
                    <a:lumMod val="50000"/>
                  </a:schemeClr>
                </a:solidFill>
              </a:rPr>
              <a:t>ailure</a:t>
            </a:r>
            <a:r>
              <a:rPr lang="kk-KZ" b="1" dirty="0" smtClean="0">
                <a:solidFill>
                  <a:schemeClr val="accent3">
                    <a:lumMod val="50000"/>
                  </a:schemeClr>
                </a:solidFill>
              </a:rPr>
              <a:t>                      </a:t>
            </a:r>
            <a:r>
              <a:rPr lang="en-US" b="1" dirty="0" smtClean="0">
                <a:solidFill>
                  <a:schemeClr val="accent4">
                    <a:lumMod val="50000"/>
                  </a:schemeClr>
                </a:solidFill>
              </a:rPr>
              <a:t>push oneself </a:t>
            </a:r>
            <a:endParaRPr lang="ru-RU" b="1" dirty="0">
              <a:solidFill>
                <a:schemeClr val="accent4">
                  <a:lumMod val="50000"/>
                </a:schemeClr>
              </a:solidFill>
            </a:endParaRPr>
          </a:p>
        </p:txBody>
      </p:sp>
      <p:sp>
        <p:nvSpPr>
          <p:cNvPr id="15" name="TextBox 14"/>
          <p:cNvSpPr txBox="1"/>
          <p:nvPr/>
        </p:nvSpPr>
        <p:spPr>
          <a:xfrm>
            <a:off x="4406980" y="2780592"/>
            <a:ext cx="4115437" cy="369332"/>
          </a:xfrm>
          <a:prstGeom prst="rect">
            <a:avLst/>
          </a:prstGeom>
          <a:noFill/>
        </p:spPr>
        <p:txBody>
          <a:bodyPr wrap="square" rtlCol="0">
            <a:spAutoFit/>
          </a:bodyPr>
          <a:lstStyle/>
          <a:p>
            <a:r>
              <a:rPr lang="en-US" b="1" dirty="0" smtClean="0">
                <a:solidFill>
                  <a:srgbClr val="FF0000"/>
                </a:solidFill>
              </a:rPr>
              <a:t>reach one`s goals       </a:t>
            </a:r>
            <a:r>
              <a:rPr lang="en-US" b="1" dirty="0" smtClean="0">
                <a:solidFill>
                  <a:schemeClr val="tx1">
                    <a:lumMod val="85000"/>
                    <a:lumOff val="15000"/>
                  </a:schemeClr>
                </a:solidFill>
              </a:rPr>
              <a:t>undoubtedly</a:t>
            </a:r>
            <a:endParaRPr lang="ru-RU" b="1" dirty="0">
              <a:solidFill>
                <a:schemeClr val="tx1">
                  <a:lumMod val="85000"/>
                  <a:lumOff val="15000"/>
                </a:schemeClr>
              </a:solidFill>
            </a:endParaRPr>
          </a:p>
        </p:txBody>
      </p:sp>
      <p:sp>
        <p:nvSpPr>
          <p:cNvPr id="2" name="Прямоугольник 1"/>
          <p:cNvSpPr/>
          <p:nvPr/>
        </p:nvSpPr>
        <p:spPr>
          <a:xfrm>
            <a:off x="173992" y="89612"/>
            <a:ext cx="85135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ut in the right order</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519183" y="873201"/>
            <a:ext cx="2500330" cy="400110"/>
          </a:xfrm>
          <a:prstGeom prst="rect">
            <a:avLst/>
          </a:prstGeom>
          <a:noFill/>
        </p:spPr>
        <p:txBody>
          <a:bodyPr wrap="square" rtlCol="0">
            <a:spAutoFit/>
          </a:bodyPr>
          <a:lstStyle/>
          <a:p>
            <a:r>
              <a:rPr lang="en-US" sz="2000" dirty="0" smtClean="0">
                <a:solidFill>
                  <a:schemeClr val="tx1">
                    <a:lumMod val="95000"/>
                    <a:lumOff val="5000"/>
                  </a:schemeClr>
                </a:solidFill>
              </a:rPr>
              <a:t>filament</a:t>
            </a:r>
          </a:p>
        </p:txBody>
      </p:sp>
      <p:pic>
        <p:nvPicPr>
          <p:cNvPr id="3" name="Рисунок 2"/>
          <p:cNvPicPr>
            <a:picLocks noChangeAspect="1"/>
          </p:cNvPicPr>
          <p:nvPr/>
        </p:nvPicPr>
        <p:blipFill>
          <a:blip r:embed="rId9"/>
          <a:stretch>
            <a:fillRect/>
          </a:stretch>
        </p:blipFill>
        <p:spPr>
          <a:xfrm rot="8769590">
            <a:off x="2645849" y="5067892"/>
            <a:ext cx="2378102" cy="1362724"/>
          </a:xfrm>
          <a:prstGeom prst="rect">
            <a:avLst/>
          </a:prstGeom>
        </p:spPr>
      </p:pic>
      <p:sp>
        <p:nvSpPr>
          <p:cNvPr id="17" name="Прямоугольник 16"/>
          <p:cNvSpPr/>
          <p:nvPr/>
        </p:nvSpPr>
        <p:spPr>
          <a:xfrm>
            <a:off x="421595" y="2666484"/>
            <a:ext cx="1043876" cy="369332"/>
          </a:xfrm>
          <a:prstGeom prst="rect">
            <a:avLst/>
          </a:prstGeom>
        </p:spPr>
        <p:txBody>
          <a:bodyPr wrap="none">
            <a:spAutoFit/>
          </a:bodyPr>
          <a:lstStyle/>
          <a:p>
            <a:r>
              <a:rPr lang="en-US" b="1" dirty="0" smtClean="0">
                <a:solidFill>
                  <a:srgbClr val="FF0000"/>
                </a:solidFill>
              </a:rPr>
              <a:t>burn u</a:t>
            </a:r>
            <a:r>
              <a:rPr lang="en-US" b="1" dirty="0">
                <a:solidFill>
                  <a:srgbClr val="FF0000"/>
                </a:solidFill>
              </a:rPr>
              <a:t>p</a:t>
            </a:r>
            <a:endParaRPr lang="en-US" dirty="0"/>
          </a:p>
        </p:txBody>
      </p:sp>
      <p:pic>
        <p:nvPicPr>
          <p:cNvPr id="18" name="Рисунок 17"/>
          <p:cNvPicPr>
            <a:picLocks noChangeAspect="1"/>
          </p:cNvPicPr>
          <p:nvPr/>
        </p:nvPicPr>
        <p:blipFill>
          <a:blip r:embed="rId10"/>
          <a:stretch>
            <a:fillRect/>
          </a:stretch>
        </p:blipFill>
        <p:spPr>
          <a:xfrm>
            <a:off x="2598848" y="3205093"/>
            <a:ext cx="2120590" cy="1143455"/>
          </a:xfrm>
          <a:prstGeom prst="rect">
            <a:avLst/>
          </a:prstGeom>
        </p:spPr>
      </p:pic>
      <p:pic>
        <p:nvPicPr>
          <p:cNvPr id="19" name="Рисунок 1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0073409">
            <a:off x="4685434" y="3225744"/>
            <a:ext cx="2301626" cy="1170596"/>
          </a:xfrm>
          <a:prstGeom prst="rect">
            <a:avLst/>
          </a:prstGeom>
        </p:spPr>
      </p:pic>
      <p:pic>
        <p:nvPicPr>
          <p:cNvPr id="20" name="Рисунок 1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9741158">
            <a:off x="65580" y="5190295"/>
            <a:ext cx="2016587" cy="1181594"/>
          </a:xfrm>
          <a:prstGeom prst="rect">
            <a:avLst/>
          </a:prstGeom>
        </p:spPr>
      </p:pic>
    </p:spTree>
    <p:extLst>
      <p:ext uri="{BB962C8B-B14F-4D97-AF65-F5344CB8AC3E}">
        <p14:creationId xmlns:p14="http://schemas.microsoft.com/office/powerpoint/2010/main" val="210160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http://img1.liveinternet.ru/images/attach/d/1/133/370/133370999_325.jpg"/>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7881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5" descr="http://lib.sportedu.ru/press/fkvot/2003n2/Images/Levitski4.JPG"/>
          <p:cNvPicPr>
            <a:picLocks noGrp="1"/>
          </p:cNvPicPr>
          <p:nvPr>
            <p:ph sz="quarter" idx="1"/>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3999" cy="7029399"/>
          </a:xfrm>
          <a:prstGeom prst="rect">
            <a:avLst/>
          </a:prstGeom>
          <a:noFill/>
          <a:ln>
            <a:noFill/>
          </a:ln>
        </p:spPr>
      </p:pic>
    </p:spTree>
    <p:extLst>
      <p:ext uri="{BB962C8B-B14F-4D97-AF65-F5344CB8AC3E}">
        <p14:creationId xmlns:p14="http://schemas.microsoft.com/office/powerpoint/2010/main" val="5787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522</TotalTime>
  <Words>283</Words>
  <Application>Microsoft Office PowerPoint</Application>
  <PresentationFormat>Экран (4:3)</PresentationFormat>
  <Paragraphs>45</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Calibri</vt:lpstr>
      <vt:lpstr>Century Schoolbook</vt:lpstr>
      <vt:lpstr>Times New Roman</vt:lpstr>
      <vt:lpstr>Wingdings</vt:lpstr>
      <vt:lpstr>Wingdings 2</vt:lpstr>
      <vt:lpstr>Эркер</vt:lpstr>
      <vt:lpstr>Презентация PowerPoint</vt:lpstr>
      <vt:lpstr>Презентация PowerPoint</vt:lpstr>
      <vt:lpstr>+Ышвщш\в0Швь чьы-0Ю_)+ 7.\10/2691а   в</vt:lpstr>
      <vt:lpstr>Презентация PowerPoint</vt:lpstr>
      <vt:lpstr>Assessment criteria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Нургуль Айкимбаева</cp:lastModifiedBy>
  <cp:revision>42</cp:revision>
  <dcterms:created xsi:type="dcterms:W3CDTF">2020-03-03T03:55:04Z</dcterms:created>
  <dcterms:modified xsi:type="dcterms:W3CDTF">2020-05-13T07:25:15Z</dcterms:modified>
</cp:coreProperties>
</file>