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72" r:id="rId7"/>
    <p:sldId id="269" r:id="rId8"/>
    <p:sldId id="266" r:id="rId9"/>
    <p:sldId id="267" r:id="rId10"/>
    <p:sldId id="268" r:id="rId11"/>
    <p:sldId id="274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27DAB-3365-429B-A3C6-E82E0FA3C74E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6F8FD-AE72-429F-9F83-787F2D854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6F8FD-AE72-429F-9F83-787F2D8541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3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F33F8-E141-4D1B-9C30-289D53AB89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3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8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4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1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1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0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9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4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3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6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6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AE27-F0EB-4BC9-BC6B-FFB612E304AA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A183E-67C6-4450-BADF-C7F41F123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4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79;&#1072;&#1093;&#1089;&#1082;&#1080;&#1081;%20&#1092;&#1080;&#1083;&#1100;&#1084;%20-%20&#1040;&#1084;&#1072;&#1085;&#1072;&#1090;-&#1054;&#1073;&#1088;&#1077;&#1079;&#1082;&#1072;%2001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90270"/>
            <a:ext cx="2592288" cy="35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3" y="387428"/>
            <a:ext cx="3726727" cy="6091474"/>
          </a:xfrm>
          <a:prstGeom prst="rect">
            <a:avLst/>
          </a:prstGeom>
        </p:spPr>
      </p:pic>
      <p:pic>
        <p:nvPicPr>
          <p:cNvPr id="4" name="Picture 2" descr="https://fs00.infourok.ru/images/doc/131/152727/img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903298"/>
            <a:ext cx="4104456" cy="29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08" y="95650"/>
            <a:ext cx="507449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91544" y="404665"/>
            <a:ext cx="8208912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өзінді тексер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28600" y="1628800"/>
            <a:ext cx="11612880" cy="4772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tabLst>
                <a:tab pos="270510" algn="l"/>
              </a:tabLst>
            </a:pPr>
            <a:r>
              <a:rPr lang="kk-KZ" sz="30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P – саясат </a:t>
            </a:r>
            <a:r>
              <a:rPr lang="kk-KZ" sz="3000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(ел басында Сталиннің болуы; мемлекеттің саяси режимінің өзгермеуі (әміршіл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-</a:t>
            </a:r>
            <a:r>
              <a:rPr lang="kk-KZ" sz="3000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әкімшіл жүйе, тоталитаризм); орыстандыру саясаты т.б.).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70510" algn="l"/>
              </a:tabLst>
            </a:pPr>
            <a:r>
              <a:rPr lang="kk-KZ" sz="30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E – экономикалық </a:t>
            </a:r>
            <a:r>
              <a:rPr lang="kk-KZ" sz="3000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(ел экономикасын көтеру үшін; арзан еңбек ресурсы т.б.).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70510" algn="l"/>
              </a:tabLst>
            </a:pPr>
            <a:r>
              <a:rPr lang="kk-KZ" sz="30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S – әлеуметтік–мәдени </a:t>
            </a:r>
            <a:r>
              <a:rPr lang="kk-KZ" sz="3000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(жұмысшылардың санын арттыру; өзге ұлттардың дініне, тіліне деген құрметтін болмауы т.б.)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70510" algn="l"/>
              </a:tabLst>
            </a:pPr>
            <a:r>
              <a:rPr lang="kk-KZ" sz="30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T – технологиялық </a:t>
            </a:r>
            <a:r>
              <a:rPr lang="kk-KZ" sz="3000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(зауыттардың автоматтандыруына байланысты, адам күшінің керек болмауы).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70510" algn="l"/>
              </a:tabLst>
            </a:pPr>
            <a:r>
              <a:rPr lang="kk-KZ" sz="30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L – құқықтық </a:t>
            </a:r>
            <a:r>
              <a:rPr lang="kk-KZ" sz="3000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(елдегі азаматтардың құқықтарының қағаз жүзінде болып, іс жүзінде сақталмауы т.б.).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70510" algn="l"/>
              </a:tabLst>
            </a:pPr>
            <a:r>
              <a:rPr lang="kk-KZ" sz="30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E –этникалық факторлар </a:t>
            </a:r>
            <a:r>
              <a:rPr lang="kk-KZ" sz="3000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(орыс ұлтын өзге өңірлерде басымдықта ұстау т.б.)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80632" y="982469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PESTLE analysis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4" y="459617"/>
            <a:ext cx="106541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Д/Ж. </a:t>
            </a:r>
            <a:r>
              <a:rPr lang="kk-KZ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ПТМС талдау. </a:t>
            </a:r>
            <a:r>
              <a:rPr lang="kk-KZ" sz="2800" b="1" dirty="0">
                <a:solidFill>
                  <a:srgbClr val="C00000"/>
                </a:solidFill>
                <a:latin typeface="Times New Roman"/>
                <a:ea typeface="Calibri"/>
              </a:rPr>
              <a:t>Неліктен тарихшы Ермұхан Бекмаханов 25 жылға бас бостандығынан айырылды?</a:t>
            </a:r>
            <a:r>
              <a:rPr lang="kk-KZ" sz="2800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089" y="1637883"/>
            <a:ext cx="10834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(мен солай санаймын....)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(себебі......)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(мен мұны мынадай мысалдар арқылы дәлелдей аламын....)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(айтылған мәселе бойынша мынандай қорытынды жасаймын....)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kk-KZ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өз позициясын анықтай  алады;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өз позициясының себебін түсіндіруде кем дегенде 1 аргумент келтіреді;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өз позициясын дәлелдеуде кем дегенде 2 аргумент келтіреді;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мәселе аясында қорытынды жасайды. </a:t>
            </a:r>
          </a:p>
        </p:txBody>
      </p:sp>
    </p:spTree>
    <p:extLst>
      <p:ext uri="{BB962C8B-B14F-4D97-AF65-F5344CB8AC3E}">
        <p14:creationId xmlns:p14="http://schemas.microsoft.com/office/powerpoint/2010/main" val="299706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3464" y="1721431"/>
            <a:ext cx="7111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білдім?</a:t>
            </a:r>
          </a:p>
          <a:p>
            <a:endParaRPr lang="kk-KZ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Не есте қалды?</a:t>
            </a:r>
          </a:p>
          <a:p>
            <a:endParaRPr lang="kk-KZ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Нені білгім келеді?</a:t>
            </a:r>
            <a:endParaRPr lang="ru-RU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0242" y="518238"/>
            <a:ext cx="2492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751935"/>
            <a:ext cx="1895006" cy="2296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24" y="2773821"/>
            <a:ext cx="1987446" cy="2296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4561574"/>
            <a:ext cx="1822420" cy="2296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5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1" y="2775208"/>
            <a:ext cx="10890914" cy="1905974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Сабақ тақырыбы: </a:t>
            </a:r>
            <a:r>
              <a:rPr lang="kk-KZ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Сталиндік идеологияның Қазақстандағы қоғамдық-саяси өмірге әсері</a:t>
            </a:r>
            <a:r>
              <a:rPr lang="kk-KZ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kk-KZ" sz="40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kk-KZ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kk-KZ" sz="40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kk-KZ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Сабақ мәселесі:</a:t>
            </a:r>
            <a:r>
              <a:rPr lang="kk-KZ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kk-KZ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Неліктен </a:t>
            </a:r>
            <a:r>
              <a:rPr lang="kk-KZ" sz="3600" b="1" dirty="0">
                <a:solidFill>
                  <a:srgbClr val="C00000"/>
                </a:solidFill>
                <a:latin typeface="Times New Roman"/>
                <a:ea typeface="Calibri"/>
              </a:rPr>
              <a:t>тарихшы Ермұхан Бекмаханов 25 жылға бас бостандығынан айырылды?</a:t>
            </a:r>
            <a:r>
              <a:rPr lang="kk-KZ" sz="3600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kk-KZ" sz="4000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kk-KZ" sz="4000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kk-KZ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kk-KZ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kk-KZ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Сабақ </a:t>
            </a:r>
            <a:r>
              <a:rPr lang="kk-KZ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мақсаты</a:t>
            </a:r>
            <a:r>
              <a:rPr lang="kk-KZ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</a:t>
            </a:r>
            <a:br>
              <a:rPr lang="kk-KZ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kk-KZ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Ермұхан Бекмахановтың Қазақстан тарихы ғылымына қосқан үлесін бағалау.</a:t>
            </a:r>
            <a:br>
              <a:rPr lang="kk-KZ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kk-KZ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Қоғамдық-саяси өмірдің ерекшеліктерін түсіндіру және өзіндік интерпретация жасау.</a:t>
            </a:r>
            <a:r>
              <a:rPr lang="ru-RU" dirty="0">
                <a:solidFill>
                  <a:srgbClr val="002060"/>
                </a:solidFill>
                <a:latin typeface="Arial"/>
              </a:rPr>
              <a:t/>
            </a:r>
            <a:br>
              <a:rPr lang="ru-RU" dirty="0">
                <a:solidFill>
                  <a:srgbClr val="002060"/>
                </a:solidFill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6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440" y="259080"/>
            <a:ext cx="5288280" cy="994122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критерийлері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780" y="1253202"/>
            <a:ext cx="10668000" cy="525658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Білу және түсіну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Ермұхан Бекмахановтың Қазақстан тарихы ғылымына қосқан үлесін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біледі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Зерттеушілік дағды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Бекжан Сүлейменов, Есмағамбет Ысмайлов, Қажым Жұмалиев, Ермахан Бекмаханов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секілді ғалымдардың репрессияға ұшырау тарихын сипаттай алады.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Анализ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Репрессияның жаңа толқынының басталуына әсер ететін факторларды РЕ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талдау кестесінен кем дегенде 3 факторды анықтайды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858981"/>
            <a:ext cx="11186160" cy="5250873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kk-KZ" sz="3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БК(б)П ОК «Звезда», «Ленинград» журналдары туралы (1946 ж. 14-тамыз) қаулысы кеңестік идеологиядан басқаша ойлайтын адамдарды қудалаудың жаңа нұсқасын ашып берді.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kk-KZ" sz="3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Компартиясы ОК 1947 ж. наурызда өткен пленумы Қазақстан тарихын жазудағы, әдебиет пен өнердегі саяси қателер мен ұлтшылдық бұрмалауға қарсы большевиктік сынды кеңінен өрістетті.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kk-KZ" sz="3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кезде Орталықта «Ленинградтық іс», «Дәрігерлердің ісі» қолдан жасалып жатқан кезде, Қазақстанда «Бекмахановтың ісі» ұйымдастырылды. </a:t>
            </a:r>
            <a:endParaRPr lang="ru-RU" sz="3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0360" y="304800"/>
            <a:ext cx="6442680" cy="981864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Бейнематериал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20040" y="2096063"/>
            <a:ext cx="7178040" cy="331236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tabLst>
                <a:tab pos="27051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Ермұхан Бекмахановқа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қандай айыптар тағылды?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tabLst>
                <a:tab pos="27051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Ермұхан Бекмаханов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қалай жазаланды?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tabLst>
                <a:tab pos="270510" algn="l"/>
              </a:tabLst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Ермұхан Бекмахановтан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басқа тағы кімдер жазықсыз жазалануы мүмкін еді?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2050" name="Picture 2" descr="https://sxodim.com/uploads/almaty/2016/09/14463056_1780117448937730_308664745758251651_n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40" y="1423824"/>
            <a:ext cx="3456384" cy="43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176180"/>
            <a:ext cx="11249891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0510" algn="l"/>
              </a:tabLst>
            </a:pP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Зерттеу нысаны: 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Топтық 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жұмыс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tabLst>
                <a:tab pos="270510" algn="l"/>
              </a:tabLs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І-топ </a:t>
            </a:r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-</a:t>
            </a:r>
            <a:r>
              <a:rPr lang="kk-KZ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Ермұхан </a:t>
            </a:r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Бекмаханов </a:t>
            </a:r>
            <a:endParaRPr lang="kk-KZ" sz="3600" b="1" dirty="0">
              <a:solidFill>
                <a:srgbClr val="0070C0"/>
              </a:solidFill>
              <a:latin typeface="Times New Roman" panose="02020603050405020304" pitchFamily="18" charset="0"/>
              <a:ea typeface="MS Minngs"/>
              <a:cs typeface="Times New Roman" panose="02020603050405020304" pitchFamily="18" charset="0"/>
            </a:endParaRPr>
          </a:p>
          <a:p>
            <a:pPr lvl="0">
              <a:tabLst>
                <a:tab pos="270510" algn="l"/>
              </a:tabLs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ІІ топ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- </a:t>
            </a:r>
            <a:r>
              <a:rPr lang="kk-KZ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Бекжан </a:t>
            </a:r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Сүлейменов;</a:t>
            </a:r>
          </a:p>
          <a:p>
            <a:pPr lvl="0">
              <a:tabLst>
                <a:tab pos="270510" algn="l"/>
              </a:tabLs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ІІ топ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-</a:t>
            </a:r>
            <a:r>
              <a:rPr lang="kk-KZ" sz="2800" dirty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Есмағамбет </a:t>
            </a:r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Ысмайлов;</a:t>
            </a:r>
          </a:p>
          <a:p>
            <a:pPr lvl="0">
              <a:tabLst>
                <a:tab pos="270510" algn="l"/>
              </a:tabLs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ІҮ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топ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-</a:t>
            </a:r>
            <a:r>
              <a:rPr lang="kk-KZ" sz="2800" dirty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Қажым Жұмалиев;</a:t>
            </a:r>
          </a:p>
          <a:p>
            <a:pPr algn="just">
              <a:tabLst>
                <a:tab pos="270510" algn="l"/>
              </a:tabLst>
            </a:pP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      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Дескрипторлар</a:t>
            </a: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1. Ғалымның зерттеген тақырыптары және оның ғылым мен білімге қосқан үлестерін анықтайды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2. Еңбектерінің кеңестік идеологияға қайшы келуін көрсетеді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3. Тағылған айыптарды анықтайды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270510" algn="l"/>
              </a:tabLst>
            </a:pPr>
            <a:endParaRPr lang="kk-KZ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MS Minngs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Қ\Б «топқа пікір»</a:t>
            </a:r>
          </a:p>
          <a:p>
            <a:pPr algn="just">
              <a:tabLst>
                <a:tab pos="270510" algn="l"/>
              </a:tabLst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387" y="800692"/>
            <a:ext cx="3015177" cy="2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5" y="0"/>
            <a:ext cx="11097491" cy="1607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5" y="1607127"/>
            <a:ext cx="3408218" cy="4863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0849" t="3988" r="4245"/>
          <a:stretch/>
        </p:blipFill>
        <p:spPr>
          <a:xfrm>
            <a:off x="3976253" y="1607127"/>
            <a:ext cx="2951018" cy="4863225"/>
          </a:xfrm>
          <a:prstGeom prst="flowChartAlternateProcess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271" y="1607126"/>
            <a:ext cx="4738255" cy="48632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404666"/>
            <a:ext cx="9144000" cy="17281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Ұлы Отан соғысынан кейін орталық биліктің қоғамдық-саяси бағыттағы саясат неліктен өзгермеді? </a:t>
            </a:r>
          </a:p>
          <a:p>
            <a:pPr marL="0" indent="0" algn="ctr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Сталиндік жаппай қуғын-сүргін туралы)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2492896"/>
            <a:ext cx="7416823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37112"/>
            <a:ext cx="914400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9952" y="4414585"/>
            <a:ext cx="5718412" cy="1705970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Дескриптор: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Репрессияның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жаңа толқынының басталуына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әсер еткен кем дегенде 3 факторды анықтайды.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00502" y="235527"/>
            <a:ext cx="6060812" cy="58850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sz="3400" i="1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kk-KZ" sz="3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Неліктен </a:t>
            </a:r>
            <a:r>
              <a:rPr lang="kk-KZ" sz="3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репрессиялардың жаңа толқыны басталды?</a:t>
            </a:r>
            <a:r>
              <a:rPr lang="kk-KZ" sz="3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endParaRPr lang="ru-RU" sz="3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                        PESTLE</a:t>
            </a:r>
            <a:r>
              <a:rPr lang="kk-KZ" dirty="0" smtClean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 анализ жасау</a:t>
            </a: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sz="36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P</a:t>
            </a:r>
            <a:r>
              <a:rPr lang="kk-KZ" sz="36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- </a:t>
            </a: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саясат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sz="36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E</a:t>
            </a:r>
            <a:r>
              <a:rPr lang="kk-KZ" sz="36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- </a:t>
            </a: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экономикалық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sz="36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S</a:t>
            </a:r>
            <a:r>
              <a:rPr lang="kk-KZ" sz="36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– </a:t>
            </a: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әлеуметтік 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–мәдени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sz="36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T</a:t>
            </a:r>
            <a:r>
              <a:rPr lang="kk-KZ" sz="36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- 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технологиялық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sz="3600" b="1" dirty="0" smtClean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L</a:t>
            </a:r>
            <a:r>
              <a:rPr lang="kk-KZ" sz="3600" dirty="0" smtClean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kk-KZ" sz="36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- </a:t>
            </a: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құқықтық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sz="36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E</a:t>
            </a:r>
            <a:r>
              <a:rPr lang="kk-KZ" sz="36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–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этникалық факторлар</a:t>
            </a: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endParaRPr lang="kk-KZ" sz="3600" dirty="0" smtClean="0">
              <a:solidFill>
                <a:srgbClr val="FF0000"/>
              </a:solidFill>
              <a:latin typeface="Times New Roman" panose="02020603050405020304" pitchFamily="18" charset="0"/>
              <a:ea typeface="MS Minngs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</a:p>
          <a:p>
            <a:pPr marL="0" indent="0" algn="just">
              <a:lnSpc>
                <a:spcPct val="115000"/>
              </a:lnSpc>
              <a:buNone/>
              <a:tabLst>
                <a:tab pos="270510" algn="l"/>
              </a:tabLst>
            </a:pPr>
            <a:r>
              <a:rPr lang="kk-KZ" sz="3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Қ/Б Дескриптор арқылы бағалау</a:t>
            </a:r>
            <a:endParaRPr lang="ru-RU" sz="3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14" y="382137"/>
            <a:ext cx="403568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67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475</Words>
  <Application>Microsoft Office PowerPoint</Application>
  <PresentationFormat>Широкоэкранный</PresentationFormat>
  <Paragraphs>70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MS Minngs</vt:lpstr>
      <vt:lpstr>Times New Roman</vt:lpstr>
      <vt:lpstr>Wingdings</vt:lpstr>
      <vt:lpstr>Тема Office</vt:lpstr>
      <vt:lpstr>Презентация PowerPoint</vt:lpstr>
      <vt:lpstr>Сабақ тақырыбы: Сталиндік идеологияның Қазақстандағы қоғамдық-саяси өмірге әсері  Сабақ мәселесі: Неліктен тарихшы Ермұхан Бекмаханов 25 жылға бас бостандығынан айырылды?   Сабақ мақсаты:  - Ермұхан Бекмахановтың Қазақстан тарихы ғылымына қосқан үлесін бағалау. - Қоғамдық-саяси өмірдің ерекшеліктерін түсіндіру және өзіндік интерпретация жасау. </vt:lpstr>
      <vt:lpstr>Бағалау критерийлері</vt:lpstr>
      <vt:lpstr>Презентация PowerPoint</vt:lpstr>
      <vt:lpstr>Бейнематериал</vt:lpstr>
      <vt:lpstr>Презентация PowerPoint</vt:lpstr>
      <vt:lpstr>Презентация PowerPoint</vt:lpstr>
      <vt:lpstr>Презентация PowerPoint</vt:lpstr>
      <vt:lpstr>Дескриптор:  Репрессияның жаңа толқынының басталуына әсер еткен кем дегенде 3 факторды анықтайды.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 Кауменова</dc:creator>
  <cp:lastModifiedBy>Пользователь</cp:lastModifiedBy>
  <cp:revision>28</cp:revision>
  <dcterms:created xsi:type="dcterms:W3CDTF">2018-09-12T05:10:27Z</dcterms:created>
  <dcterms:modified xsi:type="dcterms:W3CDTF">2020-02-06T17:54:01Z</dcterms:modified>
</cp:coreProperties>
</file>