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72" r:id="rId7"/>
    <p:sldId id="269" r:id="rId8"/>
    <p:sldId id="266" r:id="rId9"/>
    <p:sldId id="267" r:id="rId10"/>
    <p:sldId id="268" r:id="rId11"/>
    <p:sldId id="274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27DAB-3365-429B-A3C6-E82E0FA3C74E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6F8FD-AE72-429F-9F83-787F2D854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25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A6F8FD-AE72-429F-9F83-787F2D85415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31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F33F8-E141-4D1B-9C30-289D53AB891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03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5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8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64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1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18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0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93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40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3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96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6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4AE27-F0EB-4BC9-BC6B-FFB612E304AA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A183E-67C6-4450-BADF-C7F41F123D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14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0;&#1072;&#1079;&#1072;&#1093;&#1089;&#1082;&#1080;&#1081;%20&#1092;&#1080;&#1083;&#1100;&#1084;%20-%20&#1040;&#1084;&#1072;&#1085;&#1072;&#1090;-&#1054;&#1073;&#1088;&#1077;&#1079;&#1082;&#1072;%2001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90270"/>
            <a:ext cx="2592288" cy="3533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3" y="387428"/>
            <a:ext cx="3726727" cy="6091474"/>
          </a:xfrm>
          <a:prstGeom prst="rect">
            <a:avLst/>
          </a:prstGeom>
        </p:spPr>
      </p:pic>
      <p:pic>
        <p:nvPicPr>
          <p:cNvPr id="4" name="Picture 2" descr="https://fs00.infourok.ru/images/doc/131/152727/img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903298"/>
            <a:ext cx="4104456" cy="294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508" y="95650"/>
            <a:ext cx="507449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91544" y="404665"/>
            <a:ext cx="82089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өзінді тексер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228600" y="1628800"/>
            <a:ext cx="11612880" cy="4772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P – саясат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(ел басында Сталиннің болуы; мемлекеттің саяси режимінің өзгермеуі (әміршіл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әкімшіл жүйе, тоталитаризм); орыстандыру саясаты т.б.).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E – экономикалық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(ел экономикасын көтеру үшін; арзан еңбек ресурсы т.б.).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S – әлеуметтік–мәдени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(жұмысшылардың санын арттыру; өзге ұлттардың дініне, тіліне деген құрметтін болмауы т.б.)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T – технологиялық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(зауыттардың автоматтандыруына байланысты, адам күшінің керек болмауы).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L – құқықтық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(елдегі азаматтардың құқықтарының қағаз жүзінде болып, іс жүзінде сақталмауы т.б.).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E –этникалық факторлар </a:t>
            </a:r>
            <a:r>
              <a:rPr lang="kk-KZ" sz="3000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(орыс ұлтын өзге өңірлерде басымдықта ұстау т.б.)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80632" y="982469"/>
            <a:ext cx="3429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PESTLE analysis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8144" y="459617"/>
            <a:ext cx="106541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Д/Ж. </a:t>
            </a:r>
            <a:r>
              <a:rPr lang="kk-KZ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ПТМС талдау. </a:t>
            </a:r>
            <a:r>
              <a:rPr lang="kk-KZ" sz="2800" b="1" dirty="0">
                <a:solidFill>
                  <a:srgbClr val="C00000"/>
                </a:solidFill>
                <a:latin typeface="Times New Roman"/>
                <a:ea typeface="Calibri"/>
              </a:rPr>
              <a:t>Неліктен тарихшы Ермұхан Бекмаханов 25 жылға бас бостандығынан айырылды?</a:t>
            </a:r>
            <a:r>
              <a:rPr lang="kk-KZ" sz="2800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8089" y="1637883"/>
            <a:ext cx="108342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(мен солай санаймын....)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(себебі......)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(мен мұны мынадай мысалдар арқылы дәлелдей аламын....)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Салдар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(айтылған мәселе бойынша мынандай қорытынды жасаймын....)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kk-KZ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</a:pPr>
            <a:r>
              <a:rPr lang="kk-KZ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 өз позициясын анықтай  алады;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</a:pPr>
            <a:r>
              <a:rPr lang="kk-KZ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 өз позициясының себебін түсіндіруде кем дегенде 1 аргумент келтіреді;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</a:pPr>
            <a:r>
              <a:rPr lang="kk-KZ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 өз позициясын дәлелдеуде кем дегенде 2 аргумент келтіреді;</a:t>
            </a:r>
          </a:p>
          <a:p>
            <a:pPr lvl="0" algn="just">
              <a:lnSpc>
                <a:spcPct val="110000"/>
              </a:lnSpc>
              <a:spcBef>
                <a:spcPts val="0"/>
              </a:spcBef>
            </a:pPr>
            <a:r>
              <a:rPr lang="kk-KZ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 мәселе аясында қорытынды жасайды. </a:t>
            </a:r>
          </a:p>
        </p:txBody>
      </p:sp>
    </p:spTree>
    <p:extLst>
      <p:ext uri="{BB962C8B-B14F-4D97-AF65-F5344CB8AC3E}">
        <p14:creationId xmlns:p14="http://schemas.microsoft.com/office/powerpoint/2010/main" val="2997067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73464" y="1721431"/>
            <a:ext cx="7111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білдім?</a:t>
            </a:r>
          </a:p>
          <a:p>
            <a:endParaRPr lang="kk-KZ" sz="40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 есте қалды?</a:t>
            </a:r>
          </a:p>
          <a:p>
            <a:endParaRPr lang="kk-KZ" sz="40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Нені білгім келеді?</a:t>
            </a:r>
            <a:endParaRPr lang="ru-RU" sz="40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0242" y="518238"/>
            <a:ext cx="24929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87" y="751935"/>
            <a:ext cx="1895006" cy="229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824" y="2773821"/>
            <a:ext cx="1987446" cy="229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7" y="4561574"/>
            <a:ext cx="1822420" cy="229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252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331" y="2775208"/>
            <a:ext cx="10890914" cy="1905974"/>
          </a:xfrm>
        </p:spPr>
        <p:txBody>
          <a:bodyPr>
            <a:normAutofit fontScale="90000"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/>
                <a:ea typeface="Calibri"/>
              </a:rPr>
              <a:t>Сабақ тақырыбы: </a:t>
            </a:r>
            <a:r>
              <a:rPr lang="kk-KZ" sz="3600" b="1" dirty="0" smtClean="0">
                <a:solidFill>
                  <a:srgbClr val="FF0000"/>
                </a:solidFill>
                <a:latin typeface="Times New Roman"/>
                <a:ea typeface="Calibri"/>
              </a:rPr>
              <a:t>Сталиндік идеологияның Қазақстандағы қоғамдық-саяси өмірге әсері</a:t>
            </a:r>
            <a:r>
              <a:rPr lang="kk-KZ" sz="4000" b="1" dirty="0" smtClean="0">
                <a:solidFill>
                  <a:srgbClr val="002060"/>
                </a:solidFill>
                <a:latin typeface="Times New Roman"/>
                <a:ea typeface="Calibri"/>
              </a:rPr>
              <a:t/>
            </a:r>
            <a:br>
              <a:rPr lang="kk-KZ" sz="4000" b="1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kk-KZ" sz="4000" b="1" dirty="0" smtClean="0">
                <a:solidFill>
                  <a:srgbClr val="002060"/>
                </a:solidFill>
                <a:latin typeface="Times New Roman"/>
                <a:ea typeface="Calibri"/>
              </a:rPr>
              <a:t/>
            </a:r>
            <a:br>
              <a:rPr lang="kk-KZ" sz="4000" b="1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kk-KZ" sz="3600" b="1" dirty="0" smtClean="0">
                <a:solidFill>
                  <a:srgbClr val="002060"/>
                </a:solidFill>
                <a:latin typeface="Times New Roman"/>
                <a:ea typeface="Calibri"/>
              </a:rPr>
              <a:t>Сабақ мәселесі:</a:t>
            </a:r>
            <a:r>
              <a:rPr lang="kk-KZ" sz="36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 </a:t>
            </a:r>
            <a:r>
              <a:rPr lang="kk-KZ" sz="3600" b="1" dirty="0" smtClean="0">
                <a:solidFill>
                  <a:srgbClr val="C00000"/>
                </a:solidFill>
                <a:latin typeface="Times New Roman"/>
                <a:ea typeface="Calibri"/>
              </a:rPr>
              <a:t>Неліктен </a:t>
            </a:r>
            <a:r>
              <a:rPr lang="kk-KZ" sz="3600" b="1" dirty="0">
                <a:solidFill>
                  <a:srgbClr val="C00000"/>
                </a:solidFill>
                <a:latin typeface="Times New Roman"/>
                <a:ea typeface="Calibri"/>
              </a:rPr>
              <a:t>тарихшы Ермұхан Бекмаханов 25 жылға бас бостандығынан айырылды?</a:t>
            </a:r>
            <a:r>
              <a:rPr lang="kk-KZ" sz="3600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kk-KZ" sz="4000" b="1" dirty="0" smtClean="0">
                <a:solidFill>
                  <a:srgbClr val="0070C0"/>
                </a:solidFill>
                <a:latin typeface="Times New Roman"/>
                <a:ea typeface="Calibri"/>
              </a:rPr>
              <a:t/>
            </a:r>
            <a:br>
              <a:rPr lang="kk-KZ" sz="4000" b="1" dirty="0" smtClean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"/>
                <a:ea typeface="Calibri"/>
              </a:rPr>
              <a:t/>
            </a:r>
            <a:br>
              <a:rPr lang="kk-KZ" b="1" dirty="0" smtClean="0">
                <a:solidFill>
                  <a:srgbClr val="0070C0"/>
                </a:solidFill>
                <a:latin typeface="Times New Roman"/>
                <a:ea typeface="Calibri"/>
              </a:rPr>
            </a:br>
            <a:r>
              <a:rPr lang="kk-KZ" sz="3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Сабақ </a:t>
            </a:r>
            <a:r>
              <a:rPr lang="kk-KZ" sz="3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мақсаты</a:t>
            </a:r>
            <a:r>
              <a:rPr lang="kk-KZ" sz="3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: </a:t>
            </a:r>
            <a:br>
              <a:rPr lang="kk-KZ" sz="3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kk-KZ" sz="3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Ермұхан Бекмахановтың Қазақстан тарихы ғылымына қосқан үлесін бағалау.</a:t>
            </a:r>
            <a:br>
              <a:rPr lang="kk-KZ" sz="3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kk-KZ" sz="3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Қоғамдық-саяси өмірдің ерекшеліктерін түсіндіру және өзіндік интерпретация жасау.</a:t>
            </a:r>
            <a:r>
              <a:rPr lang="ru-RU" dirty="0">
                <a:solidFill>
                  <a:srgbClr val="002060"/>
                </a:solidFill>
                <a:latin typeface="Arial"/>
              </a:rPr>
              <a:t/>
            </a:r>
            <a:br>
              <a:rPr lang="ru-RU" dirty="0">
                <a:solidFill>
                  <a:srgbClr val="002060"/>
                </a:solidFill>
                <a:latin typeface="Arial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6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0440" y="259080"/>
            <a:ext cx="5288280" cy="994122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критерийлері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780" y="1253202"/>
            <a:ext cx="10668000" cy="525658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Білу және түсіну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2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Ермұхан Бекмахановтың Қазақстан тарихы ғылымына қосқан үлесін 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біледі</a:t>
            </a: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Зерттеушілік дағды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Бекжан Сүлейменов, Есмағамбет Ысмайлов, Қажым Жұмалиев, Ермахан Бекмаханов </a:t>
            </a: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секілді ғалымдардың репрессияға ұшырау тарихын сипаттай алады.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Анализ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Репрессияның жаңа толқынының басталуына әсер ететін факторларды РЕ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TL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талдау кестесінен кем дегенде 3 факторды анықтайды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2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858981"/>
            <a:ext cx="11186160" cy="5250873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kk-KZ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БК(б)П ОК «Звезда», «Ленинград» журналдары туралы (1946 ж. 14-тамыз) қаулысы кеңестік идеологиядан басқаша ойлайтын адамдарды қудалаудың жаңа нұсқасын ашып берді.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kk-KZ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Компартиясы ОК 1947 ж. наурызда өткен пленумы Қазақстан тарихын жазудағы, әдебиет пен өнердегі саяси қателер мен ұлтшылдық бұрмалауға қарсы большевиктік сынды кеңінен өрістетті.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kk-KZ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кезде Орталықта «Ленинградтық іс», «Дәрігерлердің ісі» қолдан жасалып жатқан кезде, Қазақстанда «Бекмахановтың ісі» ұйымдастырылды. </a:t>
            </a:r>
            <a:endParaRPr lang="ru-RU" sz="3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0360" y="304800"/>
            <a:ext cx="6442680" cy="98186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Бейнематериал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320040" y="2096063"/>
            <a:ext cx="7178040" cy="3312368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tabLst>
                <a:tab pos="270510" algn="l"/>
              </a:tabLst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Ермұхан Бекмахановқа 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қандай айыптар тағылды?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tabLst>
                <a:tab pos="270510" algn="l"/>
              </a:tabLst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Ермұхан Бекмаханов 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қалай жазаланды?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tabLst>
                <a:tab pos="270510" algn="l"/>
              </a:tabLst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Ермұхан Бекмахановтан 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басқа тағы кімдер жазықсыз жазалануы мүмкін еді?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2050" name="Picture 2" descr="https://sxodim.com/uploads/almaty/2016/09/14463056_1780117448937730_308664745758251651_n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40" y="1423824"/>
            <a:ext cx="3456384" cy="439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24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176180"/>
            <a:ext cx="11249891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70510" algn="l"/>
              </a:tabLst>
            </a:pPr>
            <a:r>
              <a:rPr lang="kk-KZ" sz="36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Зерттеу нысаны: </a:t>
            </a:r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Топтық </a:t>
            </a:r>
            <a:r>
              <a:rPr lang="kk-KZ" sz="36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жұмыс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tabLst>
                <a:tab pos="270510" algn="l"/>
              </a:tabLst>
            </a:pP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І-топ </a:t>
            </a:r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</a:t>
            </a:r>
            <a:r>
              <a:rPr lang="kk-KZ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Ермұхан </a:t>
            </a:r>
            <a:r>
              <a:rPr lang="kk-KZ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Бекмаханов </a:t>
            </a:r>
            <a:endParaRPr lang="kk-KZ" sz="3600" b="1" dirty="0">
              <a:solidFill>
                <a:srgbClr val="0070C0"/>
              </a:solidFill>
              <a:latin typeface="Times New Roman" panose="02020603050405020304" pitchFamily="18" charset="0"/>
              <a:ea typeface="MS Minngs"/>
              <a:cs typeface="Times New Roman" panose="02020603050405020304" pitchFamily="18" charset="0"/>
            </a:endParaRPr>
          </a:p>
          <a:p>
            <a:pPr lvl="0">
              <a:tabLst>
                <a:tab pos="270510" algn="l"/>
              </a:tabLst>
            </a:pP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ІІ топ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 </a:t>
            </a:r>
            <a:r>
              <a:rPr lang="kk-KZ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Бекжан </a:t>
            </a:r>
            <a:r>
              <a:rPr lang="kk-KZ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Сүлейменов;</a:t>
            </a:r>
          </a:p>
          <a:p>
            <a:pPr lvl="0">
              <a:tabLst>
                <a:tab pos="270510" algn="l"/>
              </a:tabLst>
            </a:pP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ІІ топ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</a:t>
            </a:r>
            <a:r>
              <a:rPr lang="kk-KZ" sz="2800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Есмағамбет </a:t>
            </a:r>
            <a:r>
              <a:rPr lang="kk-KZ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Ысмайлов;</a:t>
            </a:r>
          </a:p>
          <a:p>
            <a:pPr lvl="0">
              <a:tabLst>
                <a:tab pos="270510" algn="l"/>
              </a:tabLst>
            </a:pP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ІҮ </a:t>
            </a: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топ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</a:t>
            </a:r>
            <a:r>
              <a:rPr lang="kk-KZ" sz="2800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Қажым Жұмалиев;</a:t>
            </a:r>
          </a:p>
          <a:p>
            <a:pPr algn="just">
              <a:tabLst>
                <a:tab pos="270510" algn="l"/>
              </a:tabLst>
            </a:pPr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      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Дескрипторлар</a:t>
            </a:r>
            <a:r>
              <a:rPr lang="kk-KZ" sz="3200" b="1" dirty="0">
                <a:solidFill>
                  <a:srgbClr val="C0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1. Ғалымның зерттеген тақырыптары және оның ғылым мен білімге қосқан үлестерін анықтайды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2. Еңбектерінің кеңестік идеологияға қайшы келуін көрсетеді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3. Тағылған айыптарды анықтайды</a:t>
            </a: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.</a:t>
            </a:r>
          </a:p>
          <a:p>
            <a:pPr algn="just">
              <a:tabLst>
                <a:tab pos="270510" algn="l"/>
              </a:tabLst>
            </a:pPr>
            <a:endParaRPr lang="kk-KZ" sz="3200" b="1" dirty="0" smtClean="0">
              <a:solidFill>
                <a:srgbClr val="002060"/>
              </a:solidFill>
              <a:latin typeface="Times New Roman" panose="02020603050405020304" pitchFamily="18" charset="0"/>
              <a:ea typeface="MS Minngs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Қ\Б «топқа пікір»</a:t>
            </a:r>
          </a:p>
          <a:p>
            <a:pPr algn="just">
              <a:tabLst>
                <a:tab pos="270510" algn="l"/>
              </a:tabLst>
            </a:pPr>
            <a:endParaRPr lang="kk-KZ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387" y="800692"/>
            <a:ext cx="3015177" cy="20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2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35" y="0"/>
            <a:ext cx="11097491" cy="16071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35" y="1607127"/>
            <a:ext cx="3408218" cy="4863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0849" t="3988" r="4245"/>
          <a:stretch/>
        </p:blipFill>
        <p:spPr>
          <a:xfrm>
            <a:off x="3976253" y="1607127"/>
            <a:ext cx="2951018" cy="4863225"/>
          </a:xfrm>
          <a:prstGeom prst="flowChartAlternateProcess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7271" y="1607126"/>
            <a:ext cx="4738255" cy="486322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5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404666"/>
            <a:ext cx="9144000" cy="1728191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Ұлы Отан соғысынан кейін орталық биліктің қоғамдық-саяси бағыттағы саясат неліктен өзгермеді? </a:t>
            </a:r>
          </a:p>
          <a:p>
            <a:pPr marL="0" indent="0" algn="ctr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Сталиндік жаппай қуғын-сүргін туралы)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5" y="2492896"/>
            <a:ext cx="7416823" cy="4104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437112"/>
            <a:ext cx="9144000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0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9952" y="4414585"/>
            <a:ext cx="5718412" cy="170597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Дескриптор: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Репрессияның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жаңа толқынының басталуына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әсер еткен кем дегенде 3 факторды анықтайды.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00502" y="235527"/>
            <a:ext cx="6060812" cy="588502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400" i="1" dirty="0" smtClean="0">
                <a:latin typeface="Times New Roman"/>
                <a:ea typeface="Times New Roman"/>
                <a:cs typeface="Times New Roman"/>
              </a:rPr>
              <a:t>    </a:t>
            </a:r>
            <a:r>
              <a:rPr lang="kk-KZ" sz="3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Неліктен </a:t>
            </a:r>
            <a:r>
              <a:rPr lang="kk-KZ" sz="3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репрессиялардың жаңа толқыны басталды?</a:t>
            </a:r>
            <a:r>
              <a:rPr lang="kk-KZ" sz="3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endParaRPr lang="ru-RU" sz="34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                        PESTLE</a:t>
            </a:r>
            <a:r>
              <a:rPr lang="kk-KZ" dirty="0" smtClean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 анализ жасау</a:t>
            </a: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P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-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саясат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E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-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экономикалық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S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–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әлеуметтік 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–мәдени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T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- 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технологиялық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 smtClean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L</a:t>
            </a:r>
            <a:r>
              <a:rPr lang="kk-KZ" sz="3600" dirty="0" smtClean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-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құқықтық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600" b="1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E</a:t>
            </a:r>
            <a:r>
              <a:rPr lang="kk-KZ" sz="3600" dirty="0"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 –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ngs"/>
                <a:cs typeface="Times New Roman" panose="02020603050405020304" pitchFamily="18" charset="0"/>
              </a:rPr>
              <a:t>этникалық факторлар</a:t>
            </a: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endParaRPr lang="kk-KZ" sz="3600" dirty="0" smtClean="0">
              <a:solidFill>
                <a:srgbClr val="FF0000"/>
              </a:solidFill>
              <a:latin typeface="Times New Roman" panose="02020603050405020304" pitchFamily="18" charset="0"/>
              <a:ea typeface="MS Minngs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</a:t>
            </a:r>
          </a:p>
          <a:p>
            <a:pPr marL="0" indent="0" algn="just">
              <a:lnSpc>
                <a:spcPct val="115000"/>
              </a:lnSpc>
              <a:buNone/>
              <a:tabLst>
                <a:tab pos="270510" algn="l"/>
              </a:tabLst>
            </a:pPr>
            <a:r>
              <a:rPr lang="kk-KZ" sz="33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Қ/Б Дескриптор арқылы бағалау</a:t>
            </a:r>
            <a:endParaRPr lang="ru-RU" sz="33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14" y="382137"/>
            <a:ext cx="4035688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67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475</Words>
  <Application>Microsoft Office PowerPoint</Application>
  <PresentationFormat>Широкоэкранный</PresentationFormat>
  <Paragraphs>70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MS Minngs</vt:lpstr>
      <vt:lpstr>Times New Roman</vt:lpstr>
      <vt:lpstr>Wingdings</vt:lpstr>
      <vt:lpstr>Тема Office</vt:lpstr>
      <vt:lpstr>Презентация PowerPoint</vt:lpstr>
      <vt:lpstr>Сабақ тақырыбы: Сталиндік идеологияның Қазақстандағы қоғамдық-саяси өмірге әсері  Сабақ мәселесі: Неліктен тарихшы Ермұхан Бекмаханов 25 жылға бас бостандығынан айырылды?   Сабақ мақсаты:  - Ермұхан Бекмахановтың Қазақстан тарихы ғылымына қосқан үлесін бағалау. - Қоғамдық-саяси өмірдің ерекшеліктерін түсіндіру және өзіндік интерпретация жасау. </vt:lpstr>
      <vt:lpstr>Бағалау критерийлері</vt:lpstr>
      <vt:lpstr>Презентация PowerPoint</vt:lpstr>
      <vt:lpstr>Бейнематериал</vt:lpstr>
      <vt:lpstr>Презентация PowerPoint</vt:lpstr>
      <vt:lpstr>Презентация PowerPoint</vt:lpstr>
      <vt:lpstr>Презентация PowerPoint</vt:lpstr>
      <vt:lpstr>Дескриптор:  Репрессияның жаңа толқынының басталуына әсер еткен кем дегенде 3 факторды анықтайды.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 Кауменова</dc:creator>
  <cp:lastModifiedBy>Пользователь</cp:lastModifiedBy>
  <cp:revision>28</cp:revision>
  <dcterms:created xsi:type="dcterms:W3CDTF">2018-09-12T05:10:27Z</dcterms:created>
  <dcterms:modified xsi:type="dcterms:W3CDTF">2020-02-06T17:54:01Z</dcterms:modified>
</cp:coreProperties>
</file>