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6" r:id="rId18"/>
  </p:sldIdLst>
  <p:sldSz cx="12601575" cy="7200900"/>
  <p:notesSz cx="6858000" cy="9144000"/>
  <p:defaultTextStyle>
    <a:defPPr>
      <a:defRPr lang="ru-RU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08" y="-72"/>
      </p:cViewPr>
      <p:guideLst>
        <p:guide orient="horz" pos="2268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241CC-CE32-4EAC-B006-E01B4AE913D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2F07D-13AA-478F-80BD-226DD20E9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9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F07D-13AA-478F-80BD-226DD20E93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3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9E1139-EA73-41AB-8411-5DE118986BE3}" type="slidenum">
              <a:rPr lang="ru-RU" altLang="ru-RU" sz="1200" b="0" smtClean="0"/>
              <a:pPr eaLnBrk="1" hangingPunct="1"/>
              <a:t>4</a:t>
            </a:fld>
            <a:endParaRPr lang="ru-RU" altLang="ru-RU" sz="1200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F07D-13AA-478F-80BD-226DD20E93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2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F07D-13AA-478F-80BD-226DD20E93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8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15039" y="240030"/>
            <a:ext cx="11984098" cy="63367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91701" y="5621661"/>
            <a:ext cx="12021903" cy="1398159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1680210"/>
            <a:ext cx="10711339" cy="1869113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733801"/>
            <a:ext cx="8821103" cy="154686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FFFFFF"/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15039" y="240030"/>
            <a:ext cx="11984098" cy="149778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91701" y="749901"/>
            <a:ext cx="12021903" cy="1398159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1520190"/>
            <a:ext cx="2835354" cy="47117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1520190"/>
            <a:ext cx="8296037" cy="47117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15039" y="240030"/>
            <a:ext cx="11984098" cy="497342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334126" y="4413772"/>
            <a:ext cx="3964079" cy="7497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609751" y="4279054"/>
            <a:ext cx="7641035" cy="89264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898341" y="4291940"/>
            <a:ext cx="7535560" cy="812986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730577" y="4277883"/>
            <a:ext cx="4558838" cy="684126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91701" y="4261483"/>
            <a:ext cx="12021903" cy="139636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50" y="2586738"/>
            <a:ext cx="10711339" cy="1600200"/>
          </a:xfrm>
        </p:spPr>
        <p:txBody>
          <a:bodyPr anchor="t">
            <a:normAutofit/>
          </a:bodyPr>
          <a:lstStyle>
            <a:lvl1pPr algn="ctr">
              <a:defRPr sz="5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400" y="1509321"/>
            <a:ext cx="8844440" cy="986791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">
                <a:solidFill>
                  <a:srgbClr val="FFFFFF"/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32515" y="2813152"/>
            <a:ext cx="5267458" cy="36196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01600" y="2813152"/>
            <a:ext cx="5267458" cy="36196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517" y="2812020"/>
            <a:ext cx="5267458" cy="671750"/>
          </a:xfrm>
        </p:spPr>
        <p:txBody>
          <a:bodyPr anchor="ctr"/>
          <a:lstStyle>
            <a:lvl1pPr marL="0" indent="0" algn="ctr">
              <a:buNone/>
              <a:defRPr sz="3000" b="0">
                <a:solidFill>
                  <a:schemeClr val="tx2"/>
                </a:solidFill>
                <a:latin typeface="+mj-lt"/>
              </a:defRPr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449" y="3600451"/>
            <a:ext cx="5264513" cy="2832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5801" y="2812019"/>
            <a:ext cx="5267458" cy="671750"/>
          </a:xfrm>
        </p:spPr>
        <p:txBody>
          <a:bodyPr anchor="ctr"/>
          <a:lstStyle>
            <a:lvl1pPr marL="0" indent="0" algn="ctr">
              <a:buNone/>
              <a:defRPr sz="3000" b="0" i="0">
                <a:solidFill>
                  <a:schemeClr val="tx2"/>
                </a:solidFill>
                <a:latin typeface="+mj-lt"/>
              </a:defRPr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5" y="3600451"/>
            <a:ext cx="5267458" cy="2832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5039" y="240030"/>
            <a:ext cx="11984098" cy="149778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91701" y="749900"/>
            <a:ext cx="12021903" cy="139636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15039" y="240030"/>
            <a:ext cx="11984098" cy="149778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7" y="3760471"/>
            <a:ext cx="4620578" cy="20002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743"/>
              </a:spcAft>
              <a:buNone/>
              <a:defRPr sz="2200">
                <a:solidFill>
                  <a:schemeClr val="tx2"/>
                </a:solidFill>
              </a:defRPr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91701" y="749901"/>
            <a:ext cx="12021903" cy="1398159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60157" y="2400300"/>
            <a:ext cx="4620578" cy="1315364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985" y="1920240"/>
            <a:ext cx="5380305" cy="4000500"/>
          </a:xfrm>
        </p:spPr>
        <p:txBody>
          <a:bodyPr anchor="ctr"/>
          <a:lstStyle>
            <a:lvl1pPr>
              <a:buClr>
                <a:schemeClr val="bg1"/>
              </a:buClr>
              <a:defRPr sz="27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tx2"/>
                </a:solidFill>
              </a:defRPr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15039" y="240030"/>
            <a:ext cx="11984098" cy="63367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91701" y="5621661"/>
            <a:ext cx="12021903" cy="1398159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196" y="355600"/>
            <a:ext cx="5254301" cy="2551431"/>
          </a:xfrm>
        </p:spPr>
        <p:txBody>
          <a:bodyPr anchor="b">
            <a:normAutofit/>
          </a:bodyPr>
          <a:lstStyle>
            <a:lvl1pPr algn="l">
              <a:defRPr sz="35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9172" y="2924810"/>
            <a:ext cx="5262325" cy="25425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55145" y="1440180"/>
            <a:ext cx="4914614" cy="307238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15039" y="240030"/>
            <a:ext cx="11984098" cy="259232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91701" y="1763400"/>
            <a:ext cx="12021903" cy="139636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79" y="355245"/>
            <a:ext cx="11341418" cy="1315364"/>
          </a:xfrm>
          <a:prstGeom prst="rect">
            <a:avLst/>
          </a:prstGeom>
        </p:spPr>
        <p:txBody>
          <a:bodyPr vert="horz" lIns="113157" tIns="56579" rIns="113157" bIns="5657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6186" y="6562673"/>
            <a:ext cx="5218532" cy="383381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858" y="6562673"/>
            <a:ext cx="5218534" cy="383381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0218" y="6562672"/>
            <a:ext cx="1601141" cy="383381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818" y="2809240"/>
            <a:ext cx="10209609" cy="3623231"/>
          </a:xfrm>
          <a:prstGeom prst="rect">
            <a:avLst/>
          </a:prstGeom>
        </p:spPr>
        <p:txBody>
          <a:bodyPr vert="horz" lIns="113157" tIns="56579" rIns="113157" bIns="5657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1131570" rtl="0" eaLnBrk="1" latinLnBrk="0" hangingPunct="1">
        <a:spcBef>
          <a:spcPct val="0"/>
        </a:spcBef>
        <a:buNone/>
        <a:defRPr sz="5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9471" indent="-339471" algn="l" defTabSz="11315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13125" indent="-339471" algn="l" defTabSz="11315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1058883" indent="-282893" algn="l" defTabSz="11315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500" kern="1200">
          <a:solidFill>
            <a:schemeClr val="tx2"/>
          </a:solidFill>
          <a:latin typeface="+mn-lt"/>
          <a:ea typeface="+mn-ea"/>
          <a:cs typeface="+mn-cs"/>
        </a:defRPr>
      </a:lvl3pPr>
      <a:lvl4pPr marL="1414463" indent="-282893" algn="l" defTabSz="11315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810512" indent="-282893" algn="l" defTabSz="11315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206562" indent="-282893" algn="l" defTabSz="1131570" rtl="0" eaLnBrk="1" latinLnBrk="0" hangingPunct="1">
        <a:spcBef>
          <a:spcPts val="475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602611" indent="-282893" algn="l" defTabSz="1131570" rtl="0" eaLnBrk="1" latinLnBrk="0" hangingPunct="1">
        <a:spcBef>
          <a:spcPts val="475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7pPr>
      <a:lvl8pPr marL="2998661" indent="-282893" algn="l" defTabSz="1131570" rtl="0" eaLnBrk="1" latinLnBrk="0" hangingPunct="1">
        <a:spcBef>
          <a:spcPts val="475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3394710" indent="-282893" algn="l" defTabSz="1131570" rtl="0" eaLnBrk="1" latinLnBrk="0" hangingPunct="1">
        <a:spcBef>
          <a:spcPts val="475"/>
        </a:spcBef>
        <a:buClr>
          <a:schemeClr val="accent1"/>
        </a:buClr>
        <a:buFont typeface="Symbol" pitchFamily="18" charset="2"/>
        <a:buChar char="*"/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101" y="1407806"/>
            <a:ext cx="11709851" cy="42780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endParaRPr lang="kk-KZ" sz="4800" dirty="0">
              <a:solidFill>
                <a:srgbClr val="FFFF00"/>
              </a:solidFill>
              <a:latin typeface="Palatino Linotype" pitchFamily="18" charset="0"/>
            </a:endParaRPr>
          </a:p>
          <a:p>
            <a:pPr algn="ctr"/>
            <a:r>
              <a:rPr lang="kk-KZ" sz="4800" dirty="0">
                <a:solidFill>
                  <a:srgbClr val="FFFF00"/>
                </a:solidFill>
                <a:latin typeface="Palatino Linotype" pitchFamily="18" charset="0"/>
              </a:rPr>
              <a:t>Тақырыбы:</a:t>
            </a:r>
          </a:p>
          <a:p>
            <a:pPr algn="ctr"/>
            <a:endParaRPr lang="kk-KZ" sz="4800" dirty="0">
              <a:solidFill>
                <a:srgbClr val="FFFF00"/>
              </a:solidFill>
              <a:latin typeface="Palatino Linotype" pitchFamily="18" charset="0"/>
            </a:endParaRPr>
          </a:p>
          <a:p>
            <a:pPr algn="ctr"/>
            <a:r>
              <a:rPr lang="kk-KZ" sz="4800" b="1" dirty="0">
                <a:solidFill>
                  <a:srgbClr val="002060"/>
                </a:solidFill>
                <a:latin typeface="Palatino Linotype" pitchFamily="18" charset="0"/>
              </a:rPr>
              <a:t>КСРО және ТМД мемлекеттерінің </a:t>
            </a:r>
            <a:r>
              <a:rPr lang="kk-KZ" sz="4800" b="1" dirty="0" smtClean="0">
                <a:solidFill>
                  <a:srgbClr val="002060"/>
                </a:solidFill>
                <a:latin typeface="Palatino Linotype" pitchFamily="18" charset="0"/>
              </a:rPr>
              <a:t>құрылуы</a:t>
            </a:r>
            <a:endParaRPr lang="kk-KZ" sz="3200" b="1" dirty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kk-KZ" sz="3200" dirty="0">
              <a:latin typeface="Palatino Linotype" pitchFamily="18" charset="0"/>
            </a:endParaRPr>
          </a:p>
        </p:txBody>
      </p:sp>
      <p:sp>
        <p:nvSpPr>
          <p:cNvPr id="3" name="AutoShape 25"/>
          <p:cNvSpPr>
            <a:spLocks noChangeArrowheads="1"/>
          </p:cNvSpPr>
          <p:nvPr/>
        </p:nvSpPr>
        <p:spPr bwMode="auto">
          <a:xfrm>
            <a:off x="1733671" y="576120"/>
            <a:ext cx="9228951" cy="1059092"/>
          </a:xfrm>
          <a:prstGeom prst="chevron">
            <a:avLst>
              <a:gd name="adj" fmla="val 99536"/>
            </a:avLst>
          </a:prstGeom>
          <a:gradFill rotWithShape="1">
            <a:gsLst>
              <a:gs pos="22900">
                <a:srgbClr val="00B050"/>
              </a:gs>
              <a:gs pos="0">
                <a:srgbClr val="DDEBCF"/>
              </a:gs>
              <a:gs pos="100000">
                <a:srgbClr val="FFFF00"/>
              </a:gs>
              <a:gs pos="100000">
                <a:srgbClr val="00FFF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 жүзі </a:t>
            </a:r>
            <a:r>
              <a:rPr lang="kk-KZ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en-US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kk-KZ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alt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45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468139" y="2995375"/>
            <a:ext cx="11389593" cy="3252073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113157" tIns="56579" rIns="113157" bIns="56579" anchor="ctr"/>
          <a:lstStyle/>
          <a:p>
            <a:pPr algn="ctr"/>
            <a:r>
              <a:rPr lang="kk-KZ" sz="4000" b="1" dirty="0">
                <a:solidFill>
                  <a:srgbClr val="002060"/>
                </a:solidFill>
                <a:latin typeface="Palatino Linotype" pitchFamily="18" charset="0"/>
              </a:rPr>
              <a:t>КСРО және ТМД мемлекеттерінің құрылуы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544756" y="805101"/>
            <a:ext cx="11312976" cy="2645330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13157" tIns="56579" rIns="113157" bIns="56579" anchor="ctr"/>
          <a:lstStyle/>
          <a:p>
            <a:pPr algn="ctr">
              <a:defRPr/>
            </a:pPr>
            <a:r>
              <a:rPr lang="kk-KZ" sz="6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</a:t>
            </a:r>
            <a:endParaRPr lang="ru-RU" sz="67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5118" y="360091"/>
            <a:ext cx="10711339" cy="792088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жоспары: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2196" y="1584226"/>
            <a:ext cx="9739144" cy="369643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1.ТМД-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ның құрылуы және оның құрылымы.</a:t>
            </a:r>
          </a:p>
          <a:p>
            <a:pPr algn="just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2.ТМД елдері арасындағы экономикалық, саяси және әскери өзара қатынастар.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Достастық елдерінің даму ерекшеліктері</a:t>
            </a:r>
          </a:p>
          <a:p>
            <a:pPr marL="457200" indent="-457200" algn="just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5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ркин\Desktop\Новая папка\tmd-elderi-turali-slayd-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4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ркин\Desktop\Новая папка\slid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58"/>
            <a:ext cx="1260157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2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5118" y="648121"/>
            <a:ext cx="10711339" cy="1584177"/>
          </a:xfrm>
        </p:spPr>
        <p:txBody>
          <a:bodyPr>
            <a:noAutofit/>
          </a:bodyPr>
          <a:lstStyle/>
          <a:p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</a:t>
            </a:r>
            <a:b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</a:t>
            </a: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тапсырмалары:</a:t>
            </a:r>
            <a:b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қорғау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6172" y="2448322"/>
            <a:ext cx="9955168" cy="2832339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топ. ТМД-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ның құрылуы және оның құрылымы.</a:t>
            </a:r>
          </a:p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топ. ТМД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 арасындағы экономикалық, саяси және әскери өзара қатынастар.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топ.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Достастық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елдерінің даму ерекшеліктері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56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5118" y="432099"/>
            <a:ext cx="10711339" cy="1008112"/>
          </a:xfrm>
        </p:spPr>
        <p:txBody>
          <a:bodyPr>
            <a:normAutofit/>
          </a:bodyPr>
          <a:lstStyle/>
          <a:p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 бойынша білімдерін пысықтау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4204" y="2088282"/>
            <a:ext cx="9667136" cy="374441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ТМД қандай тарихи жағдайда құрылды?</a:t>
            </a: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ТМД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 қандай мемлекеттер кіреді?</a:t>
            </a: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3.ТМД мемлекетерінің орналасуын әлемнің саяси картасынан көрсетіп беріңдер.</a:t>
            </a: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4.ТМД мемлекеттерінің бүгінгі даму ерекшеліктерін атап көрсетіңдер.</a:t>
            </a:r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42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5118" y="432099"/>
            <a:ext cx="10711339" cy="1224135"/>
          </a:xfrm>
        </p:spPr>
        <p:txBody>
          <a:bodyPr>
            <a:normAutofit fontScale="90000"/>
          </a:bodyPr>
          <a:lstStyle/>
          <a:p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b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6171" y="1152178"/>
            <a:ext cx="11377263" cy="4128483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Тақтада жазылған сөйлемдерді өз ойымен аяқтауды ұсынамын.</a:t>
            </a:r>
          </a:p>
          <a:p>
            <a:pPr algn="just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бүгін сабақта білдім.........................................</a:t>
            </a:r>
          </a:p>
          <a:p>
            <a:pPr algn="just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Маған қызықты болғаны..........................................</a:t>
            </a:r>
          </a:p>
          <a:p>
            <a:pPr algn="just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үшін қиын болған сияқты тапсырма...............</a:t>
            </a:r>
          </a:p>
          <a:p>
            <a:pPr algn="just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таң қалдырғаны...............................................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6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жұмысы:</a:t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ТМД мемлекеттері туралы параграфты оқу. Картамен жұмыс жасау.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1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324123" y="389276"/>
            <a:ext cx="12080552" cy="622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7" rIns="91433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 </a:t>
            </a:r>
            <a:r>
              <a:rPr lang="kk-KZ" alt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800" b="1" dirty="0" smtClean="0">
                <a:latin typeface="Times New Roman" pitchFamily="18" charset="0"/>
                <a:cs typeface="Times New Roman" pitchFamily="18" charset="0"/>
              </a:rPr>
              <a:t>Білімділігі: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ТМД мемлекеттерінің экономикалық, саяси жағдайына сипаттама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беріп, тарихи маңызын ашу.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 dirty="0" smtClean="0">
                <a:latin typeface="Times New Roman" pitchFamily="18" charset="0"/>
                <a:cs typeface="Times New Roman" pitchFamily="18" charset="0"/>
              </a:rPr>
              <a:t>Дамытушылығы:</a:t>
            </a:r>
            <a:r>
              <a:rPr lang="kk-KZ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нтербелсенді тақтамен, топпен жұмыс жасай алу дағдыларын жетілдіру.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 dirty="0" smtClean="0">
                <a:latin typeface="Times New Roman" pitchFamily="18" charset="0"/>
                <a:cs typeface="Times New Roman" pitchFamily="18" charset="0"/>
              </a:rPr>
              <a:t>Тәрбиелігі</a:t>
            </a:r>
            <a:r>
              <a:rPr lang="kk-KZ" alt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, білімді,  келешекте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Қазақстанның 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дамуына  өз үлесін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қосатын  білімді  азамат 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тәрбиелеу</a:t>
            </a:r>
          </a:p>
          <a:p>
            <a:pPr eaLnBrk="1" hangingPunct="1"/>
            <a:r>
              <a:rPr lang="kk-KZ" altLang="ru-RU" sz="2800" b="1" dirty="0">
                <a:latin typeface="Times New Roman" pitchFamily="18" charset="0"/>
                <a:cs typeface="Times New Roman" pitchFamily="18" charset="0"/>
              </a:rPr>
              <a:t>Сабақтың  түрі: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 аралас  сабақ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800" b="1" dirty="0">
                <a:latin typeface="Times New Roman" pitchFamily="18" charset="0"/>
                <a:cs typeface="Times New Roman" pitchFamily="18" charset="0"/>
              </a:rPr>
              <a:t>Сабақтың әдісі: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топтық 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жұмыс, сұрақ-жауап,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талдау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800" b="1" dirty="0">
                <a:latin typeface="Times New Roman" pitchFamily="18" charset="0"/>
                <a:cs typeface="Times New Roman" pitchFamily="18" charset="0"/>
              </a:rPr>
              <a:t>Сабақтың  құрал-жабдықтары: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слайдтар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800" b="1" dirty="0">
                <a:latin typeface="Times New Roman" pitchFamily="18" charset="0"/>
                <a:cs typeface="Times New Roman" pitchFamily="18" charset="0"/>
              </a:rPr>
              <a:t>Күтілетін  нәтиже: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 сабақты  толық  </a:t>
            </a:r>
            <a:r>
              <a:rPr lang="kk-KZ" altLang="ru-RU" sz="2800" dirty="0" smtClean="0">
                <a:latin typeface="Times New Roman" pitchFamily="18" charset="0"/>
                <a:cs typeface="Times New Roman" pitchFamily="18" charset="0"/>
              </a:rPr>
              <a:t>меңгерту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1298292" y="400451"/>
            <a:ext cx="9828572" cy="716756"/>
          </a:xfrm>
        </p:spPr>
        <p:txBody>
          <a:bodyPr tIns="47526">
            <a:normAutofit/>
          </a:bodyPr>
          <a:lstStyle/>
          <a:p>
            <a:pPr eaLnBrk="1" hangingPunct="1"/>
            <a:r>
              <a:rPr lang="kk-KZ" alt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 барысы: </a:t>
            </a:r>
            <a:endParaRPr lang="ru-RU" altLang="ru-RU" sz="4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810570" y="1426845"/>
            <a:ext cx="11044428" cy="4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52" tIns="47526" rIns="95052" bIns="47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kk-KZ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Ұйымдастыру  кезеңі</a:t>
            </a:r>
            <a:r>
              <a:rPr lang="en-US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200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kk-KZ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Үй  </a:t>
            </a:r>
            <a:r>
              <a:rPr lang="kk-KZ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тапсырмасын  </a:t>
            </a:r>
            <a:r>
              <a:rPr lang="kk-KZ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en-US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200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kk-KZ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Жаңа  сабақ</a:t>
            </a:r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kk-KZ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Сабақты бекіту.</a:t>
            </a:r>
            <a:endParaRPr lang="en-US" altLang="ru-RU" sz="3200" dirty="0" smtClean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kk-KZ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Қорытынды.</a:t>
            </a:r>
          </a:p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Рефлексия</a:t>
            </a:r>
            <a:endParaRPr lang="en-US" altLang="ru-RU" sz="3200" dirty="0" smtClean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kk-KZ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en-US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ru-RU" sz="3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kk-KZ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en-US" altLang="ru-RU" sz="3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2100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40468" y="115705"/>
            <a:ext cx="10122827" cy="1069661"/>
            <a:chOff x="612" y="528"/>
            <a:chExt cx="3175" cy="440"/>
          </a:xfrm>
        </p:grpSpPr>
        <p:sp>
          <p:nvSpPr>
            <p:cNvPr id="6166" name="AutoShape 5"/>
            <p:cNvSpPr>
              <a:spLocks noChangeArrowheads="1"/>
            </p:cNvSpPr>
            <p:nvPr/>
          </p:nvSpPr>
          <p:spPr bwMode="auto">
            <a:xfrm>
              <a:off x="631" y="719"/>
              <a:ext cx="3156" cy="2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200" b="0"/>
            </a:p>
          </p:txBody>
        </p:sp>
        <p:grpSp>
          <p:nvGrpSpPr>
            <p:cNvPr id="6167" name="Group 6"/>
            <p:cNvGrpSpPr>
              <a:grpSpLocks/>
            </p:cNvGrpSpPr>
            <p:nvPr/>
          </p:nvGrpSpPr>
          <p:grpSpPr bwMode="auto">
            <a:xfrm>
              <a:off x="612" y="528"/>
              <a:ext cx="3169" cy="351"/>
              <a:chOff x="612" y="528"/>
              <a:chExt cx="3169" cy="351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5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28"/>
                <a:ext cx="2909" cy="24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2200"/>
              </a:p>
            </p:txBody>
          </p:sp>
        </p:grpSp>
      </p:grpSp>
      <p:sp>
        <p:nvSpPr>
          <p:cNvPr id="6148" name="Rectangle 9"/>
          <p:cNvSpPr>
            <a:spLocks noChangeArrowheads="1"/>
          </p:cNvSpPr>
          <p:nvPr/>
        </p:nvSpPr>
        <p:spPr bwMode="auto">
          <a:xfrm rot="16200000" flipH="1">
            <a:off x="6164104" y="791766"/>
            <a:ext cx="273368" cy="1260157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12553445" y="0"/>
            <a:ext cx="50319" cy="72009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2269034" y="0"/>
            <a:ext cx="356608" cy="7200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 flipH="1">
            <a:off x="1" y="0"/>
            <a:ext cx="356608" cy="7200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5400000" flipH="1" flipV="1">
            <a:off x="6164104" y="-6164104"/>
            <a:ext cx="273368" cy="1260157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0" y="7162562"/>
            <a:ext cx="12601575" cy="383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0" y="0"/>
            <a:ext cx="12601575" cy="383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1" y="0"/>
            <a:ext cx="50319" cy="7200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12551257" y="0"/>
            <a:ext cx="50318" cy="7200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0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2034630" y="651749"/>
            <a:ext cx="9228028" cy="54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 lIns="113157" tIns="56579" rIns="113157" bIns="56579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6161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984499" y="225029"/>
            <a:ext cx="9636768" cy="756761"/>
          </a:xfrm>
        </p:spPr>
        <p:txBody>
          <a:bodyPr>
            <a:normAutofit/>
          </a:bodyPr>
          <a:lstStyle/>
          <a:p>
            <a:pPr eaLnBrk="1" hangingPunct="1"/>
            <a:r>
              <a:rPr lang="kk-KZ" alt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</a:t>
            </a:r>
            <a:r>
              <a:rPr lang="kk-KZ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тапсырмасын тексеру</a:t>
            </a:r>
            <a:endParaRPr lang="ru-RU" alt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>
          <a:xfrm>
            <a:off x="196900" y="1725216"/>
            <a:ext cx="11420177" cy="3900488"/>
          </a:xfrm>
        </p:spPr>
        <p:txBody>
          <a:bodyPr tIns="56579" bIns="56579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alt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kk-KZ" alt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тапсырма. Сұрақ</a:t>
            </a:r>
            <a:r>
              <a:rPr lang="ru-RU" alt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altLang="ru-RU" sz="3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</a:p>
          <a:p>
            <a:pPr algn="l">
              <a:lnSpc>
                <a:spcPct val="90000"/>
              </a:lnSpc>
            </a:pPr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 </a:t>
            </a: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 наурызда КСРО</a:t>
            </a:r>
            <a:r>
              <a:rPr lang="en-US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ның жоғары орындарында қандай өзгерістер болды?</a:t>
            </a:r>
          </a:p>
          <a:p>
            <a:pPr algn="l">
              <a:lnSpc>
                <a:spcPct val="90000"/>
              </a:lnSpc>
            </a:pP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М.С.Горбачев тұсында жүргізіліп, сәтсіздікке ұшыраған екі науқанды атаңыз.</a:t>
            </a:r>
          </a:p>
          <a:p>
            <a:pPr algn="l">
              <a:lnSpc>
                <a:spcPct val="90000"/>
              </a:lnSpc>
            </a:pP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«Жариялылық» деген сөздің мағынасын ашыңыз.</a:t>
            </a:r>
          </a:p>
          <a:p>
            <a:pPr algn="l">
              <a:lnSpc>
                <a:spcPct val="90000"/>
              </a:lnSpc>
            </a:pP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М.С.Горбачев билік құрған жылдарда ұлт мәселесінің шиеленісуі қай елдерде көрініс тапты?</a:t>
            </a:r>
          </a:p>
          <a:p>
            <a:pPr algn="l">
              <a:lnSpc>
                <a:spcPct val="90000"/>
              </a:lnSpc>
            </a:pP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КСРО</a:t>
            </a:r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 ең бірінші болып қай мемлекеттер бөліне бастады?</a:t>
            </a:r>
          </a:p>
          <a:p>
            <a:pPr algn="l">
              <a:lnSpc>
                <a:spcPct val="90000"/>
              </a:lnSpc>
            </a:pPr>
            <a:r>
              <a:rPr lang="kk-KZ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КСРО мемлекетін күйреткен М.С.Горбачев деген тұжырымға  қандай пікір айтасыз?  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endParaRPr lang="ru-RU" alt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КСРО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КОКП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РКФСР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ТЖМК</a:t>
            </a:r>
          </a:p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739292"/>
            <a:ext cx="11341418" cy="412886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тапсырма. Қысқартылған сөздер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7" y="1152178"/>
            <a:ext cx="10945216" cy="5760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504106"/>
            <a:ext cx="11341418" cy="576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kk-KZ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тапсырма. Суреттер сөйлейді</a:t>
            </a:r>
            <a:br>
              <a:rPr lang="kk-KZ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19" y="0"/>
            <a:ext cx="12751594" cy="7200900"/>
          </a:xfrm>
        </p:spPr>
      </p:pic>
    </p:spTree>
    <p:extLst>
      <p:ext uri="{BB962C8B-B14F-4D97-AF65-F5344CB8AC3E}">
        <p14:creationId xmlns:p14="http://schemas.microsoft.com/office/powerpoint/2010/main" val="24350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1575" cy="7200900"/>
          </a:xfrm>
        </p:spPr>
      </p:pic>
    </p:spTree>
    <p:extLst>
      <p:ext uri="{BB962C8B-B14F-4D97-AF65-F5344CB8AC3E}">
        <p14:creationId xmlns:p14="http://schemas.microsoft.com/office/powerpoint/2010/main" val="2159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01574" cy="7200900"/>
          </a:xfrm>
        </p:spPr>
      </p:pic>
    </p:spTree>
    <p:extLst>
      <p:ext uri="{BB962C8B-B14F-4D97-AF65-F5344CB8AC3E}">
        <p14:creationId xmlns:p14="http://schemas.microsoft.com/office/powerpoint/2010/main" val="4262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505</TotalTime>
  <Words>365</Words>
  <Application>Microsoft Office PowerPoint</Application>
  <PresentationFormat>Произвольный</PresentationFormat>
  <Paragraphs>67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Сабақтың  барысы: </vt:lpstr>
      <vt:lpstr>Үй тапсырмасын тексеру</vt:lpstr>
      <vt:lpstr>№2 тапсырма. Қысқартылған сөздер</vt:lpstr>
      <vt:lpstr>№3 тапсырма. Суреттер сөйлейді 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 жоспары:</vt:lpstr>
      <vt:lpstr>Презентация PowerPoint</vt:lpstr>
      <vt:lpstr>Презентация PowerPoint</vt:lpstr>
      <vt:lpstr>Топтық жұмыс 3 топтың тапсырмалары: Постер қорғау</vt:lpstr>
      <vt:lpstr>Жаңа сабақ бойынша білімдерін пысықтау</vt:lpstr>
      <vt:lpstr>Рефлексия: </vt:lpstr>
      <vt:lpstr>Үй жұмысы: ТМД мемлекеттері туралы параграфты оқу. Картамен жұмыс жасау.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Еркин</dc:creator>
  <cp:lastModifiedBy>Еркин</cp:lastModifiedBy>
  <cp:revision>44</cp:revision>
  <dcterms:created xsi:type="dcterms:W3CDTF">2017-11-19T11:11:29Z</dcterms:created>
  <dcterms:modified xsi:type="dcterms:W3CDTF">2020-05-12T13:40:57Z</dcterms:modified>
</cp:coreProperties>
</file>