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9"/>
  </p:notesMasterIdLst>
  <p:sldIdLst>
    <p:sldId id="256" r:id="rId2"/>
    <p:sldId id="257" r:id="rId3"/>
    <p:sldId id="258" r:id="rId4"/>
    <p:sldId id="260" r:id="rId5"/>
    <p:sldId id="265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71" r:id="rId14"/>
    <p:sldId id="272" r:id="rId15"/>
    <p:sldId id="273" r:id="rId16"/>
    <p:sldId id="274" r:id="rId17"/>
    <p:sldId id="276" r:id="rId18"/>
  </p:sldIdLst>
  <p:sldSz cx="12601575" cy="7200900"/>
  <p:notesSz cx="6858000" cy="9144000"/>
  <p:defaultTextStyle>
    <a:defPPr>
      <a:defRPr lang="ru-RU"/>
    </a:defPPr>
    <a:lvl1pPr marL="0" algn="l" defTabSz="91432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64" algn="l" defTabSz="91432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27" algn="l" defTabSz="91432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91" algn="l" defTabSz="91432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54" algn="l" defTabSz="91432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17" algn="l" defTabSz="91432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81" algn="l" defTabSz="91432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45" algn="l" defTabSz="91432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08" algn="l" defTabSz="91432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408" y="-72"/>
      </p:cViewPr>
      <p:guideLst>
        <p:guide orient="horz" pos="2268"/>
        <p:guide pos="396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E241CC-CE32-4EAC-B006-E01B4AE913DE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8625" y="685800"/>
            <a:ext cx="6000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82F07D-13AA-478F-80BD-226DD20E93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796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2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64" algn="l" defTabSz="91432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27" algn="l" defTabSz="91432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91" algn="l" defTabSz="91432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54" algn="l" defTabSz="91432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17" algn="l" defTabSz="91432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81" algn="l" defTabSz="91432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45" algn="l" defTabSz="91432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08" algn="l" defTabSz="91432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8625" y="685800"/>
            <a:ext cx="600075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2F07D-13AA-478F-80BD-226DD20E931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2346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39E1139-EA73-41AB-8411-5DE118986BE3}" type="slidenum">
              <a:rPr lang="ru-RU" altLang="ru-RU" sz="1200" b="0" smtClean="0"/>
              <a:pPr eaLnBrk="1" hangingPunct="1"/>
              <a:t>4</a:t>
            </a:fld>
            <a:endParaRPr lang="ru-RU" altLang="ru-RU" sz="1200" b="0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2F07D-13AA-478F-80BD-226DD20E931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9257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2F07D-13AA-478F-80BD-226DD20E9318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987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15039" y="240030"/>
            <a:ext cx="11984098" cy="63367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3157" tIns="56579" rIns="113157" bIns="56579"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91701" y="5621661"/>
            <a:ext cx="12021903" cy="1398159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5118" y="1680210"/>
            <a:ext cx="10711339" cy="1869113"/>
          </a:xfrm>
        </p:spPr>
        <p:txBody>
          <a:bodyPr anchor="b">
            <a:normAutofit/>
          </a:bodyPr>
          <a:lstStyle>
            <a:lvl1pPr>
              <a:defRPr sz="5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0236" y="3733801"/>
            <a:ext cx="8821103" cy="1546860"/>
          </a:xfrm>
        </p:spPr>
        <p:txBody>
          <a:bodyPr>
            <a:normAutofit/>
          </a:bodyPr>
          <a:lstStyle>
            <a:lvl1pPr marL="0" indent="0" algn="ctr">
              <a:buNone/>
              <a:defRPr sz="2500">
                <a:solidFill>
                  <a:srgbClr val="FFFFFF"/>
                </a:solidFill>
              </a:defRPr>
            </a:lvl1pPr>
            <a:lvl2pPr marL="5657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31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97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63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8289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947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960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526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315039" y="240030"/>
            <a:ext cx="11984098" cy="1497787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3157" tIns="56579" rIns="113157" bIns="56579"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91701" y="749901"/>
            <a:ext cx="12021903" cy="1398159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36142" y="1520190"/>
            <a:ext cx="2835354" cy="4711700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30079" y="1520190"/>
            <a:ext cx="8296037" cy="4711701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15039" y="240030"/>
            <a:ext cx="11984098" cy="497342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3157" tIns="56579" rIns="113157" bIns="56579"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8334126" y="4413772"/>
            <a:ext cx="3964079" cy="749727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113157" tIns="56579" rIns="113157" bIns="56579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3609751" y="4279054"/>
            <a:ext cx="7641035" cy="892645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113157" tIns="56579" rIns="113157" bIns="56579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898341" y="4291940"/>
            <a:ext cx="7535560" cy="812986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113157" tIns="56579" rIns="113157" bIns="56579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7730577" y="4277883"/>
            <a:ext cx="4558838" cy="684126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113157" tIns="56579" rIns="113157" bIns="56579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91701" y="4261483"/>
            <a:ext cx="12021903" cy="1396368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113157" tIns="56579" rIns="113157" bIns="56579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0950" y="2586738"/>
            <a:ext cx="10711339" cy="1600200"/>
          </a:xfrm>
        </p:spPr>
        <p:txBody>
          <a:bodyPr anchor="t">
            <a:normAutofit/>
          </a:bodyPr>
          <a:lstStyle>
            <a:lvl1pPr algn="ctr">
              <a:defRPr sz="5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84400" y="1509321"/>
            <a:ext cx="8844440" cy="986791"/>
          </a:xfrm>
        </p:spPr>
        <p:txBody>
          <a:bodyPr anchor="b">
            <a:normAutofit/>
          </a:bodyPr>
          <a:lstStyle>
            <a:lvl1pPr marL="0" indent="0" algn="ctr">
              <a:buNone/>
              <a:defRPr sz="2500">
                <a:solidFill>
                  <a:srgbClr val="FFFFFF"/>
                </a:solidFill>
              </a:defRPr>
            </a:lvl1pPr>
            <a:lvl2pPr marL="56578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13157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69735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2631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82892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39471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96049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52628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32515" y="2813152"/>
            <a:ext cx="5267458" cy="36196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401600" y="2813152"/>
            <a:ext cx="5267458" cy="36196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2517" y="2812020"/>
            <a:ext cx="5267458" cy="671750"/>
          </a:xfrm>
        </p:spPr>
        <p:txBody>
          <a:bodyPr anchor="ctr"/>
          <a:lstStyle>
            <a:lvl1pPr marL="0" indent="0" algn="ctr">
              <a:buNone/>
              <a:defRPr sz="3000" b="0">
                <a:solidFill>
                  <a:schemeClr val="tx2"/>
                </a:solidFill>
                <a:latin typeface="+mj-lt"/>
              </a:defRPr>
            </a:lvl1pPr>
            <a:lvl2pPr marL="565785" indent="0">
              <a:buNone/>
              <a:defRPr sz="2500" b="1"/>
            </a:lvl2pPr>
            <a:lvl3pPr marL="1131570" indent="0">
              <a:buNone/>
              <a:defRPr sz="2200" b="1"/>
            </a:lvl3pPr>
            <a:lvl4pPr marL="1697355" indent="0">
              <a:buNone/>
              <a:defRPr sz="2000" b="1"/>
            </a:lvl4pPr>
            <a:lvl5pPr marL="2263140" indent="0">
              <a:buNone/>
              <a:defRPr sz="2000" b="1"/>
            </a:lvl5pPr>
            <a:lvl6pPr marL="2828925" indent="0">
              <a:buNone/>
              <a:defRPr sz="2000" b="1"/>
            </a:lvl6pPr>
            <a:lvl7pPr marL="3394710" indent="0">
              <a:buNone/>
              <a:defRPr sz="2000" b="1"/>
            </a:lvl7pPr>
            <a:lvl8pPr marL="3960495" indent="0">
              <a:buNone/>
              <a:defRPr sz="2000" b="1"/>
            </a:lvl8pPr>
            <a:lvl9pPr marL="4526280" indent="0">
              <a:buNone/>
              <a:defRPr sz="20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33449" y="3600451"/>
            <a:ext cx="5264513" cy="2832021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5801" y="2812019"/>
            <a:ext cx="5267458" cy="671750"/>
          </a:xfrm>
        </p:spPr>
        <p:txBody>
          <a:bodyPr anchor="ctr"/>
          <a:lstStyle>
            <a:lvl1pPr marL="0" indent="0" algn="ctr">
              <a:buNone/>
              <a:defRPr sz="3000" b="0" i="0">
                <a:solidFill>
                  <a:schemeClr val="tx2"/>
                </a:solidFill>
                <a:latin typeface="+mj-lt"/>
              </a:defRPr>
            </a:lvl1pPr>
            <a:lvl2pPr marL="565785" indent="0">
              <a:buNone/>
              <a:defRPr sz="2500" b="1"/>
            </a:lvl2pPr>
            <a:lvl3pPr marL="1131570" indent="0">
              <a:buNone/>
              <a:defRPr sz="2200" b="1"/>
            </a:lvl3pPr>
            <a:lvl4pPr marL="1697355" indent="0">
              <a:buNone/>
              <a:defRPr sz="2000" b="1"/>
            </a:lvl4pPr>
            <a:lvl5pPr marL="2263140" indent="0">
              <a:buNone/>
              <a:defRPr sz="2000" b="1"/>
            </a:lvl5pPr>
            <a:lvl6pPr marL="2828925" indent="0">
              <a:buNone/>
              <a:defRPr sz="2000" b="1"/>
            </a:lvl6pPr>
            <a:lvl7pPr marL="3394710" indent="0">
              <a:buNone/>
              <a:defRPr sz="2000" b="1"/>
            </a:lvl7pPr>
            <a:lvl8pPr marL="3960495" indent="0">
              <a:buNone/>
              <a:defRPr sz="2000" b="1"/>
            </a:lvl8pPr>
            <a:lvl9pPr marL="4526280" indent="0">
              <a:buNone/>
              <a:defRPr sz="20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01425" y="3600451"/>
            <a:ext cx="5267458" cy="2832021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15039" y="240030"/>
            <a:ext cx="11984098" cy="1497787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3157" tIns="56579" rIns="113157" bIns="56579"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91701" y="749900"/>
            <a:ext cx="12021903" cy="1396368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15039" y="240030"/>
            <a:ext cx="11984098" cy="1497787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3157" tIns="56579" rIns="113157" bIns="56579"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60157" y="3760471"/>
            <a:ext cx="4620578" cy="200025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743"/>
              </a:spcAft>
              <a:buNone/>
              <a:defRPr sz="2200">
                <a:solidFill>
                  <a:schemeClr val="tx2"/>
                </a:solidFill>
              </a:defRPr>
            </a:lvl1pPr>
            <a:lvl2pPr marL="565785" indent="0">
              <a:buNone/>
              <a:defRPr sz="1500"/>
            </a:lvl2pPr>
            <a:lvl3pPr marL="1131570" indent="0">
              <a:buNone/>
              <a:defRPr sz="1200"/>
            </a:lvl3pPr>
            <a:lvl4pPr marL="1697355" indent="0">
              <a:buNone/>
              <a:defRPr sz="1100"/>
            </a:lvl4pPr>
            <a:lvl5pPr marL="2263140" indent="0">
              <a:buNone/>
              <a:defRPr sz="1100"/>
            </a:lvl5pPr>
            <a:lvl6pPr marL="2828925" indent="0">
              <a:buNone/>
              <a:defRPr sz="1100"/>
            </a:lvl6pPr>
            <a:lvl7pPr marL="3394710" indent="0">
              <a:buNone/>
              <a:defRPr sz="1100"/>
            </a:lvl7pPr>
            <a:lvl8pPr marL="3960495" indent="0">
              <a:buNone/>
              <a:defRPr sz="1100"/>
            </a:lvl8pPr>
            <a:lvl9pPr marL="452628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91701" y="749901"/>
            <a:ext cx="12021903" cy="1398159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60157" y="2400300"/>
            <a:ext cx="4620578" cy="1315364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10985" y="1920240"/>
            <a:ext cx="5380305" cy="4000500"/>
          </a:xfrm>
        </p:spPr>
        <p:txBody>
          <a:bodyPr anchor="ctr"/>
          <a:lstStyle>
            <a:lvl1pPr>
              <a:buClr>
                <a:schemeClr val="bg1"/>
              </a:buClr>
              <a:defRPr sz="27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5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22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20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2000">
                <a:solidFill>
                  <a:schemeClr val="tx2"/>
                </a:solidFill>
              </a:defRPr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15039" y="240030"/>
            <a:ext cx="11984098" cy="63367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3157" tIns="56579" rIns="113157" bIns="56579"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91701" y="5621661"/>
            <a:ext cx="12021903" cy="1398159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7196" y="355600"/>
            <a:ext cx="5254301" cy="2551431"/>
          </a:xfrm>
        </p:spPr>
        <p:txBody>
          <a:bodyPr anchor="b">
            <a:normAutofit/>
          </a:bodyPr>
          <a:lstStyle>
            <a:lvl1pPr algn="l">
              <a:defRPr sz="35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09172" y="2924810"/>
            <a:ext cx="5262325" cy="2542540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565785" indent="0">
              <a:buNone/>
              <a:defRPr sz="1500"/>
            </a:lvl2pPr>
            <a:lvl3pPr marL="1131570" indent="0">
              <a:buNone/>
              <a:defRPr sz="1200"/>
            </a:lvl3pPr>
            <a:lvl4pPr marL="1697355" indent="0">
              <a:buNone/>
              <a:defRPr sz="1100"/>
            </a:lvl4pPr>
            <a:lvl5pPr marL="2263140" indent="0">
              <a:buNone/>
              <a:defRPr sz="1100"/>
            </a:lvl5pPr>
            <a:lvl6pPr marL="2828925" indent="0">
              <a:buNone/>
              <a:defRPr sz="1100"/>
            </a:lvl6pPr>
            <a:lvl7pPr marL="3394710" indent="0">
              <a:buNone/>
              <a:defRPr sz="1100"/>
            </a:lvl7pPr>
            <a:lvl8pPr marL="3960495" indent="0">
              <a:buNone/>
              <a:defRPr sz="1100"/>
            </a:lvl8pPr>
            <a:lvl9pPr marL="452628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55145" y="1440180"/>
            <a:ext cx="4914614" cy="3072384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4000">
                <a:solidFill>
                  <a:schemeClr val="bg1"/>
                </a:solidFill>
              </a:defRPr>
            </a:lvl1pPr>
            <a:lvl2pPr marL="565785" indent="0">
              <a:buNone/>
              <a:defRPr sz="3500"/>
            </a:lvl2pPr>
            <a:lvl3pPr marL="1131570" indent="0">
              <a:buNone/>
              <a:defRPr sz="3000"/>
            </a:lvl3pPr>
            <a:lvl4pPr marL="1697355" indent="0">
              <a:buNone/>
              <a:defRPr sz="2500"/>
            </a:lvl4pPr>
            <a:lvl5pPr marL="2263140" indent="0">
              <a:buNone/>
              <a:defRPr sz="2500"/>
            </a:lvl5pPr>
            <a:lvl6pPr marL="2828925" indent="0">
              <a:buNone/>
              <a:defRPr sz="2500"/>
            </a:lvl6pPr>
            <a:lvl7pPr marL="3394710" indent="0">
              <a:buNone/>
              <a:defRPr sz="2500"/>
            </a:lvl7pPr>
            <a:lvl8pPr marL="3960495" indent="0">
              <a:buNone/>
              <a:defRPr sz="2500"/>
            </a:lvl8pPr>
            <a:lvl9pPr marL="4526280" indent="0">
              <a:buNone/>
              <a:defRPr sz="2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15039" y="240030"/>
            <a:ext cx="11984098" cy="2592324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3157" tIns="56579" rIns="113157" bIns="56579"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91701" y="1763400"/>
            <a:ext cx="12021903" cy="1396368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0079" y="355245"/>
            <a:ext cx="11341418" cy="1315364"/>
          </a:xfrm>
          <a:prstGeom prst="rect">
            <a:avLst/>
          </a:prstGeom>
        </p:spPr>
        <p:txBody>
          <a:bodyPr vert="horz" lIns="113157" tIns="56579" rIns="113157" bIns="56579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16186" y="6562673"/>
            <a:ext cx="5218532" cy="383381"/>
          </a:xfrm>
          <a:prstGeom prst="rect">
            <a:avLst/>
          </a:prstGeom>
        </p:spPr>
        <p:txBody>
          <a:bodyPr vert="horz" lIns="113157" tIns="56579" rIns="113157" bIns="56579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6858" y="6562673"/>
            <a:ext cx="5218534" cy="383381"/>
          </a:xfrm>
          <a:prstGeom prst="rect">
            <a:avLst/>
          </a:prstGeom>
        </p:spPr>
        <p:txBody>
          <a:bodyPr vert="horz" lIns="113157" tIns="56579" rIns="113157" bIns="56579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00218" y="6562672"/>
            <a:ext cx="1601141" cy="383381"/>
          </a:xfrm>
          <a:prstGeom prst="rect">
            <a:avLst/>
          </a:prstGeom>
        </p:spPr>
        <p:txBody>
          <a:bodyPr vert="horz" lIns="113157" tIns="56579" rIns="113157" bIns="56579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1818" y="2809240"/>
            <a:ext cx="10209609" cy="3623231"/>
          </a:xfrm>
          <a:prstGeom prst="rect">
            <a:avLst/>
          </a:prstGeom>
        </p:spPr>
        <p:txBody>
          <a:bodyPr vert="horz" lIns="113157" tIns="56579" rIns="113157" bIns="5657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1131570" rtl="0" eaLnBrk="1" latinLnBrk="0" hangingPunct="1">
        <a:spcBef>
          <a:spcPct val="0"/>
        </a:spcBef>
        <a:buNone/>
        <a:defRPr sz="5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39471" indent="-339471" algn="l" defTabSz="113157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3000" kern="1200">
          <a:solidFill>
            <a:schemeClr val="tx2"/>
          </a:solidFill>
          <a:latin typeface="+mn-lt"/>
          <a:ea typeface="+mn-ea"/>
          <a:cs typeface="+mn-cs"/>
        </a:defRPr>
      </a:lvl1pPr>
      <a:lvl2pPr marL="713125" indent="-339471" algn="l" defTabSz="113157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700" kern="1200">
          <a:solidFill>
            <a:schemeClr val="tx2"/>
          </a:solidFill>
          <a:latin typeface="+mn-lt"/>
          <a:ea typeface="+mn-ea"/>
          <a:cs typeface="+mn-cs"/>
        </a:defRPr>
      </a:lvl2pPr>
      <a:lvl3pPr marL="1058883" indent="-282893" algn="l" defTabSz="113157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500" kern="1200">
          <a:solidFill>
            <a:schemeClr val="tx2"/>
          </a:solidFill>
          <a:latin typeface="+mn-lt"/>
          <a:ea typeface="+mn-ea"/>
          <a:cs typeface="+mn-cs"/>
        </a:defRPr>
      </a:lvl3pPr>
      <a:lvl4pPr marL="1414463" indent="-282893" algn="l" defTabSz="113157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4pPr>
      <a:lvl5pPr marL="1810512" indent="-282893" algn="l" defTabSz="113157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206562" indent="-282893" algn="l" defTabSz="1131570" rtl="0" eaLnBrk="1" latinLnBrk="0" hangingPunct="1">
        <a:spcBef>
          <a:spcPts val="475"/>
        </a:spcBef>
        <a:buClr>
          <a:schemeClr val="accent1"/>
        </a:buClr>
        <a:buFont typeface="Symbol" pitchFamily="18" charset="2"/>
        <a:buChar char="*"/>
        <a:defRPr sz="1700" kern="1200">
          <a:solidFill>
            <a:schemeClr val="tx2"/>
          </a:solidFill>
          <a:latin typeface="+mn-lt"/>
          <a:ea typeface="+mn-ea"/>
          <a:cs typeface="+mn-cs"/>
        </a:defRPr>
      </a:lvl6pPr>
      <a:lvl7pPr marL="2602611" indent="-282893" algn="l" defTabSz="1131570" rtl="0" eaLnBrk="1" latinLnBrk="0" hangingPunct="1">
        <a:spcBef>
          <a:spcPts val="475"/>
        </a:spcBef>
        <a:buClr>
          <a:schemeClr val="accent1"/>
        </a:buClr>
        <a:buFont typeface="Symbol" pitchFamily="18" charset="2"/>
        <a:buChar char="*"/>
        <a:defRPr sz="1700" kern="1200">
          <a:solidFill>
            <a:schemeClr val="tx2"/>
          </a:solidFill>
          <a:latin typeface="+mn-lt"/>
          <a:ea typeface="+mn-ea"/>
          <a:cs typeface="+mn-cs"/>
        </a:defRPr>
      </a:lvl7pPr>
      <a:lvl8pPr marL="2998661" indent="-282893" algn="l" defTabSz="1131570" rtl="0" eaLnBrk="1" latinLnBrk="0" hangingPunct="1">
        <a:spcBef>
          <a:spcPts val="475"/>
        </a:spcBef>
        <a:buClr>
          <a:schemeClr val="accent1"/>
        </a:buClr>
        <a:buFont typeface="Symbol" pitchFamily="18" charset="2"/>
        <a:buChar char="*"/>
        <a:defRPr sz="1700" kern="1200">
          <a:solidFill>
            <a:schemeClr val="tx2"/>
          </a:solidFill>
          <a:latin typeface="+mn-lt"/>
          <a:ea typeface="+mn-ea"/>
          <a:cs typeface="+mn-cs"/>
        </a:defRPr>
      </a:lvl8pPr>
      <a:lvl9pPr marL="3394710" indent="-282893" algn="l" defTabSz="1131570" rtl="0" eaLnBrk="1" latinLnBrk="0" hangingPunct="1">
        <a:spcBef>
          <a:spcPts val="475"/>
        </a:spcBef>
        <a:buClr>
          <a:schemeClr val="accent1"/>
        </a:buClr>
        <a:buFont typeface="Symbol" pitchFamily="18" charset="2"/>
        <a:buChar char="*"/>
        <a:defRPr sz="17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3157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65785" algn="l" defTabSz="113157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31570" algn="l" defTabSz="113157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97355" algn="l" defTabSz="113157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algn="l" defTabSz="113157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algn="l" defTabSz="113157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94710" algn="l" defTabSz="113157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960495" algn="l" defTabSz="113157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526280" algn="l" defTabSz="113157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45101" y="1407806"/>
            <a:ext cx="11709851" cy="4278088"/>
          </a:xfrm>
          <a:prstGeom prst="rect">
            <a:avLst/>
          </a:prstGeom>
          <a:noFill/>
        </p:spPr>
        <p:txBody>
          <a:bodyPr wrap="square" lIns="91433" tIns="45717" rIns="91433" bIns="45717" rtlCol="0">
            <a:spAutoFit/>
          </a:bodyPr>
          <a:lstStyle/>
          <a:p>
            <a:pPr algn="ctr"/>
            <a:endParaRPr lang="kk-KZ" sz="4800" dirty="0">
              <a:solidFill>
                <a:srgbClr val="FFFF00"/>
              </a:solidFill>
              <a:latin typeface="Palatino Linotype" pitchFamily="18" charset="0"/>
            </a:endParaRPr>
          </a:p>
          <a:p>
            <a:pPr algn="ctr"/>
            <a:r>
              <a:rPr lang="kk-KZ" sz="4800" dirty="0">
                <a:solidFill>
                  <a:srgbClr val="FFFF00"/>
                </a:solidFill>
                <a:latin typeface="Palatino Linotype" pitchFamily="18" charset="0"/>
              </a:rPr>
              <a:t>Тақырыбы:</a:t>
            </a:r>
          </a:p>
          <a:p>
            <a:pPr algn="ctr"/>
            <a:endParaRPr lang="kk-KZ" sz="4800" dirty="0">
              <a:solidFill>
                <a:srgbClr val="FFFF00"/>
              </a:solidFill>
              <a:latin typeface="Palatino Linotype" pitchFamily="18" charset="0"/>
            </a:endParaRPr>
          </a:p>
          <a:p>
            <a:pPr algn="ctr"/>
            <a:r>
              <a:rPr lang="kk-KZ" sz="4800" b="1" dirty="0">
                <a:solidFill>
                  <a:srgbClr val="002060"/>
                </a:solidFill>
                <a:latin typeface="Palatino Linotype" pitchFamily="18" charset="0"/>
              </a:rPr>
              <a:t>КСРО және ТМД мемлекеттерінің </a:t>
            </a:r>
            <a:r>
              <a:rPr lang="kk-KZ" sz="4800" b="1" dirty="0" smtClean="0">
                <a:solidFill>
                  <a:srgbClr val="002060"/>
                </a:solidFill>
                <a:latin typeface="Palatino Linotype" pitchFamily="18" charset="0"/>
              </a:rPr>
              <a:t>құрылуы</a:t>
            </a:r>
            <a:endParaRPr lang="kk-KZ" sz="3200" b="1" dirty="0">
              <a:solidFill>
                <a:srgbClr val="002060"/>
              </a:solidFill>
              <a:latin typeface="Palatino Linotype" pitchFamily="18" charset="0"/>
            </a:endParaRPr>
          </a:p>
          <a:p>
            <a:endParaRPr lang="kk-KZ" sz="3200" dirty="0">
              <a:latin typeface="Palatino Linotype" pitchFamily="18" charset="0"/>
            </a:endParaRPr>
          </a:p>
        </p:txBody>
      </p:sp>
      <p:sp>
        <p:nvSpPr>
          <p:cNvPr id="3" name="AutoShape 25"/>
          <p:cNvSpPr>
            <a:spLocks noChangeArrowheads="1"/>
          </p:cNvSpPr>
          <p:nvPr/>
        </p:nvSpPr>
        <p:spPr bwMode="auto">
          <a:xfrm>
            <a:off x="1733671" y="576120"/>
            <a:ext cx="9228951" cy="1059092"/>
          </a:xfrm>
          <a:prstGeom prst="chevron">
            <a:avLst>
              <a:gd name="adj" fmla="val 99536"/>
            </a:avLst>
          </a:prstGeom>
          <a:gradFill rotWithShape="1">
            <a:gsLst>
              <a:gs pos="22900">
                <a:srgbClr val="00B050"/>
              </a:gs>
              <a:gs pos="0">
                <a:srgbClr val="DDEBCF"/>
              </a:gs>
              <a:gs pos="100000">
                <a:srgbClr val="FFFF00"/>
              </a:gs>
              <a:gs pos="100000">
                <a:srgbClr val="00FFFF"/>
              </a:gs>
            </a:gsLst>
            <a:lin ang="5400000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3" tIns="45717" rIns="91433" bIns="45717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kk-KZ" altLang="ru-RU" sz="32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kk-KZ" alt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Дүние жүзі </a:t>
            </a:r>
            <a:r>
              <a:rPr lang="kk-KZ" alt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тарихы</a:t>
            </a:r>
            <a:r>
              <a:rPr lang="en-US" alt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kk-KZ" alt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en-US" alt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11 </a:t>
            </a:r>
            <a:r>
              <a:rPr lang="kk-KZ" alt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сынып</a:t>
            </a:r>
            <a:endParaRPr lang="ru-RU" alt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54556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1" name="AutoShape 5"/>
          <p:cNvSpPr>
            <a:spLocks noChangeArrowheads="1"/>
          </p:cNvSpPr>
          <p:nvPr/>
        </p:nvSpPr>
        <p:spPr bwMode="auto">
          <a:xfrm>
            <a:off x="468139" y="2995375"/>
            <a:ext cx="11389593" cy="3252073"/>
          </a:xfrm>
          <a:prstGeom prst="foldedCorner">
            <a:avLst>
              <a:gd name="adj" fmla="val 12500"/>
            </a:avLst>
          </a:prstGeom>
          <a:gradFill flip="none" rotWithShape="1">
            <a:gsLst>
              <a:gs pos="0">
                <a:srgbClr val="DDEBCF"/>
              </a:gs>
              <a:gs pos="50000">
                <a:srgbClr val="FFFF00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508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lIns="113157" tIns="56579" rIns="113157" bIns="56579" anchor="ctr"/>
          <a:lstStyle/>
          <a:p>
            <a:pPr algn="ctr"/>
            <a:r>
              <a:rPr lang="kk-KZ" sz="4000" b="1" dirty="0">
                <a:solidFill>
                  <a:srgbClr val="002060"/>
                </a:solidFill>
                <a:latin typeface="Palatino Linotype" pitchFamily="18" charset="0"/>
              </a:rPr>
              <a:t>КСРО және ТМД мемлекеттерінің құрылуы</a:t>
            </a:r>
          </a:p>
        </p:txBody>
      </p:sp>
      <p:sp>
        <p:nvSpPr>
          <p:cNvPr id="75780" name="AutoShape 4"/>
          <p:cNvSpPr>
            <a:spLocks noChangeArrowheads="1"/>
          </p:cNvSpPr>
          <p:nvPr/>
        </p:nvSpPr>
        <p:spPr bwMode="auto">
          <a:xfrm>
            <a:off x="544756" y="805101"/>
            <a:ext cx="11312976" cy="2645330"/>
          </a:xfrm>
          <a:prstGeom prst="star8">
            <a:avLst>
              <a:gd name="adj" fmla="val 38255"/>
            </a:avLst>
          </a:prstGeom>
          <a:gradFill rotWithShape="1">
            <a:gsLst>
              <a:gs pos="0">
                <a:srgbClr val="DDEBCF"/>
              </a:gs>
              <a:gs pos="50000">
                <a:srgbClr val="FFFF00"/>
              </a:gs>
              <a:gs pos="100000">
                <a:srgbClr val="00CC99"/>
              </a:gs>
            </a:gsLst>
            <a:lin ang="5400000" scaled="0"/>
          </a:gradFill>
          <a:ln w="762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lIns="113157" tIns="56579" rIns="113157" bIns="56579" anchor="ctr"/>
          <a:lstStyle/>
          <a:p>
            <a:pPr algn="ctr">
              <a:defRPr/>
            </a:pPr>
            <a:r>
              <a:rPr lang="kk-KZ" sz="67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Жаңа сабақ</a:t>
            </a:r>
            <a:endParaRPr lang="ru-RU" sz="67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88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85" decel="100000"/>
                                        <p:tgtEl>
                                          <p:spTgt spid="7578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385" decel="100000"/>
                                        <p:tgtEl>
                                          <p:spTgt spid="7578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385" fill="hold"/>
                                        <p:tgtEl>
                                          <p:spTgt spid="75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385" fill="hold"/>
                                        <p:tgtEl>
                                          <p:spTgt spid="75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2000"/>
                                        <p:tgtEl>
                                          <p:spTgt spid="75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1" grpId="0" animBg="1"/>
      <p:bldP spid="7578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945118" y="360091"/>
            <a:ext cx="10711339" cy="792088"/>
          </a:xfrm>
        </p:spPr>
        <p:txBody>
          <a:bodyPr>
            <a:normAutofit/>
          </a:bodyPr>
          <a:lstStyle/>
          <a:p>
            <a:r>
              <a:rPr lang="kk-KZ" sz="40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 жоспары:</a:t>
            </a:r>
            <a:endParaRPr lang="ru-RU" sz="4000" b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972196" y="1584226"/>
            <a:ext cx="9739144" cy="3696435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1.ТМД-</a:t>
            </a: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ның құрылуы және оның құрылымы.</a:t>
            </a:r>
          </a:p>
          <a:p>
            <a:pPr algn="just"/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2.ТМД елдері арасындағы экономикалық, саяси және әскери өзара қатынастар.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Достастық елдерінің даму ерекшеліктері</a:t>
            </a:r>
          </a:p>
          <a:p>
            <a:pPr marL="457200" indent="-457200" algn="just">
              <a:buAutoNum type="arabicPeriod"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08592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Еркин\Desktop\Новая папка\tmd-elderi-turali-slayd-2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601575" cy="720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09490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Еркин\Desktop\Новая папка\slide-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2058"/>
            <a:ext cx="12601575" cy="698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25235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945118" y="648121"/>
            <a:ext cx="10711339" cy="1584177"/>
          </a:xfrm>
        </p:spPr>
        <p:txBody>
          <a:bodyPr>
            <a:noAutofit/>
          </a:bodyPr>
          <a:lstStyle/>
          <a:p>
            <a:r>
              <a:rPr lang="kk-KZ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Топтық жұмыс</a:t>
            </a:r>
            <a:br>
              <a:rPr lang="kk-KZ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топты</a:t>
            </a:r>
            <a:r>
              <a:rPr lang="kk-KZ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ң тапсырмалары:</a:t>
            </a:r>
            <a:br>
              <a:rPr lang="kk-KZ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Постер қорғау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756172" y="2448322"/>
            <a:ext cx="9955168" cy="2832339"/>
          </a:xfrm>
        </p:spPr>
        <p:txBody>
          <a:bodyPr/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 топ. ТМД-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ның құрылуы және оның құрылымы.</a:t>
            </a:r>
          </a:p>
          <a:p>
            <a:pPr algn="just"/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топ. ТМД 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елдері арасындағы экономикалық, саяси және әскери өзара қатынастар.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 топ.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Достастық 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елдерінің даму ерекшеліктері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35678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945118" y="432099"/>
            <a:ext cx="10711339" cy="1008112"/>
          </a:xfrm>
        </p:spPr>
        <p:txBody>
          <a:bodyPr>
            <a:normAutofit/>
          </a:bodyPr>
          <a:lstStyle/>
          <a:p>
            <a:r>
              <a:rPr lang="kk-KZ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 сабақ бойынша білімдерін пысықтау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044204" y="2088282"/>
            <a:ext cx="9667136" cy="3744415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ТМД қандай тарихи жағдайда құрылды?</a:t>
            </a:r>
          </a:p>
          <a:p>
            <a:pPr algn="just"/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ТМД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ға қандай мемлекеттер кіреді?</a:t>
            </a:r>
          </a:p>
          <a:p>
            <a:pPr algn="just"/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3.ТМД мемлекетерінің орналасуын әлемнің саяси картасынан көрсетіп беріңдер.</a:t>
            </a:r>
          </a:p>
          <a:p>
            <a:pPr algn="just"/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4.ТМД мемлекеттерінің бүгінгі даму ерекшеліктерін атап көрсетіңдер.</a:t>
            </a:r>
          </a:p>
          <a:p>
            <a:endParaRPr lang="kk-KZ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74248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945118" y="432099"/>
            <a:ext cx="10711339" cy="1224135"/>
          </a:xfrm>
        </p:spPr>
        <p:txBody>
          <a:bodyPr>
            <a:normAutofit fontScale="90000"/>
          </a:bodyPr>
          <a:lstStyle/>
          <a:p>
            <a:r>
              <a:rPr lang="kk-KZ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Рефлексия:</a:t>
            </a:r>
            <a:br>
              <a:rPr lang="kk-KZ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756171" y="1152178"/>
            <a:ext cx="11377263" cy="4128483"/>
          </a:xfrm>
        </p:spPr>
        <p:txBody>
          <a:bodyPr>
            <a:normAutofit lnSpcReduction="10000"/>
          </a:bodyPr>
          <a:lstStyle/>
          <a:p>
            <a:pPr algn="just"/>
            <a:r>
              <a:rPr lang="kk-KZ" sz="4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Тақтада жазылған сөйлемдерді өз ойымен аяқтауды ұсынамын.</a:t>
            </a:r>
          </a:p>
          <a:p>
            <a:pPr algn="just"/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 бүгін сабақта білдім.........................................</a:t>
            </a:r>
          </a:p>
          <a:p>
            <a:pPr algn="just"/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Маған қызықты болғаны..........................................</a:t>
            </a:r>
          </a:p>
          <a:p>
            <a:pPr algn="just"/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 үшін қиын болған сияқты тапсырма...............</a:t>
            </a:r>
          </a:p>
          <a:p>
            <a:pPr algn="just"/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Мені таң қалдырғаны...............................................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9647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kk-K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 жұмысы:</a:t>
            </a:r>
            <a:br>
              <a:rPr lang="kk-K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ТМД мемлекеттері туралы параграфты оқу. Картамен жұмыс жасау.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2919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5"/>
          <p:cNvSpPr txBox="1">
            <a:spLocks noChangeArrowheads="1"/>
          </p:cNvSpPr>
          <p:nvPr/>
        </p:nvSpPr>
        <p:spPr bwMode="auto">
          <a:xfrm>
            <a:off x="324123" y="389276"/>
            <a:ext cx="12080552" cy="6223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3" tIns="45717" rIns="91433" bIns="45717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k-KZ" altLang="ru-RU" sz="40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Сабақтың  </a:t>
            </a:r>
            <a:r>
              <a:rPr lang="kk-KZ" altLang="ru-RU" sz="40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мақсаты: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kk-KZ" alt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kk-KZ" altLang="ru-RU" sz="2800" b="1" dirty="0" smtClean="0">
                <a:latin typeface="Times New Roman" pitchFamily="18" charset="0"/>
                <a:cs typeface="Times New Roman" pitchFamily="18" charset="0"/>
              </a:rPr>
              <a:t>Білімділігі:</a:t>
            </a:r>
            <a:r>
              <a:rPr lang="kk-KZ" altLang="ru-RU" sz="2800" dirty="0" smtClean="0">
                <a:latin typeface="Times New Roman" pitchFamily="18" charset="0"/>
                <a:cs typeface="Times New Roman" pitchFamily="18" charset="0"/>
              </a:rPr>
              <a:t>ТМД мемлекеттерінің экономикалық, саяси жағдайына сипаттама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kk-KZ" altLang="ru-RU" sz="2800" dirty="0" smtClean="0">
                <a:latin typeface="Times New Roman" pitchFamily="18" charset="0"/>
                <a:cs typeface="Times New Roman" pitchFamily="18" charset="0"/>
              </a:rPr>
              <a:t>беріп, тарихи маңызын ашу.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2800" b="1" dirty="0" smtClean="0">
                <a:latin typeface="Times New Roman" pitchFamily="18" charset="0"/>
                <a:cs typeface="Times New Roman" pitchFamily="18" charset="0"/>
              </a:rPr>
              <a:t>Дамытушылығы:</a:t>
            </a:r>
            <a:r>
              <a:rPr lang="kk-KZ" alt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altLang="ru-RU" sz="280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kk-KZ" altLang="ru-RU" sz="2800" dirty="0" smtClean="0">
                <a:latin typeface="Times New Roman" pitchFamily="18" charset="0"/>
                <a:cs typeface="Times New Roman" pitchFamily="18" charset="0"/>
              </a:rPr>
              <a:t>нтербелсенді тақтамен, топпен жұмыс жасай алу дағдыларын жетілдіру.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2800" b="1" dirty="0" smtClean="0">
                <a:latin typeface="Times New Roman" pitchFamily="18" charset="0"/>
                <a:cs typeface="Times New Roman" pitchFamily="18" charset="0"/>
              </a:rPr>
              <a:t>Тәрбиелігі</a:t>
            </a:r>
            <a:r>
              <a:rPr lang="kk-KZ" altLang="ru-RU" sz="28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kk-KZ" alt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altLang="ru-RU" sz="2800" dirty="0" smtClean="0">
                <a:latin typeface="Times New Roman" pitchFamily="18" charset="0"/>
                <a:cs typeface="Times New Roman" pitchFamily="18" charset="0"/>
              </a:rPr>
              <a:t>саналы</a:t>
            </a:r>
            <a:r>
              <a:rPr lang="kk-KZ" altLang="ru-RU" sz="2800" dirty="0">
                <a:latin typeface="Times New Roman" pitchFamily="18" charset="0"/>
                <a:cs typeface="Times New Roman" pitchFamily="18" charset="0"/>
              </a:rPr>
              <a:t>, білімді,  келешекте </a:t>
            </a:r>
            <a:r>
              <a:rPr lang="kk-KZ" altLang="ru-RU" sz="2800" dirty="0" smtClean="0">
                <a:latin typeface="Times New Roman" pitchFamily="18" charset="0"/>
                <a:cs typeface="Times New Roman" pitchFamily="18" charset="0"/>
              </a:rPr>
              <a:t>Қазақстанның </a:t>
            </a:r>
            <a:r>
              <a:rPr lang="kk-KZ" altLang="ru-RU" sz="2800" dirty="0">
                <a:latin typeface="Times New Roman" pitchFamily="18" charset="0"/>
                <a:cs typeface="Times New Roman" pitchFamily="18" charset="0"/>
              </a:rPr>
              <a:t>дамуына  өз үлесін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k-KZ" altLang="ru-RU" sz="2800" dirty="0">
                <a:latin typeface="Times New Roman" pitchFamily="18" charset="0"/>
                <a:cs typeface="Times New Roman" pitchFamily="18" charset="0"/>
              </a:rPr>
              <a:t>қосатын  білімді  азамат  </a:t>
            </a:r>
            <a:r>
              <a:rPr lang="kk-KZ" altLang="ru-RU" sz="2800" dirty="0" smtClean="0">
                <a:latin typeface="Times New Roman" pitchFamily="18" charset="0"/>
                <a:cs typeface="Times New Roman" pitchFamily="18" charset="0"/>
              </a:rPr>
              <a:t>тәрбиелеу</a:t>
            </a:r>
          </a:p>
          <a:p>
            <a:pPr eaLnBrk="1" hangingPunct="1"/>
            <a:r>
              <a:rPr lang="kk-KZ" altLang="ru-RU" sz="2800" b="1" dirty="0">
                <a:latin typeface="Times New Roman" pitchFamily="18" charset="0"/>
                <a:cs typeface="Times New Roman" pitchFamily="18" charset="0"/>
              </a:rPr>
              <a:t>Сабақтың  түрі:</a:t>
            </a:r>
            <a:r>
              <a:rPr lang="kk-KZ" altLang="ru-RU" sz="2800" dirty="0">
                <a:latin typeface="Times New Roman" pitchFamily="18" charset="0"/>
                <a:cs typeface="Times New Roman" pitchFamily="18" charset="0"/>
              </a:rPr>
              <a:t> аралас  сабақ</a:t>
            </a: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kk-KZ" altLang="ru-RU" sz="2800" b="1" dirty="0">
                <a:latin typeface="Times New Roman" pitchFamily="18" charset="0"/>
                <a:cs typeface="Times New Roman" pitchFamily="18" charset="0"/>
              </a:rPr>
              <a:t>Сабақтың әдісі: </a:t>
            </a:r>
            <a:r>
              <a:rPr lang="kk-KZ" altLang="ru-RU" sz="2800" dirty="0" smtClean="0">
                <a:latin typeface="Times New Roman" pitchFamily="18" charset="0"/>
                <a:cs typeface="Times New Roman" pitchFamily="18" charset="0"/>
              </a:rPr>
              <a:t>топтық </a:t>
            </a:r>
            <a:r>
              <a:rPr lang="kk-KZ" altLang="ru-RU" sz="2800" dirty="0">
                <a:latin typeface="Times New Roman" pitchFamily="18" charset="0"/>
                <a:cs typeface="Times New Roman" pitchFamily="18" charset="0"/>
              </a:rPr>
              <a:t>жұмыс, сұрақ-жауап, </a:t>
            </a:r>
            <a:r>
              <a:rPr lang="kk-KZ" altLang="ru-RU" sz="2800" dirty="0" smtClean="0">
                <a:latin typeface="Times New Roman" pitchFamily="18" charset="0"/>
                <a:cs typeface="Times New Roman" pitchFamily="18" charset="0"/>
              </a:rPr>
              <a:t>талдау</a:t>
            </a: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kk-KZ" altLang="ru-RU" sz="2800" b="1" dirty="0">
                <a:latin typeface="Times New Roman" pitchFamily="18" charset="0"/>
                <a:cs typeface="Times New Roman" pitchFamily="18" charset="0"/>
              </a:rPr>
              <a:t>Сабақтың  құрал-жабдықтары:</a:t>
            </a:r>
            <a:r>
              <a:rPr lang="kk-KZ" alt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altLang="ru-RU" sz="2800" dirty="0" smtClean="0">
                <a:latin typeface="Times New Roman" pitchFamily="18" charset="0"/>
                <a:cs typeface="Times New Roman" pitchFamily="18" charset="0"/>
              </a:rPr>
              <a:t>слайдтар</a:t>
            </a:r>
            <a:r>
              <a:rPr lang="kk-KZ" alt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altLang="ru-RU" sz="2800" dirty="0" smtClean="0">
                <a:latin typeface="Times New Roman" pitchFamily="18" charset="0"/>
                <a:cs typeface="Times New Roman" pitchFamily="18" charset="0"/>
              </a:rPr>
              <a:t>карта</a:t>
            </a: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kk-KZ" altLang="ru-RU" sz="2800" b="1" dirty="0">
                <a:latin typeface="Times New Roman" pitchFamily="18" charset="0"/>
                <a:cs typeface="Times New Roman" pitchFamily="18" charset="0"/>
              </a:rPr>
              <a:t>Күтілетін  нәтиже:</a:t>
            </a:r>
            <a:r>
              <a:rPr lang="kk-KZ" altLang="ru-RU" sz="2800" dirty="0">
                <a:latin typeface="Times New Roman" pitchFamily="18" charset="0"/>
                <a:cs typeface="Times New Roman" pitchFamily="18" charset="0"/>
              </a:rPr>
              <a:t> сабақты  толық  </a:t>
            </a:r>
            <a:r>
              <a:rPr lang="kk-KZ" altLang="ru-RU" sz="2800" dirty="0" smtClean="0">
                <a:latin typeface="Times New Roman" pitchFamily="18" charset="0"/>
                <a:cs typeface="Times New Roman" pitchFamily="18" charset="0"/>
              </a:rPr>
              <a:t>меңгерту</a:t>
            </a: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67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5"/>
          <p:cNvSpPr>
            <a:spLocks noGrp="1"/>
          </p:cNvSpPr>
          <p:nvPr>
            <p:ph type="title"/>
          </p:nvPr>
        </p:nvSpPr>
        <p:spPr>
          <a:xfrm>
            <a:off x="1298292" y="400451"/>
            <a:ext cx="9828572" cy="716756"/>
          </a:xfrm>
        </p:spPr>
        <p:txBody>
          <a:bodyPr tIns="47526">
            <a:normAutofit/>
          </a:bodyPr>
          <a:lstStyle/>
          <a:p>
            <a:pPr eaLnBrk="1" hangingPunct="1"/>
            <a:r>
              <a:rPr lang="kk-KZ" altLang="ru-RU" sz="40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Сабақтың  барысы: </a:t>
            </a:r>
            <a:endParaRPr lang="ru-RU" altLang="ru-RU" sz="4000" b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Прямоугольник 7"/>
          <p:cNvSpPr>
            <a:spLocks noChangeArrowheads="1"/>
          </p:cNvSpPr>
          <p:nvPr/>
        </p:nvSpPr>
        <p:spPr bwMode="auto">
          <a:xfrm>
            <a:off x="810570" y="1426845"/>
            <a:ext cx="11044428" cy="4358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052" tIns="47526" rIns="95052" bIns="4752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ru-RU" sz="3200" dirty="0" smtClean="0">
                <a:solidFill>
                  <a:srgbClr val="323232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kk-KZ" altLang="ru-RU" sz="3200" dirty="0" smtClean="0">
                <a:solidFill>
                  <a:srgbClr val="323232"/>
                </a:solidFill>
                <a:latin typeface="Times New Roman" pitchFamily="18" charset="0"/>
                <a:cs typeface="Times New Roman" pitchFamily="18" charset="0"/>
              </a:rPr>
              <a:t>Ұйымдастыру  кезеңі</a:t>
            </a:r>
            <a:r>
              <a:rPr lang="en-US" altLang="ru-RU" sz="3200" dirty="0">
                <a:solidFill>
                  <a:srgbClr val="32323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altLang="ru-RU" sz="3200" dirty="0">
              <a:solidFill>
                <a:srgbClr val="32323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ru-RU" sz="3200" dirty="0" smtClean="0">
                <a:solidFill>
                  <a:srgbClr val="323232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kk-KZ" altLang="ru-RU" sz="3200" dirty="0" smtClean="0">
                <a:solidFill>
                  <a:srgbClr val="323232"/>
                </a:solidFill>
                <a:latin typeface="Times New Roman" pitchFamily="18" charset="0"/>
                <a:cs typeface="Times New Roman" pitchFamily="18" charset="0"/>
              </a:rPr>
              <a:t>Үй  </a:t>
            </a:r>
            <a:r>
              <a:rPr lang="kk-KZ" altLang="ru-RU" sz="3200" dirty="0">
                <a:solidFill>
                  <a:srgbClr val="323232"/>
                </a:solidFill>
                <a:latin typeface="Times New Roman" pitchFamily="18" charset="0"/>
                <a:cs typeface="Times New Roman" pitchFamily="18" charset="0"/>
              </a:rPr>
              <a:t>тапсырмасын  </a:t>
            </a:r>
            <a:r>
              <a:rPr lang="kk-KZ" altLang="ru-RU" sz="3200" dirty="0" smtClean="0">
                <a:solidFill>
                  <a:srgbClr val="323232"/>
                </a:solidFill>
                <a:latin typeface="Times New Roman" pitchFamily="18" charset="0"/>
                <a:cs typeface="Times New Roman" pitchFamily="18" charset="0"/>
              </a:rPr>
              <a:t>сұрау</a:t>
            </a:r>
            <a:r>
              <a:rPr lang="en-US" altLang="ru-RU" sz="3200" dirty="0">
                <a:solidFill>
                  <a:srgbClr val="32323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altLang="ru-RU" sz="3200" dirty="0">
              <a:solidFill>
                <a:srgbClr val="32323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ru-RU" sz="3200" dirty="0" smtClean="0">
                <a:solidFill>
                  <a:srgbClr val="323232"/>
                </a:solidFill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kk-KZ" altLang="ru-RU" sz="3200" dirty="0" smtClean="0">
                <a:solidFill>
                  <a:srgbClr val="323232"/>
                </a:solidFill>
                <a:latin typeface="Times New Roman" pitchFamily="18" charset="0"/>
                <a:cs typeface="Times New Roman" pitchFamily="18" charset="0"/>
              </a:rPr>
              <a:t>Жаңа  сабақ</a:t>
            </a:r>
            <a:r>
              <a:rPr lang="en-US" altLang="ru-RU" sz="3200" dirty="0" smtClean="0">
                <a:solidFill>
                  <a:srgbClr val="32323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altLang="ru-RU" sz="3200" dirty="0" smtClean="0">
                <a:solidFill>
                  <a:srgbClr val="323232"/>
                </a:solidFill>
                <a:latin typeface="Times New Roman" pitchFamily="18" charset="0"/>
                <a:cs typeface="Times New Roman" pitchFamily="18" charset="0"/>
              </a:rPr>
              <a:t>IV. </a:t>
            </a:r>
            <a:r>
              <a:rPr lang="kk-KZ" altLang="ru-RU" sz="3200" dirty="0" smtClean="0">
                <a:solidFill>
                  <a:srgbClr val="323232"/>
                </a:solidFill>
                <a:latin typeface="Times New Roman" pitchFamily="18" charset="0"/>
                <a:cs typeface="Times New Roman" pitchFamily="18" charset="0"/>
              </a:rPr>
              <a:t>Сабақты бекіту.</a:t>
            </a:r>
            <a:endParaRPr lang="en-US" altLang="ru-RU" sz="3200" dirty="0" smtClean="0">
              <a:solidFill>
                <a:srgbClr val="32323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ru-RU" sz="3200" dirty="0" smtClean="0">
                <a:solidFill>
                  <a:srgbClr val="323232"/>
                </a:solidFill>
                <a:latin typeface="Times New Roman" pitchFamily="18" charset="0"/>
                <a:cs typeface="Times New Roman" pitchFamily="18" charset="0"/>
              </a:rPr>
              <a:t>V.</a:t>
            </a:r>
            <a:r>
              <a:rPr lang="kk-KZ" altLang="ru-RU" sz="3200" dirty="0" smtClean="0">
                <a:solidFill>
                  <a:srgbClr val="323232"/>
                </a:solidFill>
                <a:latin typeface="Times New Roman" pitchFamily="18" charset="0"/>
                <a:cs typeface="Times New Roman" pitchFamily="18" charset="0"/>
              </a:rPr>
              <a:t>Қорытынды.</a:t>
            </a:r>
          </a:p>
          <a:p>
            <a:r>
              <a:rPr lang="en-US" altLang="ru-RU" sz="3200" dirty="0" smtClean="0">
                <a:solidFill>
                  <a:srgbClr val="32323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ru-RU" sz="3200" dirty="0">
                <a:solidFill>
                  <a:srgbClr val="323232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ru-RU" sz="3200" dirty="0" smtClean="0">
                <a:solidFill>
                  <a:srgbClr val="32323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kk-KZ" altLang="ru-RU" sz="3200" dirty="0" smtClean="0">
                <a:solidFill>
                  <a:srgbClr val="323232"/>
                </a:solidFill>
                <a:latin typeface="Times New Roman" pitchFamily="18" charset="0"/>
                <a:cs typeface="Times New Roman" pitchFamily="18" charset="0"/>
              </a:rPr>
              <a:t> Рефлексия</a:t>
            </a:r>
            <a:endParaRPr lang="en-US" altLang="ru-RU" sz="3200" dirty="0" smtClean="0">
              <a:solidFill>
                <a:srgbClr val="32323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ru-RU" sz="3200" dirty="0" smtClean="0">
                <a:solidFill>
                  <a:srgbClr val="323232"/>
                </a:solidFill>
                <a:latin typeface="Times New Roman" pitchFamily="18" charset="0"/>
                <a:cs typeface="Times New Roman" pitchFamily="18" charset="0"/>
              </a:rPr>
              <a:t>VII. </a:t>
            </a:r>
            <a:r>
              <a:rPr lang="kk-KZ" altLang="ru-RU" sz="3200" dirty="0">
                <a:solidFill>
                  <a:srgbClr val="323232"/>
                </a:solidFill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en-US" altLang="ru-RU" sz="3200" dirty="0">
                <a:solidFill>
                  <a:srgbClr val="32323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altLang="ru-RU" sz="3200" dirty="0" smtClean="0">
                <a:solidFill>
                  <a:srgbClr val="323232"/>
                </a:solidFill>
                <a:latin typeface="Times New Roman" pitchFamily="18" charset="0"/>
                <a:cs typeface="Times New Roman" pitchFamily="18" charset="0"/>
              </a:rPr>
              <a:t>VIII. </a:t>
            </a:r>
            <a:r>
              <a:rPr lang="kk-KZ" altLang="ru-RU" sz="3200" dirty="0">
                <a:solidFill>
                  <a:srgbClr val="323232"/>
                </a:solidFill>
                <a:latin typeface="Times New Roman" pitchFamily="18" charset="0"/>
                <a:cs typeface="Times New Roman" pitchFamily="18" charset="0"/>
              </a:rPr>
              <a:t>Үйге тапсырма</a:t>
            </a:r>
            <a:r>
              <a:rPr lang="en-US" altLang="ru-RU" sz="3200" dirty="0">
                <a:solidFill>
                  <a:srgbClr val="32323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altLang="ru-RU" sz="2100" dirty="0">
              <a:solidFill>
                <a:srgbClr val="32323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941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240468" y="115705"/>
            <a:ext cx="10122827" cy="1069661"/>
            <a:chOff x="612" y="528"/>
            <a:chExt cx="3175" cy="440"/>
          </a:xfrm>
        </p:grpSpPr>
        <p:sp>
          <p:nvSpPr>
            <p:cNvPr id="6166" name="AutoShape 5"/>
            <p:cNvSpPr>
              <a:spLocks noChangeArrowheads="1"/>
            </p:cNvSpPr>
            <p:nvPr/>
          </p:nvSpPr>
          <p:spPr bwMode="auto">
            <a:xfrm>
              <a:off x="631" y="719"/>
              <a:ext cx="3156" cy="24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C0C0C0"/>
                </a:gs>
                <a:gs pos="100000">
                  <a:srgbClr val="595959">
                    <a:alpha val="29999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17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 sz="2200" b="0"/>
            </a:p>
          </p:txBody>
        </p:sp>
        <p:grpSp>
          <p:nvGrpSpPr>
            <p:cNvPr id="6167" name="Group 6"/>
            <p:cNvGrpSpPr>
              <a:grpSpLocks/>
            </p:cNvGrpSpPr>
            <p:nvPr/>
          </p:nvGrpSpPr>
          <p:grpSpPr bwMode="auto">
            <a:xfrm>
              <a:off x="612" y="528"/>
              <a:ext cx="3169" cy="351"/>
              <a:chOff x="612" y="528"/>
              <a:chExt cx="3169" cy="351"/>
            </a:xfrm>
          </p:grpSpPr>
          <p:sp>
            <p:nvSpPr>
              <p:cNvPr id="71687" name="AutoShape 7"/>
              <p:cNvSpPr>
                <a:spLocks noChangeArrowheads="1"/>
              </p:cNvSpPr>
              <p:nvPr/>
            </p:nvSpPr>
            <p:spPr bwMode="auto">
              <a:xfrm>
                <a:off x="612" y="578"/>
                <a:ext cx="3169" cy="3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3399FF"/>
                  </a:gs>
                  <a:gs pos="100000">
                    <a:schemeClr val="bg1"/>
                  </a:gs>
                </a:gsLst>
                <a:lin ang="5400000" scaled="1"/>
              </a:gradFill>
              <a:ln w="3175" algn="ctr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 algn="ctr" latinLnBrk="1">
                  <a:defRPr/>
                </a:pPr>
                <a:endParaRPr kumimoji="1" lang="ru-RU" sz="1500">
                  <a:effectLst>
                    <a:outerShdw blurRad="38100" dist="38100" dir="2700000" algn="tl">
                      <a:srgbClr val="FFFFFF"/>
                    </a:outerShdw>
                  </a:effectLst>
                  <a:latin typeface="휴먼모음T" pitchFamily="18" charset="-127"/>
                  <a:ea typeface="휴먼모음T" pitchFamily="18" charset="-127"/>
                </a:endParaRPr>
              </a:p>
            </p:txBody>
          </p:sp>
          <p:sp>
            <p:nvSpPr>
              <p:cNvPr id="71688" name="AutoShape 8"/>
              <p:cNvSpPr>
                <a:spLocks noChangeArrowheads="1"/>
              </p:cNvSpPr>
              <p:nvPr/>
            </p:nvSpPr>
            <p:spPr bwMode="auto">
              <a:xfrm flipV="1">
                <a:off x="760" y="528"/>
                <a:ext cx="2909" cy="24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bg1">
                      <a:gamma/>
                      <a:shade val="0"/>
                      <a:invGamma/>
                      <a:alpha val="0"/>
                    </a:schemeClr>
                  </a:gs>
                  <a:gs pos="50000">
                    <a:schemeClr val="bg1">
                      <a:alpha val="41000"/>
                    </a:schemeClr>
                  </a:gs>
                  <a:gs pos="100000">
                    <a:schemeClr val="bg1">
                      <a:gamma/>
                      <a:shade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ru-RU" sz="2200"/>
              </a:p>
            </p:txBody>
          </p:sp>
        </p:grpSp>
      </p:grpSp>
      <p:sp>
        <p:nvSpPr>
          <p:cNvPr id="6148" name="Rectangle 9"/>
          <p:cNvSpPr>
            <a:spLocks noChangeArrowheads="1"/>
          </p:cNvSpPr>
          <p:nvPr/>
        </p:nvSpPr>
        <p:spPr bwMode="auto">
          <a:xfrm rot="16200000" flipH="1">
            <a:off x="6164104" y="791766"/>
            <a:ext cx="273368" cy="12601575"/>
          </a:xfrm>
          <a:prstGeom prst="rect">
            <a:avLst/>
          </a:pr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rgbClr val="333333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3157" tIns="56579" rIns="113157" bIns="56579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 sz="2200" b="0"/>
          </a:p>
        </p:txBody>
      </p:sp>
      <p:sp>
        <p:nvSpPr>
          <p:cNvPr id="6149" name="Rectangle 10"/>
          <p:cNvSpPr>
            <a:spLocks noChangeArrowheads="1"/>
          </p:cNvSpPr>
          <p:nvPr/>
        </p:nvSpPr>
        <p:spPr bwMode="auto">
          <a:xfrm>
            <a:off x="12553445" y="0"/>
            <a:ext cx="50319" cy="7200900"/>
          </a:xfrm>
          <a:prstGeom prst="rect">
            <a:avLst/>
          </a:prstGeom>
          <a:solidFill>
            <a:srgbClr val="968D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3157" tIns="56579" rIns="113157" bIns="56579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 sz="2200" b="0"/>
          </a:p>
        </p:txBody>
      </p:sp>
      <p:sp>
        <p:nvSpPr>
          <p:cNvPr id="6150" name="Rectangle 11"/>
          <p:cNvSpPr>
            <a:spLocks noChangeArrowheads="1"/>
          </p:cNvSpPr>
          <p:nvPr/>
        </p:nvSpPr>
        <p:spPr bwMode="auto">
          <a:xfrm>
            <a:off x="12269034" y="0"/>
            <a:ext cx="356608" cy="7200900"/>
          </a:xfrm>
          <a:prstGeom prst="rect">
            <a:avLst/>
          </a:pr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rgbClr val="333333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3157" tIns="56579" rIns="113157" bIns="56579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 sz="2200" b="0"/>
          </a:p>
        </p:txBody>
      </p:sp>
      <p:sp>
        <p:nvSpPr>
          <p:cNvPr id="6151" name="Rectangle 12"/>
          <p:cNvSpPr>
            <a:spLocks noChangeArrowheads="1"/>
          </p:cNvSpPr>
          <p:nvPr/>
        </p:nvSpPr>
        <p:spPr bwMode="auto">
          <a:xfrm flipH="1">
            <a:off x="1" y="0"/>
            <a:ext cx="356608" cy="7200900"/>
          </a:xfrm>
          <a:prstGeom prst="rect">
            <a:avLst/>
          </a:pr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rgbClr val="333333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3157" tIns="56579" rIns="113157" bIns="56579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 sz="2200" b="0"/>
          </a:p>
        </p:txBody>
      </p:sp>
      <p:sp>
        <p:nvSpPr>
          <p:cNvPr id="6152" name="Rectangle 13"/>
          <p:cNvSpPr>
            <a:spLocks noChangeArrowheads="1"/>
          </p:cNvSpPr>
          <p:nvPr/>
        </p:nvSpPr>
        <p:spPr bwMode="auto">
          <a:xfrm rot="5400000" flipH="1" flipV="1">
            <a:off x="6164104" y="-6164104"/>
            <a:ext cx="273368" cy="12601575"/>
          </a:xfrm>
          <a:prstGeom prst="rect">
            <a:avLst/>
          </a:pr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rgbClr val="333333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3157" tIns="56579" rIns="113157" bIns="56579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 sz="2200" b="0"/>
          </a:p>
        </p:txBody>
      </p:sp>
      <p:sp>
        <p:nvSpPr>
          <p:cNvPr id="6153" name="Rectangle 14"/>
          <p:cNvSpPr>
            <a:spLocks noChangeArrowheads="1"/>
          </p:cNvSpPr>
          <p:nvPr/>
        </p:nvSpPr>
        <p:spPr bwMode="auto">
          <a:xfrm>
            <a:off x="0" y="7162562"/>
            <a:ext cx="12601575" cy="38338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3157" tIns="56579" rIns="113157" bIns="56579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 sz="2200" b="0"/>
          </a:p>
        </p:txBody>
      </p:sp>
      <p:sp>
        <p:nvSpPr>
          <p:cNvPr id="6154" name="Rectangle 15"/>
          <p:cNvSpPr>
            <a:spLocks noChangeArrowheads="1"/>
          </p:cNvSpPr>
          <p:nvPr/>
        </p:nvSpPr>
        <p:spPr bwMode="auto">
          <a:xfrm>
            <a:off x="0" y="0"/>
            <a:ext cx="12601575" cy="38339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3157" tIns="56579" rIns="113157" bIns="56579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 sz="2200" b="0"/>
          </a:p>
        </p:txBody>
      </p:sp>
      <p:sp>
        <p:nvSpPr>
          <p:cNvPr id="6155" name="Rectangle 16"/>
          <p:cNvSpPr>
            <a:spLocks noChangeArrowheads="1"/>
          </p:cNvSpPr>
          <p:nvPr/>
        </p:nvSpPr>
        <p:spPr bwMode="auto">
          <a:xfrm>
            <a:off x="1" y="0"/>
            <a:ext cx="50319" cy="7200900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3157" tIns="56579" rIns="113157" bIns="56579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 sz="2200" b="0"/>
          </a:p>
        </p:txBody>
      </p:sp>
      <p:sp>
        <p:nvSpPr>
          <p:cNvPr id="6156" name="Rectangle 17"/>
          <p:cNvSpPr>
            <a:spLocks noChangeArrowheads="1"/>
          </p:cNvSpPr>
          <p:nvPr/>
        </p:nvSpPr>
        <p:spPr bwMode="auto">
          <a:xfrm>
            <a:off x="12551257" y="0"/>
            <a:ext cx="50318" cy="7200900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3157" tIns="56579" rIns="113157" bIns="56579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 sz="2200" b="0"/>
          </a:p>
        </p:txBody>
      </p:sp>
      <p:sp>
        <p:nvSpPr>
          <p:cNvPr id="71702" name="Text Box 22"/>
          <p:cNvSpPr txBox="1">
            <a:spLocks noChangeArrowheads="1"/>
          </p:cNvSpPr>
          <p:nvPr/>
        </p:nvSpPr>
        <p:spPr bwMode="auto">
          <a:xfrm>
            <a:off x="2034630" y="651749"/>
            <a:ext cx="9228028" cy="545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rgbClr val="C7C7C7">
                <a:alpha val="50000"/>
              </a:srgbClr>
            </a:outerShdw>
          </a:effectLst>
        </p:spPr>
        <p:txBody>
          <a:bodyPr lIns="113157" tIns="56579" rIns="113157" bIns="56579">
            <a:spAutoFit/>
          </a:bodyPr>
          <a:lstStyle/>
          <a:p>
            <a:pPr algn="ctr" latinLnBrk="1">
              <a:spcBef>
                <a:spcPct val="50000"/>
              </a:spcBef>
              <a:defRPr/>
            </a:pPr>
            <a:endParaRPr lang="kk-KZ" altLang="ko-KR" sz="100">
              <a:solidFill>
                <a:srgbClr val="0099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 latinLnBrk="1">
              <a:spcBef>
                <a:spcPct val="50000"/>
              </a:spcBef>
              <a:defRPr/>
            </a:pPr>
            <a:endParaRPr lang="en-US" altLang="ko-KR">
              <a:solidFill>
                <a:srgbClr val="0099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굴림" pitchFamily="50" charset="-127"/>
            </a:endParaRPr>
          </a:p>
        </p:txBody>
      </p:sp>
      <p:sp>
        <p:nvSpPr>
          <p:cNvPr id="6161" name="Rectangle 94"/>
          <p:cNvSpPr>
            <a:spLocks noGrp="1" noChangeArrowheads="1"/>
          </p:cNvSpPr>
          <p:nvPr>
            <p:ph type="ctrTitle"/>
          </p:nvPr>
        </p:nvSpPr>
        <p:spPr>
          <a:xfrm>
            <a:off x="984499" y="225029"/>
            <a:ext cx="9636768" cy="756761"/>
          </a:xfrm>
        </p:spPr>
        <p:txBody>
          <a:bodyPr>
            <a:normAutofit/>
          </a:bodyPr>
          <a:lstStyle/>
          <a:p>
            <a:pPr eaLnBrk="1" hangingPunct="1"/>
            <a:r>
              <a:rPr lang="kk-KZ" altLang="ru-RU" sz="4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 </a:t>
            </a:r>
            <a:r>
              <a:rPr lang="kk-KZ" altLang="ru-RU" sz="4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тапсырмасын тексеру</a:t>
            </a:r>
            <a:endParaRPr lang="ru-RU" altLang="ru-RU" sz="40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одзаголовок 27"/>
          <p:cNvSpPr>
            <a:spLocks noGrp="1"/>
          </p:cNvSpPr>
          <p:nvPr>
            <p:ph type="subTitle" idx="1"/>
          </p:nvPr>
        </p:nvSpPr>
        <p:spPr>
          <a:xfrm>
            <a:off x="196900" y="1725216"/>
            <a:ext cx="11420177" cy="3900488"/>
          </a:xfrm>
        </p:spPr>
        <p:txBody>
          <a:bodyPr tIns="56579" bIns="56579">
            <a:normAutofit fontScale="77500" lnSpcReduction="20000"/>
          </a:bodyPr>
          <a:lstStyle/>
          <a:p>
            <a:pPr algn="ctr">
              <a:lnSpc>
                <a:spcPct val="90000"/>
              </a:lnSpc>
            </a:pPr>
            <a:r>
              <a:rPr lang="ru-RU" altLang="ru-RU" sz="35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№1</a:t>
            </a:r>
            <a:r>
              <a:rPr lang="kk-KZ" altLang="ru-RU" sz="35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тапсырма. Сұрақ</a:t>
            </a:r>
            <a:r>
              <a:rPr lang="ru-RU" altLang="ru-RU" sz="35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altLang="ru-RU" sz="35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</a:p>
          <a:p>
            <a:pPr algn="l">
              <a:lnSpc>
                <a:spcPct val="90000"/>
              </a:lnSpc>
            </a:pPr>
            <a:r>
              <a:rPr lang="ru-RU" alt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1985 </a:t>
            </a:r>
            <a:r>
              <a:rPr lang="kk-KZ" alt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жылы наурызда КСРО</a:t>
            </a:r>
            <a:r>
              <a:rPr lang="en-US" alt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alt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ның жоғары орындарында қандай өзгерістер болды?</a:t>
            </a:r>
          </a:p>
          <a:p>
            <a:pPr algn="l">
              <a:lnSpc>
                <a:spcPct val="90000"/>
              </a:lnSpc>
            </a:pPr>
            <a:r>
              <a:rPr lang="kk-KZ" alt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М.С.Горбачев тұсында жүргізіліп, сәтсіздікке ұшыраған екі науқанды атаңыз.</a:t>
            </a:r>
          </a:p>
          <a:p>
            <a:pPr algn="l">
              <a:lnSpc>
                <a:spcPct val="90000"/>
              </a:lnSpc>
            </a:pPr>
            <a:r>
              <a:rPr lang="kk-KZ" alt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«Жариялылық» деген сөздің мағынасын ашыңыз.</a:t>
            </a:r>
          </a:p>
          <a:p>
            <a:pPr algn="l">
              <a:lnSpc>
                <a:spcPct val="90000"/>
              </a:lnSpc>
            </a:pPr>
            <a:r>
              <a:rPr lang="kk-KZ" alt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М.С.Горбачев билік құрған жылдарда ұлт мәселесінің шиеленісуі қай елдерде көрініс тапты?</a:t>
            </a:r>
          </a:p>
          <a:p>
            <a:pPr algn="l">
              <a:lnSpc>
                <a:spcPct val="90000"/>
              </a:lnSpc>
            </a:pPr>
            <a:r>
              <a:rPr lang="kk-KZ" alt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КСРО</a:t>
            </a:r>
            <a:r>
              <a:rPr lang="ru-RU" alt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alt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  ең бірінші болып қай мемлекеттер бөліне бастады?</a:t>
            </a:r>
          </a:p>
          <a:p>
            <a:pPr algn="l">
              <a:lnSpc>
                <a:spcPct val="90000"/>
              </a:lnSpc>
            </a:pPr>
            <a:r>
              <a:rPr lang="kk-KZ" alt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КСРО мемлекетін күйреткен М.С.Горбачев деген тұжырымға  қандай пікір айтасыз?  </a:t>
            </a:r>
          </a:p>
          <a:p>
            <a:pPr marL="514350" indent="-514350" algn="l">
              <a:lnSpc>
                <a:spcPct val="90000"/>
              </a:lnSpc>
              <a:buFont typeface="+mj-lt"/>
              <a:buAutoNum type="arabicPeriod"/>
            </a:pPr>
            <a:endParaRPr lang="ru-RU" altLang="ru-RU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840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4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17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1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КСРО</a:t>
            </a:r>
          </a:p>
          <a:p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КОКП</a:t>
            </a:r>
          </a:p>
          <a:p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РКФСР</a:t>
            </a:r>
          </a:p>
          <a:p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ТЖМК</a:t>
            </a:r>
          </a:p>
          <a:p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ТМД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080" y="739292"/>
            <a:ext cx="11341418" cy="412886"/>
          </a:xfrm>
        </p:spPr>
        <p:txBody>
          <a:bodyPr>
            <a:noAutofit/>
          </a:bodyPr>
          <a:lstStyle/>
          <a:p>
            <a:r>
              <a:rPr lang="kk-KZ" sz="40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№2 тапсырма. Қысқартылған сөздер</a:t>
            </a:r>
            <a:endParaRPr lang="ru-RU" sz="4000" b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406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147" y="1152178"/>
            <a:ext cx="10945216" cy="576064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080" y="504106"/>
            <a:ext cx="11341418" cy="576064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№3</a:t>
            </a:r>
            <a:r>
              <a:rPr lang="kk-KZ" sz="40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тапсырма. Суреттер сөйлейді</a:t>
            </a:r>
            <a:br>
              <a:rPr lang="kk-KZ" sz="40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11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019" y="0"/>
            <a:ext cx="12751594" cy="7200900"/>
          </a:xfrm>
        </p:spPr>
      </p:pic>
    </p:spTree>
    <p:extLst>
      <p:ext uri="{BB962C8B-B14F-4D97-AF65-F5344CB8AC3E}">
        <p14:creationId xmlns:p14="http://schemas.microsoft.com/office/powerpoint/2010/main" val="2435023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601575" cy="7200900"/>
          </a:xfrm>
        </p:spPr>
      </p:pic>
    </p:spTree>
    <p:extLst>
      <p:ext uri="{BB962C8B-B14F-4D97-AF65-F5344CB8AC3E}">
        <p14:creationId xmlns:p14="http://schemas.microsoft.com/office/powerpoint/2010/main" val="215918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601574" cy="7200900"/>
          </a:xfrm>
        </p:spPr>
      </p:pic>
    </p:spTree>
    <p:extLst>
      <p:ext uri="{BB962C8B-B14F-4D97-AF65-F5344CB8AC3E}">
        <p14:creationId xmlns:p14="http://schemas.microsoft.com/office/powerpoint/2010/main" val="4262318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505</TotalTime>
  <Words>365</Words>
  <Application>Microsoft Office PowerPoint</Application>
  <PresentationFormat>Произвольный</PresentationFormat>
  <Paragraphs>67</Paragraphs>
  <Slides>17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Волна</vt:lpstr>
      <vt:lpstr>Презентация PowerPoint</vt:lpstr>
      <vt:lpstr>Презентация PowerPoint</vt:lpstr>
      <vt:lpstr>Сабақтың  барысы: </vt:lpstr>
      <vt:lpstr>Үй тапсырмасын тексеру</vt:lpstr>
      <vt:lpstr>№2 тапсырма. Қысқартылған сөздер</vt:lpstr>
      <vt:lpstr>№3 тапсырма. Суреттер сөйлейді </vt:lpstr>
      <vt:lpstr>Презентация PowerPoint</vt:lpstr>
      <vt:lpstr>Презентация PowerPoint</vt:lpstr>
      <vt:lpstr>Презентация PowerPoint</vt:lpstr>
      <vt:lpstr>Презентация PowerPoint</vt:lpstr>
      <vt:lpstr>Сабақ жоспары:</vt:lpstr>
      <vt:lpstr>Презентация PowerPoint</vt:lpstr>
      <vt:lpstr>Презентация PowerPoint</vt:lpstr>
      <vt:lpstr>Топтық жұмыс 3 топтың тапсырмалары: Постер қорғау</vt:lpstr>
      <vt:lpstr>Жаңа сабақ бойынша білімдерін пысықтау</vt:lpstr>
      <vt:lpstr>Рефлексия: </vt:lpstr>
      <vt:lpstr>Үй жұмысы: ТМД мемлекеттері туралы параграфты оқу. Картамен жұмыс жасау.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Еркин</dc:creator>
  <cp:lastModifiedBy>Еркин</cp:lastModifiedBy>
  <cp:revision>44</cp:revision>
  <dcterms:created xsi:type="dcterms:W3CDTF">2017-11-19T11:11:29Z</dcterms:created>
  <dcterms:modified xsi:type="dcterms:W3CDTF">2020-05-12T13:40:57Z</dcterms:modified>
</cp:coreProperties>
</file>