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3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22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</p:sldIdLst>
  <p:sldSz cx="9144000" cy="6858000" type="screen4x3"/>
  <p:notesSz cx="6858000" cy="994727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0000"/>
    <a:srgbClr val="FF3399"/>
    <a:srgbClr val="FF3300"/>
    <a:srgbClr val="008000"/>
    <a:srgbClr val="000099"/>
    <a:srgbClr val="CC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660B408-B3CF-4A94-85FC-2B1E0A45F4A2}" styleName="Темный стиль 2 - акцент 1/акцент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94671" autoAdjust="0"/>
  </p:normalViewPr>
  <p:slideViewPr>
    <p:cSldViewPr>
      <p:cViewPr varScale="1">
        <p:scale>
          <a:sx n="65" d="100"/>
          <a:sy n="65" d="100"/>
        </p:scale>
        <p:origin x="1320" y="4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9.021517450442014E-2"/>
          <c:y val="0.19554692815257185"/>
          <c:w val="0.83972614153982894"/>
          <c:h val="0.71150660374302099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Столбец2</c:v>
                </c:pt>
              </c:strCache>
            </c:strRef>
          </c:tx>
          <c:explosion val="32"/>
          <c:dLbls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Лист1!$A$2:$A$3</c:f>
              <c:strCache>
                <c:ptCount val="2"/>
                <c:pt idx="0">
                  <c:v>Дені сау</c:v>
                </c:pt>
                <c:pt idx="1">
                  <c:v>денсаулығында ақау бар</c:v>
                </c:pt>
              </c:strCache>
            </c:strRef>
          </c:cat>
          <c:val>
            <c:numRef>
              <c:f>Лист1!$B$2:$B$3</c:f>
              <c:numCache>
                <c:formatCode>0%</c:formatCode>
                <c:ptCount val="2"/>
                <c:pt idx="0">
                  <c:v>0.25</c:v>
                </c:pt>
                <c:pt idx="1">
                  <c:v>0.75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527-41E6-A608-413F5C335228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</c:plotArea>
    <c:legend>
      <c:legendPos val="t"/>
      <c:layout>
        <c:manualLayout>
          <c:xMode val="edge"/>
          <c:yMode val="edge"/>
          <c:x val="2.9843509451330803E-2"/>
          <c:y val="3.4021748104146002E-2"/>
          <c:w val="0.72615026901772817"/>
          <c:h val="0.19461511466692905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2000"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Times New Roman" pitchFamily="18" charset="0"/>
          <a:cs typeface="Times New Roman" pitchFamily="18" charset="0"/>
        </a:defRPr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25"/>
          <c:dPt>
            <c:idx val="0"/>
            <c:bubble3D val="0"/>
            <c:spPr>
              <a:solidFill>
                <a:srgbClr val="FFFF00"/>
              </a:solidFill>
            </c:spPr>
            <c:extLst>
              <c:ext xmlns:c16="http://schemas.microsoft.com/office/drawing/2014/chart" uri="{C3380CC4-5D6E-409C-BE32-E72D297353CC}">
                <c16:uniqueId val="{00000001-54D8-415C-AFD9-E2944AD70D2F}"/>
              </c:ext>
            </c:extLst>
          </c:dPt>
          <c:dPt>
            <c:idx val="1"/>
            <c:bubble3D val="0"/>
            <c:spPr>
              <a:solidFill>
                <a:srgbClr val="00B050"/>
              </a:solidFill>
            </c:spPr>
            <c:extLst>
              <c:ext xmlns:c16="http://schemas.microsoft.com/office/drawing/2014/chart" uri="{C3380CC4-5D6E-409C-BE32-E72D297353CC}">
                <c16:uniqueId val="{00000003-54D8-415C-AFD9-E2944AD70D2F}"/>
              </c:ext>
            </c:extLst>
          </c:dPt>
          <c:dPt>
            <c:idx val="2"/>
            <c:bubble3D val="0"/>
            <c:spPr>
              <a:solidFill>
                <a:srgbClr val="FF0000"/>
              </a:solidFill>
            </c:spPr>
            <c:extLst>
              <c:ext xmlns:c16="http://schemas.microsoft.com/office/drawing/2014/chart" uri="{C3380CC4-5D6E-409C-BE32-E72D297353CC}">
                <c16:uniqueId val="{00000005-54D8-415C-AFD9-E2944AD70D2F}"/>
              </c:ext>
            </c:extLst>
          </c:dPt>
          <c:dLbls>
            <c:spPr>
              <a:noFill/>
              <a:ln>
                <a:noFill/>
              </a:ln>
              <a:effectLst/>
            </c:spPr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Лист1!$A$2:$A$4</c:f>
              <c:strCache>
                <c:ptCount val="3"/>
                <c:pt idx="0">
                  <c:v>Төмен</c:v>
                </c:pt>
                <c:pt idx="1">
                  <c:v>Орташа</c:v>
                </c:pt>
                <c:pt idx="2">
                  <c:v>Жоғарғы</c:v>
                </c:pt>
              </c:strCache>
            </c:strRef>
          </c:cat>
          <c:val>
            <c:numRef>
              <c:f>Лист1!$B$2:$B$4</c:f>
              <c:numCache>
                <c:formatCode>0%</c:formatCode>
                <c:ptCount val="3"/>
                <c:pt idx="0">
                  <c:v>0.2</c:v>
                </c:pt>
                <c:pt idx="1">
                  <c:v>0.15</c:v>
                </c:pt>
                <c:pt idx="2">
                  <c:v>0.65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54D8-415C-AFD9-E2944AD70D2F}"/>
            </c:ext>
          </c:extLst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</c:pie3DChart>
    </c:plotArea>
    <c:plotVisOnly val="1"/>
    <c:dispBlanksAs val="gap"/>
    <c:showDLblsOverMax val="0"/>
  </c:chart>
  <c:txPr>
    <a:bodyPr/>
    <a:lstStyle/>
    <a:p>
      <a:pPr>
        <a:defRPr sz="2000"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Times New Roman" pitchFamily="18" charset="0"/>
          <a:cs typeface="Times New Roman" pitchFamily="18" charset="0"/>
        </a:defRPr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4.0134804841504099E-2"/>
          <c:y val="5.7999226384025736E-2"/>
          <c:w val="0.61591041936281354"/>
          <c:h val="0.85474731055046693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25"/>
          <c:dPt>
            <c:idx val="1"/>
            <c:bubble3D val="0"/>
            <c:spPr>
              <a:solidFill>
                <a:srgbClr val="00B0F0"/>
              </a:solidFill>
            </c:spPr>
            <c:extLst>
              <c:ext xmlns:c16="http://schemas.microsoft.com/office/drawing/2014/chart" uri="{C3380CC4-5D6E-409C-BE32-E72D297353CC}">
                <c16:uniqueId val="{00000001-5D1B-4E90-9D2F-920AD88D6819}"/>
              </c:ext>
            </c:extLst>
          </c:dPt>
          <c:dPt>
            <c:idx val="2"/>
            <c:bubble3D val="0"/>
            <c:spPr>
              <a:solidFill>
                <a:srgbClr val="FF3399"/>
              </a:solidFill>
            </c:spPr>
            <c:extLst>
              <c:ext xmlns:c16="http://schemas.microsoft.com/office/drawing/2014/chart" uri="{C3380CC4-5D6E-409C-BE32-E72D297353CC}">
                <c16:uniqueId val="{00000003-5D1B-4E90-9D2F-920AD88D6819}"/>
              </c:ext>
            </c:extLst>
          </c:dPt>
          <c:dPt>
            <c:idx val="3"/>
            <c:bubble3D val="0"/>
            <c:spPr>
              <a:solidFill>
                <a:srgbClr val="FF3300"/>
              </a:solidFill>
            </c:spPr>
            <c:extLst>
              <c:ext xmlns:c16="http://schemas.microsoft.com/office/drawing/2014/chart" uri="{C3380CC4-5D6E-409C-BE32-E72D297353CC}">
                <c16:uniqueId val="{00000005-5D1B-4E90-9D2F-920AD88D6819}"/>
              </c:ext>
            </c:extLst>
          </c:dPt>
          <c:dLbls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Лист1!$A$2:$A$5</c:f>
              <c:strCache>
                <c:ptCount val="4"/>
                <c:pt idx="0">
                  <c:v>Дезадаптация</c:v>
                </c:pt>
                <c:pt idx="1">
                  <c:v>Төмен</c:v>
                </c:pt>
                <c:pt idx="2">
                  <c:v>Жоғары</c:v>
                </c:pt>
                <c:pt idx="3">
                  <c:v>Орташа</c:v>
                </c:pt>
              </c:strCache>
            </c:strRef>
          </c:cat>
          <c:val>
            <c:numRef>
              <c:f>Лист1!$B$2:$B$5</c:f>
              <c:numCache>
                <c:formatCode>0%</c:formatCode>
                <c:ptCount val="4"/>
                <c:pt idx="0">
                  <c:v>0</c:v>
                </c:pt>
                <c:pt idx="1">
                  <c:v>0.16</c:v>
                </c:pt>
                <c:pt idx="2">
                  <c:v>0.16</c:v>
                </c:pt>
                <c:pt idx="3">
                  <c:v>0.72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5D1B-4E90-9D2F-920AD88D6819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2400">
          <a:solidFill>
            <a:schemeClr val="tx1"/>
          </a:solidFill>
          <a:latin typeface="Times New Roman" pitchFamily="18" charset="0"/>
          <a:cs typeface="Times New Roman" pitchFamily="18" charset="0"/>
        </a:defRPr>
      </a:pPr>
      <a:endParaRPr lang="ru-RU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542CE6B-F4A9-4556-95F2-95CDD9F850DA}" type="doc">
      <dgm:prSet loTypeId="urn:microsoft.com/office/officeart/2005/8/layout/venn2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kk-KZ"/>
        </a:p>
      </dgm:t>
    </dgm:pt>
    <dgm:pt modelId="{10003DBF-0F5B-43FA-9213-A292AE884A9E}">
      <dgm:prSet phldrT="[Текст]" custT="1"/>
      <dgm:spPr>
        <a:solidFill>
          <a:schemeClr val="accent1"/>
        </a:solidFill>
      </dgm:spPr>
      <dgm:t>
        <a:bodyPr/>
        <a:lstStyle/>
        <a:p>
          <a:r>
            <a:rPr lang="kk-KZ" sz="1500" b="0" dirty="0" smtClean="0">
              <a:latin typeface="Times New Roman" pitchFamily="18" charset="0"/>
              <a:cs typeface="Times New Roman" pitchFamily="18" charset="0"/>
            </a:rPr>
            <a:t> Оқуда озат болу</a:t>
          </a:r>
          <a:endParaRPr lang="kk-KZ" sz="1500" b="0" dirty="0">
            <a:latin typeface="Times New Roman" pitchFamily="18" charset="0"/>
            <a:cs typeface="Times New Roman" pitchFamily="18" charset="0"/>
          </a:endParaRPr>
        </a:p>
      </dgm:t>
    </dgm:pt>
    <dgm:pt modelId="{7A2A7C66-2CBE-4892-AEA0-C262B524AEAB}" type="parTrans" cxnId="{C667209A-108A-4F96-AEB9-3A45239CE0D0}">
      <dgm:prSet/>
      <dgm:spPr/>
      <dgm:t>
        <a:bodyPr/>
        <a:lstStyle/>
        <a:p>
          <a:endParaRPr lang="kk-KZ" sz="1500" b="0">
            <a:latin typeface="Times New Roman" pitchFamily="18" charset="0"/>
            <a:cs typeface="Times New Roman" pitchFamily="18" charset="0"/>
          </a:endParaRPr>
        </a:p>
      </dgm:t>
    </dgm:pt>
    <dgm:pt modelId="{F79949C9-7746-4F62-95D4-702BF565D294}" type="sibTrans" cxnId="{C667209A-108A-4F96-AEB9-3A45239CE0D0}">
      <dgm:prSet/>
      <dgm:spPr/>
      <dgm:t>
        <a:bodyPr/>
        <a:lstStyle/>
        <a:p>
          <a:endParaRPr lang="kk-KZ" sz="1500" b="0">
            <a:latin typeface="Times New Roman" pitchFamily="18" charset="0"/>
            <a:cs typeface="Times New Roman" pitchFamily="18" charset="0"/>
          </a:endParaRPr>
        </a:p>
      </dgm:t>
    </dgm:pt>
    <dgm:pt modelId="{95169FF8-35EB-4D0E-B750-8FDB196FD330}">
      <dgm:prSet phldrT="[Текст]" custT="1"/>
      <dgm:spPr>
        <a:solidFill>
          <a:srgbClr val="FF0000"/>
        </a:solidFill>
      </dgm:spPr>
      <dgm:t>
        <a:bodyPr/>
        <a:lstStyle/>
        <a:p>
          <a:r>
            <a:rPr lang="kk-KZ" sz="1500" b="0" dirty="0" smtClean="0">
              <a:latin typeface="Times New Roman" pitchFamily="18" charset="0"/>
              <a:cs typeface="Times New Roman" pitchFamily="18" charset="0"/>
            </a:rPr>
            <a:t>Эмоционалдық  толыққандылық</a:t>
          </a:r>
          <a:endParaRPr lang="kk-KZ" sz="1500" b="0" dirty="0">
            <a:latin typeface="Times New Roman" pitchFamily="18" charset="0"/>
            <a:cs typeface="Times New Roman" pitchFamily="18" charset="0"/>
          </a:endParaRPr>
        </a:p>
      </dgm:t>
    </dgm:pt>
    <dgm:pt modelId="{274EF1A5-E65F-4074-A853-027D83B573C9}" type="parTrans" cxnId="{99B3CD8E-D09A-4C04-8FD7-93CAF1563D82}">
      <dgm:prSet/>
      <dgm:spPr/>
      <dgm:t>
        <a:bodyPr/>
        <a:lstStyle/>
        <a:p>
          <a:endParaRPr lang="kk-KZ" sz="1500" b="0">
            <a:latin typeface="Times New Roman" pitchFamily="18" charset="0"/>
            <a:cs typeface="Times New Roman" pitchFamily="18" charset="0"/>
          </a:endParaRPr>
        </a:p>
      </dgm:t>
    </dgm:pt>
    <dgm:pt modelId="{474A0857-80C1-4A5A-B927-3564627537E4}" type="sibTrans" cxnId="{99B3CD8E-D09A-4C04-8FD7-93CAF1563D82}">
      <dgm:prSet/>
      <dgm:spPr/>
      <dgm:t>
        <a:bodyPr/>
        <a:lstStyle/>
        <a:p>
          <a:endParaRPr lang="kk-KZ" sz="1500" b="0">
            <a:latin typeface="Times New Roman" pitchFamily="18" charset="0"/>
            <a:cs typeface="Times New Roman" pitchFamily="18" charset="0"/>
          </a:endParaRPr>
        </a:p>
      </dgm:t>
    </dgm:pt>
    <dgm:pt modelId="{FFE54CE2-C1A6-4691-8B00-BFEE472CD5FB}">
      <dgm:prSet phldrT="[Текст]" custT="1"/>
      <dgm:spPr>
        <a:solidFill>
          <a:srgbClr val="000099"/>
        </a:solidFill>
      </dgm:spPr>
      <dgm:t>
        <a:bodyPr/>
        <a:lstStyle/>
        <a:p>
          <a:r>
            <a:rPr lang="kk-KZ" sz="1500" b="0" dirty="0" smtClean="0">
              <a:latin typeface="Times New Roman" pitchFamily="18" charset="0"/>
              <a:cs typeface="Times New Roman" pitchFamily="18" charset="0"/>
            </a:rPr>
            <a:t>Жақсы қарым-қатынас жасау</a:t>
          </a:r>
          <a:endParaRPr lang="kk-KZ" sz="1500" b="0" dirty="0">
            <a:latin typeface="Times New Roman" pitchFamily="18" charset="0"/>
            <a:cs typeface="Times New Roman" pitchFamily="18" charset="0"/>
          </a:endParaRPr>
        </a:p>
      </dgm:t>
    </dgm:pt>
    <dgm:pt modelId="{1FDC536F-DB4E-459A-86E2-48BA543BA66E}" type="parTrans" cxnId="{82791B96-5E4F-49CB-83A5-962AEE36A499}">
      <dgm:prSet/>
      <dgm:spPr/>
      <dgm:t>
        <a:bodyPr/>
        <a:lstStyle/>
        <a:p>
          <a:endParaRPr lang="kk-KZ" sz="1500" b="0">
            <a:latin typeface="Times New Roman" pitchFamily="18" charset="0"/>
            <a:cs typeface="Times New Roman" pitchFamily="18" charset="0"/>
          </a:endParaRPr>
        </a:p>
      </dgm:t>
    </dgm:pt>
    <dgm:pt modelId="{208AAA8B-268F-48A2-9315-FD8E2565DD28}" type="sibTrans" cxnId="{82791B96-5E4F-49CB-83A5-962AEE36A499}">
      <dgm:prSet/>
      <dgm:spPr/>
      <dgm:t>
        <a:bodyPr/>
        <a:lstStyle/>
        <a:p>
          <a:endParaRPr lang="kk-KZ" sz="1500" b="0">
            <a:latin typeface="Times New Roman" pitchFamily="18" charset="0"/>
            <a:cs typeface="Times New Roman" pitchFamily="18" charset="0"/>
          </a:endParaRPr>
        </a:p>
      </dgm:t>
    </dgm:pt>
    <dgm:pt modelId="{3B7CD082-7963-4BE1-BAF9-A9643E1E3CAE}">
      <dgm:prSet phldrT="[Текст]" custT="1"/>
      <dgm:spPr>
        <a:solidFill>
          <a:srgbClr val="92D050"/>
        </a:solidFill>
      </dgm:spPr>
      <dgm:t>
        <a:bodyPr/>
        <a:lstStyle/>
        <a:p>
          <a:r>
            <a:rPr lang="kk-KZ" sz="1500" b="0" dirty="0" smtClean="0">
              <a:latin typeface="Times New Roman" pitchFamily="18" charset="0"/>
              <a:cs typeface="Times New Roman" pitchFamily="18" charset="0"/>
            </a:rPr>
            <a:t>Мектептегі  өзін-өзі үстау нормаларды меңгеру</a:t>
          </a:r>
          <a:endParaRPr lang="kk-KZ" sz="1500" b="0" dirty="0">
            <a:latin typeface="Times New Roman" pitchFamily="18" charset="0"/>
            <a:cs typeface="Times New Roman" pitchFamily="18" charset="0"/>
          </a:endParaRPr>
        </a:p>
      </dgm:t>
    </dgm:pt>
    <dgm:pt modelId="{091D22A7-DBF1-4E7C-ABFD-DC2AFEEEE91A}" type="parTrans" cxnId="{8DBDF66F-C327-48C5-A5A0-15A07F9F08A0}">
      <dgm:prSet/>
      <dgm:spPr/>
      <dgm:t>
        <a:bodyPr/>
        <a:lstStyle/>
        <a:p>
          <a:endParaRPr lang="kk-KZ" sz="1500" b="0">
            <a:latin typeface="Times New Roman" pitchFamily="18" charset="0"/>
            <a:cs typeface="Times New Roman" pitchFamily="18" charset="0"/>
          </a:endParaRPr>
        </a:p>
      </dgm:t>
    </dgm:pt>
    <dgm:pt modelId="{E1073C75-03DE-4972-A373-3B01E7C3033F}" type="sibTrans" cxnId="{8DBDF66F-C327-48C5-A5A0-15A07F9F08A0}">
      <dgm:prSet/>
      <dgm:spPr/>
      <dgm:t>
        <a:bodyPr/>
        <a:lstStyle/>
        <a:p>
          <a:endParaRPr lang="kk-KZ" sz="1500" b="0">
            <a:latin typeface="Times New Roman" pitchFamily="18" charset="0"/>
            <a:cs typeface="Times New Roman" pitchFamily="18" charset="0"/>
          </a:endParaRPr>
        </a:p>
      </dgm:t>
    </dgm:pt>
    <dgm:pt modelId="{293FED2E-ADDE-46F1-9E2F-BFA70C35D112}" type="pres">
      <dgm:prSet presAssocID="{B542CE6B-F4A9-4556-95F2-95CDD9F850DA}" presName="Name0" presStyleCnt="0">
        <dgm:presLayoutVars>
          <dgm:chMax val="7"/>
          <dgm:resizeHandles val="exact"/>
        </dgm:presLayoutVars>
      </dgm:prSet>
      <dgm:spPr/>
      <dgm:t>
        <a:bodyPr/>
        <a:lstStyle/>
        <a:p>
          <a:endParaRPr lang="kk-KZ"/>
        </a:p>
      </dgm:t>
    </dgm:pt>
    <dgm:pt modelId="{9A1364AD-EBDB-476B-BEF4-CFE666A90A10}" type="pres">
      <dgm:prSet presAssocID="{B542CE6B-F4A9-4556-95F2-95CDD9F850DA}" presName="comp1" presStyleCnt="0"/>
      <dgm:spPr/>
    </dgm:pt>
    <dgm:pt modelId="{1B2E09F3-9EA6-4D89-9E1D-8FB7C0E3ED7E}" type="pres">
      <dgm:prSet presAssocID="{B542CE6B-F4A9-4556-95F2-95CDD9F850DA}" presName="circle1" presStyleLbl="node1" presStyleIdx="0" presStyleCnt="4"/>
      <dgm:spPr/>
      <dgm:t>
        <a:bodyPr/>
        <a:lstStyle/>
        <a:p>
          <a:endParaRPr lang="kk-KZ"/>
        </a:p>
      </dgm:t>
    </dgm:pt>
    <dgm:pt modelId="{29028FFE-4675-4CA6-AE0C-863475682800}" type="pres">
      <dgm:prSet presAssocID="{B542CE6B-F4A9-4556-95F2-95CDD9F850DA}" presName="c1text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kk-KZ"/>
        </a:p>
      </dgm:t>
    </dgm:pt>
    <dgm:pt modelId="{ED4DEC3E-43A0-40EB-A3B6-25CC1B002410}" type="pres">
      <dgm:prSet presAssocID="{B542CE6B-F4A9-4556-95F2-95CDD9F850DA}" presName="comp2" presStyleCnt="0"/>
      <dgm:spPr/>
    </dgm:pt>
    <dgm:pt modelId="{1591B5BC-75F1-4335-8201-4B42E32CD020}" type="pres">
      <dgm:prSet presAssocID="{B542CE6B-F4A9-4556-95F2-95CDD9F850DA}" presName="circle2" presStyleLbl="node1" presStyleIdx="1" presStyleCnt="4"/>
      <dgm:spPr/>
      <dgm:t>
        <a:bodyPr/>
        <a:lstStyle/>
        <a:p>
          <a:endParaRPr lang="kk-KZ"/>
        </a:p>
      </dgm:t>
    </dgm:pt>
    <dgm:pt modelId="{04F13870-9DCE-4AE6-94FA-97D67AD70F1D}" type="pres">
      <dgm:prSet presAssocID="{B542CE6B-F4A9-4556-95F2-95CDD9F850DA}" presName="c2text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kk-KZ"/>
        </a:p>
      </dgm:t>
    </dgm:pt>
    <dgm:pt modelId="{21ECCFB7-0DED-4938-BF1D-99D3A842D9F1}" type="pres">
      <dgm:prSet presAssocID="{B542CE6B-F4A9-4556-95F2-95CDD9F850DA}" presName="comp3" presStyleCnt="0"/>
      <dgm:spPr/>
    </dgm:pt>
    <dgm:pt modelId="{A6998070-B4B9-4870-BD2A-DAEA4044FA44}" type="pres">
      <dgm:prSet presAssocID="{B542CE6B-F4A9-4556-95F2-95CDD9F850DA}" presName="circle3" presStyleLbl="node1" presStyleIdx="2" presStyleCnt="4"/>
      <dgm:spPr/>
      <dgm:t>
        <a:bodyPr/>
        <a:lstStyle/>
        <a:p>
          <a:endParaRPr lang="kk-KZ"/>
        </a:p>
      </dgm:t>
    </dgm:pt>
    <dgm:pt modelId="{D3A9FAF0-8D52-41C1-886C-1B79C7795FF8}" type="pres">
      <dgm:prSet presAssocID="{B542CE6B-F4A9-4556-95F2-95CDD9F850DA}" presName="c3text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kk-KZ"/>
        </a:p>
      </dgm:t>
    </dgm:pt>
    <dgm:pt modelId="{D25B2CE0-9871-4B48-B907-6CC877772B82}" type="pres">
      <dgm:prSet presAssocID="{B542CE6B-F4A9-4556-95F2-95CDD9F850DA}" presName="comp4" presStyleCnt="0"/>
      <dgm:spPr/>
    </dgm:pt>
    <dgm:pt modelId="{54889A35-0648-4144-89C9-4C303AA7C916}" type="pres">
      <dgm:prSet presAssocID="{B542CE6B-F4A9-4556-95F2-95CDD9F850DA}" presName="circle4" presStyleLbl="node1" presStyleIdx="3" presStyleCnt="4"/>
      <dgm:spPr/>
      <dgm:t>
        <a:bodyPr/>
        <a:lstStyle/>
        <a:p>
          <a:endParaRPr lang="kk-KZ"/>
        </a:p>
      </dgm:t>
    </dgm:pt>
    <dgm:pt modelId="{1B7CC354-EDBD-4B78-A04C-0CC834D88BC5}" type="pres">
      <dgm:prSet presAssocID="{B542CE6B-F4A9-4556-95F2-95CDD9F850DA}" presName="c4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kk-KZ"/>
        </a:p>
      </dgm:t>
    </dgm:pt>
  </dgm:ptLst>
  <dgm:cxnLst>
    <dgm:cxn modelId="{4856ED96-598F-4075-A2C0-55C627CBB47B}" type="presOf" srcId="{FFE54CE2-C1A6-4691-8B00-BFEE472CD5FB}" destId="{A6998070-B4B9-4870-BD2A-DAEA4044FA44}" srcOrd="0" destOrd="0" presId="urn:microsoft.com/office/officeart/2005/8/layout/venn2"/>
    <dgm:cxn modelId="{46BF0DDA-4F5D-4F80-8872-2034A3DE395D}" type="presOf" srcId="{B542CE6B-F4A9-4556-95F2-95CDD9F850DA}" destId="{293FED2E-ADDE-46F1-9E2F-BFA70C35D112}" srcOrd="0" destOrd="0" presId="urn:microsoft.com/office/officeart/2005/8/layout/venn2"/>
    <dgm:cxn modelId="{82791B96-5E4F-49CB-83A5-962AEE36A499}" srcId="{B542CE6B-F4A9-4556-95F2-95CDD9F850DA}" destId="{FFE54CE2-C1A6-4691-8B00-BFEE472CD5FB}" srcOrd="2" destOrd="0" parTransId="{1FDC536F-DB4E-459A-86E2-48BA543BA66E}" sibTransId="{208AAA8B-268F-48A2-9315-FD8E2565DD28}"/>
    <dgm:cxn modelId="{07903B81-9F4C-4123-A9CF-D976AF360AA0}" type="presOf" srcId="{10003DBF-0F5B-43FA-9213-A292AE884A9E}" destId="{1B2E09F3-9EA6-4D89-9E1D-8FB7C0E3ED7E}" srcOrd="0" destOrd="0" presId="urn:microsoft.com/office/officeart/2005/8/layout/venn2"/>
    <dgm:cxn modelId="{E40C70AA-BAAD-4D17-B512-F110B5AC8A6C}" type="presOf" srcId="{10003DBF-0F5B-43FA-9213-A292AE884A9E}" destId="{29028FFE-4675-4CA6-AE0C-863475682800}" srcOrd="1" destOrd="0" presId="urn:microsoft.com/office/officeart/2005/8/layout/venn2"/>
    <dgm:cxn modelId="{797C0FDD-445D-4220-BAE4-C9064E1E98FD}" type="presOf" srcId="{FFE54CE2-C1A6-4691-8B00-BFEE472CD5FB}" destId="{D3A9FAF0-8D52-41C1-886C-1B79C7795FF8}" srcOrd="1" destOrd="0" presId="urn:microsoft.com/office/officeart/2005/8/layout/venn2"/>
    <dgm:cxn modelId="{8DBDF66F-C327-48C5-A5A0-15A07F9F08A0}" srcId="{B542CE6B-F4A9-4556-95F2-95CDD9F850DA}" destId="{3B7CD082-7963-4BE1-BAF9-A9643E1E3CAE}" srcOrd="3" destOrd="0" parTransId="{091D22A7-DBF1-4E7C-ABFD-DC2AFEEEE91A}" sibTransId="{E1073C75-03DE-4972-A373-3B01E7C3033F}"/>
    <dgm:cxn modelId="{3E5B85FA-3433-4BFA-9450-CBF5867F8EE4}" type="presOf" srcId="{3B7CD082-7963-4BE1-BAF9-A9643E1E3CAE}" destId="{1B7CC354-EDBD-4B78-A04C-0CC834D88BC5}" srcOrd="1" destOrd="0" presId="urn:microsoft.com/office/officeart/2005/8/layout/venn2"/>
    <dgm:cxn modelId="{6EA798C9-A9BE-4912-ABC0-F387B68B0F72}" type="presOf" srcId="{95169FF8-35EB-4D0E-B750-8FDB196FD330}" destId="{1591B5BC-75F1-4335-8201-4B42E32CD020}" srcOrd="0" destOrd="0" presId="urn:microsoft.com/office/officeart/2005/8/layout/venn2"/>
    <dgm:cxn modelId="{5CFFEF64-C554-4F5A-AAC8-3C5886D67749}" type="presOf" srcId="{3B7CD082-7963-4BE1-BAF9-A9643E1E3CAE}" destId="{54889A35-0648-4144-89C9-4C303AA7C916}" srcOrd="0" destOrd="0" presId="urn:microsoft.com/office/officeart/2005/8/layout/venn2"/>
    <dgm:cxn modelId="{C667209A-108A-4F96-AEB9-3A45239CE0D0}" srcId="{B542CE6B-F4A9-4556-95F2-95CDD9F850DA}" destId="{10003DBF-0F5B-43FA-9213-A292AE884A9E}" srcOrd="0" destOrd="0" parTransId="{7A2A7C66-2CBE-4892-AEA0-C262B524AEAB}" sibTransId="{F79949C9-7746-4F62-95D4-702BF565D294}"/>
    <dgm:cxn modelId="{99B3CD8E-D09A-4C04-8FD7-93CAF1563D82}" srcId="{B542CE6B-F4A9-4556-95F2-95CDD9F850DA}" destId="{95169FF8-35EB-4D0E-B750-8FDB196FD330}" srcOrd="1" destOrd="0" parTransId="{274EF1A5-E65F-4074-A853-027D83B573C9}" sibTransId="{474A0857-80C1-4A5A-B927-3564627537E4}"/>
    <dgm:cxn modelId="{ED356320-F525-4315-A1F3-152E8927536C}" type="presOf" srcId="{95169FF8-35EB-4D0E-B750-8FDB196FD330}" destId="{04F13870-9DCE-4AE6-94FA-97D67AD70F1D}" srcOrd="1" destOrd="0" presId="urn:microsoft.com/office/officeart/2005/8/layout/venn2"/>
    <dgm:cxn modelId="{54F73427-07B6-4D38-9F46-67149D936FDF}" type="presParOf" srcId="{293FED2E-ADDE-46F1-9E2F-BFA70C35D112}" destId="{9A1364AD-EBDB-476B-BEF4-CFE666A90A10}" srcOrd="0" destOrd="0" presId="urn:microsoft.com/office/officeart/2005/8/layout/venn2"/>
    <dgm:cxn modelId="{1E552DB0-BF27-4688-98E8-DE5FC3C2C3EA}" type="presParOf" srcId="{9A1364AD-EBDB-476B-BEF4-CFE666A90A10}" destId="{1B2E09F3-9EA6-4D89-9E1D-8FB7C0E3ED7E}" srcOrd="0" destOrd="0" presId="urn:microsoft.com/office/officeart/2005/8/layout/venn2"/>
    <dgm:cxn modelId="{45F6BAD5-8A28-4834-AABC-B84E18A10628}" type="presParOf" srcId="{9A1364AD-EBDB-476B-BEF4-CFE666A90A10}" destId="{29028FFE-4675-4CA6-AE0C-863475682800}" srcOrd="1" destOrd="0" presId="urn:microsoft.com/office/officeart/2005/8/layout/venn2"/>
    <dgm:cxn modelId="{92E99066-CBB7-4B34-9221-5FC6B6715461}" type="presParOf" srcId="{293FED2E-ADDE-46F1-9E2F-BFA70C35D112}" destId="{ED4DEC3E-43A0-40EB-A3B6-25CC1B002410}" srcOrd="1" destOrd="0" presId="urn:microsoft.com/office/officeart/2005/8/layout/venn2"/>
    <dgm:cxn modelId="{88C69C3F-1E64-4B38-AED3-0D9ABE667978}" type="presParOf" srcId="{ED4DEC3E-43A0-40EB-A3B6-25CC1B002410}" destId="{1591B5BC-75F1-4335-8201-4B42E32CD020}" srcOrd="0" destOrd="0" presId="urn:microsoft.com/office/officeart/2005/8/layout/venn2"/>
    <dgm:cxn modelId="{37E44359-3F35-4025-B1A0-E16EF99C2EBA}" type="presParOf" srcId="{ED4DEC3E-43A0-40EB-A3B6-25CC1B002410}" destId="{04F13870-9DCE-4AE6-94FA-97D67AD70F1D}" srcOrd="1" destOrd="0" presId="urn:microsoft.com/office/officeart/2005/8/layout/venn2"/>
    <dgm:cxn modelId="{1BA60D65-DFC8-46FB-864E-C1FC262D4FB3}" type="presParOf" srcId="{293FED2E-ADDE-46F1-9E2F-BFA70C35D112}" destId="{21ECCFB7-0DED-4938-BF1D-99D3A842D9F1}" srcOrd="2" destOrd="0" presId="urn:microsoft.com/office/officeart/2005/8/layout/venn2"/>
    <dgm:cxn modelId="{49B86522-8543-4EF2-BF09-77C1EDA975AA}" type="presParOf" srcId="{21ECCFB7-0DED-4938-BF1D-99D3A842D9F1}" destId="{A6998070-B4B9-4870-BD2A-DAEA4044FA44}" srcOrd="0" destOrd="0" presId="urn:microsoft.com/office/officeart/2005/8/layout/venn2"/>
    <dgm:cxn modelId="{E1392349-29AA-4E4E-9178-172722840A25}" type="presParOf" srcId="{21ECCFB7-0DED-4938-BF1D-99D3A842D9F1}" destId="{D3A9FAF0-8D52-41C1-886C-1B79C7795FF8}" srcOrd="1" destOrd="0" presId="urn:microsoft.com/office/officeart/2005/8/layout/venn2"/>
    <dgm:cxn modelId="{7D9A7CA1-F690-433A-B220-1430D6CE173D}" type="presParOf" srcId="{293FED2E-ADDE-46F1-9E2F-BFA70C35D112}" destId="{D25B2CE0-9871-4B48-B907-6CC877772B82}" srcOrd="3" destOrd="0" presId="urn:microsoft.com/office/officeart/2005/8/layout/venn2"/>
    <dgm:cxn modelId="{7898B128-BC7F-4082-8371-9E1D43EEA1E9}" type="presParOf" srcId="{D25B2CE0-9871-4B48-B907-6CC877772B82}" destId="{54889A35-0648-4144-89C9-4C303AA7C916}" srcOrd="0" destOrd="0" presId="urn:microsoft.com/office/officeart/2005/8/layout/venn2"/>
    <dgm:cxn modelId="{36165D78-B1F1-41B5-BE86-A62E0CB89A65}" type="presParOf" srcId="{D25B2CE0-9871-4B48-B907-6CC877772B82}" destId="{1B7CC354-EDBD-4B78-A04C-0CC834D88BC5}" srcOrd="1" destOrd="0" presId="urn:microsoft.com/office/officeart/2005/8/layout/ven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B2E09F3-9EA6-4D89-9E1D-8FB7C0E3ED7E}">
      <dsp:nvSpPr>
        <dsp:cNvPr id="0" name=""/>
        <dsp:cNvSpPr/>
      </dsp:nvSpPr>
      <dsp:spPr>
        <a:xfrm>
          <a:off x="1409959" y="0"/>
          <a:ext cx="5461000" cy="5461000"/>
        </a:xfrm>
        <a:prstGeom prst="ellipse">
          <a:avLst/>
        </a:prstGeom>
        <a:solidFill>
          <a:schemeClr val="accent1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k-KZ" sz="1500" b="0" kern="1200" dirty="0" smtClean="0">
              <a:latin typeface="Times New Roman" pitchFamily="18" charset="0"/>
              <a:cs typeface="Times New Roman" pitchFamily="18" charset="0"/>
            </a:rPr>
            <a:t> Оқуда озат болу</a:t>
          </a:r>
          <a:endParaRPr lang="kk-KZ" sz="1500" b="0" kern="1200" dirty="0">
            <a:latin typeface="Times New Roman" pitchFamily="18" charset="0"/>
            <a:cs typeface="Times New Roman" pitchFamily="18" charset="0"/>
          </a:endParaRPr>
        </a:p>
      </dsp:txBody>
      <dsp:txXfrm>
        <a:off x="3377012" y="273049"/>
        <a:ext cx="1526895" cy="819150"/>
      </dsp:txXfrm>
    </dsp:sp>
    <dsp:sp modelId="{1591B5BC-75F1-4335-8201-4B42E32CD020}">
      <dsp:nvSpPr>
        <dsp:cNvPr id="0" name=""/>
        <dsp:cNvSpPr/>
      </dsp:nvSpPr>
      <dsp:spPr>
        <a:xfrm>
          <a:off x="1956059" y="1092200"/>
          <a:ext cx="4368800" cy="4368800"/>
        </a:xfrm>
        <a:prstGeom prst="ellipse">
          <a:avLst/>
        </a:prstGeom>
        <a:solidFill>
          <a:srgbClr val="FF0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k-KZ" sz="1500" b="0" kern="1200" dirty="0" smtClean="0">
              <a:latin typeface="Times New Roman" pitchFamily="18" charset="0"/>
              <a:cs typeface="Times New Roman" pitchFamily="18" charset="0"/>
            </a:rPr>
            <a:t>Эмоционалдық  толыққандылық</a:t>
          </a:r>
          <a:endParaRPr lang="kk-KZ" sz="1500" b="0" kern="1200" dirty="0">
            <a:latin typeface="Times New Roman" pitchFamily="18" charset="0"/>
            <a:cs typeface="Times New Roman" pitchFamily="18" charset="0"/>
          </a:endParaRPr>
        </a:p>
      </dsp:txBody>
      <dsp:txXfrm>
        <a:off x="3377012" y="1354328"/>
        <a:ext cx="1526895" cy="786384"/>
      </dsp:txXfrm>
    </dsp:sp>
    <dsp:sp modelId="{A6998070-B4B9-4870-BD2A-DAEA4044FA44}">
      <dsp:nvSpPr>
        <dsp:cNvPr id="0" name=""/>
        <dsp:cNvSpPr/>
      </dsp:nvSpPr>
      <dsp:spPr>
        <a:xfrm>
          <a:off x="2502159" y="2184399"/>
          <a:ext cx="3276600" cy="3276600"/>
        </a:xfrm>
        <a:prstGeom prst="ellipse">
          <a:avLst/>
        </a:prstGeom>
        <a:solidFill>
          <a:srgbClr val="000099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k-KZ" sz="1500" b="0" kern="1200" dirty="0" smtClean="0">
              <a:latin typeface="Times New Roman" pitchFamily="18" charset="0"/>
              <a:cs typeface="Times New Roman" pitchFamily="18" charset="0"/>
            </a:rPr>
            <a:t>Жақсы қарым-қатынас жасау</a:t>
          </a:r>
          <a:endParaRPr lang="kk-KZ" sz="1500" b="0" kern="1200" dirty="0">
            <a:latin typeface="Times New Roman" pitchFamily="18" charset="0"/>
            <a:cs typeface="Times New Roman" pitchFamily="18" charset="0"/>
          </a:endParaRPr>
        </a:p>
      </dsp:txBody>
      <dsp:txXfrm>
        <a:off x="3377012" y="2430144"/>
        <a:ext cx="1526895" cy="737235"/>
      </dsp:txXfrm>
    </dsp:sp>
    <dsp:sp modelId="{54889A35-0648-4144-89C9-4C303AA7C916}">
      <dsp:nvSpPr>
        <dsp:cNvPr id="0" name=""/>
        <dsp:cNvSpPr/>
      </dsp:nvSpPr>
      <dsp:spPr>
        <a:xfrm>
          <a:off x="3048259" y="3276600"/>
          <a:ext cx="2184400" cy="2184400"/>
        </a:xfrm>
        <a:prstGeom prst="ellipse">
          <a:avLst/>
        </a:prstGeom>
        <a:solidFill>
          <a:srgbClr val="92D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k-KZ" sz="1500" b="0" kern="1200" dirty="0" smtClean="0">
              <a:latin typeface="Times New Roman" pitchFamily="18" charset="0"/>
              <a:cs typeface="Times New Roman" pitchFamily="18" charset="0"/>
            </a:rPr>
            <a:t>Мектептегі  өзін-өзі үстау нормаларды меңгеру</a:t>
          </a:r>
          <a:endParaRPr lang="kk-KZ" sz="1500" b="0" kern="1200" dirty="0">
            <a:latin typeface="Times New Roman" pitchFamily="18" charset="0"/>
            <a:cs typeface="Times New Roman" pitchFamily="18" charset="0"/>
          </a:endParaRPr>
        </a:p>
      </dsp:txBody>
      <dsp:txXfrm>
        <a:off x="3368157" y="3822700"/>
        <a:ext cx="1544604" cy="109220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enn2">
  <dgm:title val=""/>
  <dgm:desc val=""/>
  <dgm:catLst>
    <dgm:cat type="relationship" pri="3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1">
      <dgm:if name="Name2" axis="ch" ptType="node" func="cnt" op="lte" val="3">
        <dgm:constrLst>
          <dgm:constr type="w" for="ch" forName="comp1" refType="w"/>
          <dgm:constr type="h" for="ch" forName="comp1" refType="w" refFor="ch" refForName="comp1"/>
          <dgm:constr type="w" for="ch" forName="comp2" refType="w" fact="0.75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5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primFontSz" for="des" ptType="node" op="equ" val="65"/>
        </dgm:constrLst>
      </dgm:if>
      <dgm:if name="Name3" axis="ch" ptType="node" func="cnt" op="equ" val="4">
        <dgm:constrLst>
          <dgm:constr type="w" for="ch" forName="comp1" refType="w"/>
          <dgm:constr type="h" for="ch" forName="comp1" refType="w" refFor="ch" refForName="comp1"/>
          <dgm:constr type="w" for="ch" forName="comp2" refType="w" fact="0.8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6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w" for="ch" forName="comp4" refType="w" fact="0.4"/>
          <dgm:constr type="h" for="ch" forName="comp4" refType="w" refFor="ch" refForName="comp4"/>
          <dgm:constr type="ctrX" for="ch" forName="comp4" refType="ctrX" refFor="ch" refForName="comp1"/>
          <dgm:constr type="b" for="ch" forName="comp4" refType="b" refFor="ch" refForName="comp1"/>
          <dgm:constr type="primFontSz" for="des" ptType="node" op="equ" val="65"/>
        </dgm:constrLst>
      </dgm:if>
      <dgm:else name="Name4">
        <dgm:constrLst>
          <dgm:constr type="w" for="ch" forName="comp1" refType="w"/>
          <dgm:constr type="h" for="ch" forName="comp1" refType="w" refFor="ch" refForName="comp1"/>
          <dgm:constr type="w" for="ch" forName="comp2" refType="w" fact="0.85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7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w" for="ch" forName="comp4" refType="w" fact="0.55"/>
          <dgm:constr type="h" for="ch" forName="comp4" refType="w" refFor="ch" refForName="comp4"/>
          <dgm:constr type="ctrX" for="ch" forName="comp4" refType="ctrX" refFor="ch" refForName="comp1"/>
          <dgm:constr type="b" for="ch" forName="comp4" refType="b" refFor="ch" refForName="comp1"/>
          <dgm:constr type="w" for="ch" forName="comp5" refType="w" fact="0.4"/>
          <dgm:constr type="h" for="ch" forName="comp5" refType="w" refFor="ch" refForName="comp5"/>
          <dgm:constr type="ctrX" for="ch" forName="comp5" refType="ctrX" refFor="ch" refForName="comp1"/>
          <dgm:constr type="b" for="ch" forName="comp5" refType="b" refFor="ch" refForName="comp1"/>
          <dgm:constr type="w" for="ch" forName="comp6" refType="w" fact="0.25"/>
          <dgm:constr type="h" for="ch" forName="comp6" refType="w" refFor="ch" refForName="comp6"/>
          <dgm:constr type="ctrX" for="ch" forName="comp6" refType="ctrX" refFor="ch" refForName="comp1"/>
          <dgm:constr type="b" for="ch" forName="comp6" refType="b" refFor="ch" refForName="comp1"/>
          <dgm:constr type="w" for="ch" forName="comp7" refType="w" fact="0.15"/>
          <dgm:constr type="h" for="ch" forName="comp7" refType="w" refFor="ch" refForName="comp7"/>
          <dgm:constr type="ctrX" for="ch" forName="comp7" refType="ctrX" refFor="ch" refForName="comp1"/>
          <dgm:constr type="b" for="ch" forName="comp7" refType="b" refFor="ch" refForName="comp1"/>
          <dgm:constr type="primFontSz" for="des" ptType="node" op="equ" val="65"/>
        </dgm:constrLst>
      </dgm:else>
    </dgm:choose>
    <dgm:ruleLst/>
    <dgm:choose name="Name5">
      <dgm:if name="Name6" axis="ch" ptType="node" func="cnt" op="gte" val="1">
        <dgm:layoutNode name="comp1">
          <dgm:alg type="composite"/>
          <dgm:shape xmlns:r="http://schemas.openxmlformats.org/officeDocument/2006/relationships" r:blip="">
            <dgm:adjLst/>
          </dgm:shape>
          <dgm:presOf/>
          <dgm:choose name="Name7">
            <dgm:if name="Name8" axis="ch" ptType="node" func="cnt" op="equ" val="1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5"/>
                <dgm:constr type="w" for="ch" forName="c1text" refType="w" refFor="ch" refForName="circle1" fact="0.70711"/>
                <dgm:constr type="h" for="ch" forName="c1text" refType="h" refFor="ch" refForName="circle1" fact="0.5"/>
              </dgm:constrLst>
            </dgm:if>
            <dgm:if name="Name9" axis="ch" ptType="node" func="cnt" op="equ" val="2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6"/>
                <dgm:constr type="w" for="ch" forName="c1text" refType="w" refFor="ch" refForName="circle1" fact="0.525"/>
                <dgm:constr type="h" for="ch" forName="c1text" refType="h" refFor="ch" refForName="circle1" fact="0.17"/>
              </dgm:constrLst>
            </dgm:if>
            <dgm:if name="Name10" axis="ch" ptType="node" func="cnt" op="equ" val="3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25"/>
                <dgm:constr type="w" for="ch" forName="c1text" refType="w" refFor="ch" refForName="circle1" fact="0.3495"/>
                <dgm:constr type="h" for="ch" forName="c1text" refType="h" refFor="ch" refForName="circle1" fact="0.15"/>
              </dgm:constrLst>
            </dgm:if>
            <dgm:if name="Name11" axis="ch" ptType="node" func="cnt" op="equ" val="4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25"/>
                <dgm:constr type="w" for="ch" forName="c1text" refType="w" refFor="ch" refForName="circle1" fact="0.2796"/>
                <dgm:constr type="h" for="ch" forName="c1text" refType="h" refFor="ch" refForName="circle1" fact="0.15"/>
              </dgm:constrLst>
            </dgm:if>
            <dgm:if name="Name12" axis="ch" ptType="node" func="cnt" op="gte" val="5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"/>
                <dgm:constr type="w" for="ch" forName="c1text" refType="w" refFor="ch" refForName="circle1" fact="0.375"/>
                <dgm:constr type="h" for="ch" forName="c1text" refType="h" refFor="ch" refForName="circle1" fact="0.1"/>
              </dgm:constrLst>
            </dgm:if>
            <dgm:else name="Name13"/>
          </dgm:choose>
          <dgm:ruleLst/>
          <dgm:layoutNode name="circle1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1 1" cnt="1 0"/>
            <dgm:constrLst>
              <dgm:constr type="h" refType="w"/>
            </dgm:constrLst>
            <dgm:ruleLst/>
          </dgm:layoutNode>
          <dgm:layoutNode name="c1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1 1" cnt="1 0"/>
            <dgm:constrLst/>
            <dgm:ruleLst>
              <dgm:rule type="primFontSz" val="5" fact="NaN" max="NaN"/>
            </dgm:ruleLst>
          </dgm:layoutNode>
        </dgm:layoutNode>
      </dgm:if>
      <dgm:else name="Name14"/>
    </dgm:choose>
    <dgm:choose name="Name15">
      <dgm:if name="Name16" axis="ch" ptType="node" func="cnt" op="gte" val="2">
        <dgm:layoutNode name="comp2">
          <dgm:alg type="composite"/>
          <dgm:shape xmlns:r="http://schemas.openxmlformats.org/officeDocument/2006/relationships" r:blip="">
            <dgm:adjLst/>
          </dgm:shape>
          <dgm:presOf/>
          <dgm:choose name="Name17">
            <dgm:if name="Name18" axis="ch" ptType="node" func="cnt" op="equ" val="2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5"/>
                <dgm:constr type="w" for="ch" forName="c2text" refType="w" refFor="ch" refForName="circle2" fact="0.70711"/>
                <dgm:constr type="h" for="ch" forName="c2text" refType="h" refFor="ch" refForName="circle2" fact="0.5"/>
              </dgm:constrLst>
            </dgm:if>
            <dgm:if name="Name19" axis="ch" ptType="node" func="cnt" op="equ" val="3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5625"/>
                <dgm:constr type="w" for="ch" forName="c2text" refType="w" refFor="ch" refForName="circle2" fact="0.466"/>
                <dgm:constr type="h" for="ch" forName="c2text" refType="h" refFor="ch" refForName="circle2" fact="0.1875"/>
              </dgm:constrLst>
            </dgm:if>
            <dgm:if name="Name20" axis="ch" ptType="node" func="cnt" op="equ" val="4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5"/>
                <dgm:constr type="w" for="ch" forName="c2text" refType="w" refFor="ch" refForName="circle2" fact="0.3495"/>
                <dgm:constr type="h" for="ch" forName="c2text" refType="h" refFor="ch" refForName="circle2" fact="0.18"/>
              </dgm:constrLst>
            </dgm:if>
            <dgm:if name="Name21" axis="ch" ptType="node" func="cnt" op="gte" val="5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15"/>
                <dgm:constr type="w" for="ch" forName="c2text" refType="w" refFor="ch" refForName="circle2" fact="0.43125"/>
                <dgm:constr type="h" for="ch" forName="c2text" refType="h" refFor="ch" refForName="circle2" fact="0.115"/>
              </dgm:constrLst>
            </dgm:if>
            <dgm:else name="Name22"/>
          </dgm:choose>
          <dgm:ruleLst/>
          <dgm:layoutNode name="circle2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2 1" cnt="1 0"/>
            <dgm:constrLst>
              <dgm:constr type="h" refType="w"/>
            </dgm:constrLst>
            <dgm:ruleLst/>
          </dgm:layoutNode>
          <dgm:layoutNode name="c2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2 1" cnt="1 0"/>
            <dgm:constrLst/>
            <dgm:ruleLst>
              <dgm:rule type="primFontSz" val="5" fact="NaN" max="NaN"/>
            </dgm:ruleLst>
          </dgm:layoutNode>
        </dgm:layoutNode>
      </dgm:if>
      <dgm:else name="Name23"/>
    </dgm:choose>
    <dgm:choose name="Name24">
      <dgm:if name="Name25" axis="ch" ptType="node" func="cnt" op="gte" val="3">
        <dgm:layoutNode name="comp3">
          <dgm:alg type="composite"/>
          <dgm:shape xmlns:r="http://schemas.openxmlformats.org/officeDocument/2006/relationships" r:blip="">
            <dgm:adjLst/>
          </dgm:shape>
          <dgm:presOf/>
          <dgm:choose name="Name26">
            <dgm:if name="Name27" axis="ch" ptType="node" func="cnt" op="equ" val="3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5"/>
                <dgm:constr type="w" for="ch" forName="c3text" refType="w" refFor="ch" refForName="circle3" fact="0.70711"/>
                <dgm:constr type="h" for="ch" forName="c3text" refType="h" refFor="ch" refForName="circle3" fact="0.5"/>
              </dgm:constrLst>
            </dgm:if>
            <dgm:if name="Name28" axis="ch" ptType="node" func="cnt" op="equ" val="4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1875"/>
                <dgm:constr type="w" for="ch" forName="c3text" refType="w" refFor="ch" refForName="circle3" fact="0.466"/>
                <dgm:constr type="h" for="ch" forName="c3text" refType="h" refFor="ch" refForName="circle3" fact="0.225"/>
              </dgm:constrLst>
            </dgm:if>
            <dgm:if name="Name29" axis="ch" ptType="node" func="cnt" op="gte" val="5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138"/>
                <dgm:constr type="w" for="ch" forName="c3text" refType="w" refFor="ch" refForName="circle3" fact="0.5175"/>
                <dgm:constr type="h" for="ch" forName="c3text" refType="h" refFor="ch" refForName="circle3" fact="0.138"/>
              </dgm:constrLst>
            </dgm:if>
            <dgm:else name="Name30"/>
          </dgm:choose>
          <dgm:ruleLst/>
          <dgm:layoutNode name="circle3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3 1" cnt="1 0"/>
            <dgm:constrLst>
              <dgm:constr type="h" refType="w"/>
            </dgm:constrLst>
            <dgm:ruleLst/>
          </dgm:layoutNode>
          <dgm:layoutNode name="c3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3 1" cnt="1 0"/>
            <dgm:constrLst/>
            <dgm:ruleLst>
              <dgm:rule type="primFontSz" val="5" fact="NaN" max="NaN"/>
            </dgm:ruleLst>
          </dgm:layoutNode>
        </dgm:layoutNode>
      </dgm:if>
      <dgm:else name="Name31"/>
    </dgm:choose>
    <dgm:choose name="Name32">
      <dgm:if name="Name33" axis="ch" ptType="node" func="cnt" op="gte" val="4">
        <dgm:layoutNode name="comp4">
          <dgm:alg type="composite"/>
          <dgm:shape xmlns:r="http://schemas.openxmlformats.org/officeDocument/2006/relationships" r:blip="">
            <dgm:adjLst/>
          </dgm:shape>
          <dgm:presOf/>
          <dgm:choose name="Name34">
            <dgm:if name="Name35" axis="ch" ptType="node" func="cnt" op="equ" val="4">
              <dgm:constrLst>
                <dgm:constr type="w" for="ch" forName="circle4" refType="w"/>
                <dgm:constr type="h" for="ch" forName="circle4" refType="h"/>
                <dgm:constr type="ctrX" for="ch" forName="circle4" refType="w" fact="0.5"/>
                <dgm:constr type="ctrY" for="ch" forName="circle4" refType="h" fact="0.5"/>
                <dgm:constr type="ctrX" for="ch" forName="c4text" refType="w" fact="0.5"/>
                <dgm:constr type="ctrY" for="ch" forName="c4text" refType="h" fact="0.5"/>
                <dgm:constr type="w" for="ch" forName="c4text" refType="w" refFor="ch" refForName="circle4" fact="0.70711"/>
                <dgm:constr type="h" for="ch" forName="c4text" refType="h" refFor="ch" refForName="circle4" fact="0.5"/>
              </dgm:constrLst>
            </dgm:if>
            <dgm:if name="Name36" axis="ch" ptType="node" func="cnt" op="gte" val="5">
              <dgm:constrLst>
                <dgm:constr type="w" for="ch" forName="circle4" refType="w"/>
                <dgm:constr type="h" for="ch" forName="circle4" refType="h"/>
                <dgm:constr type="ctrX" for="ch" forName="circle4" refType="w" fact="0.5"/>
                <dgm:constr type="ctrY" for="ch" forName="circle4" refType="h" fact="0.5"/>
                <dgm:constr type="ctrX" for="ch" forName="c4text" refType="w" fact="0.5"/>
                <dgm:constr type="ctrY" for="ch" forName="c4text" refType="h" fact="0.18"/>
                <dgm:constr type="w" for="ch" forName="c4text" refType="w" refFor="ch" refForName="circle4" fact="0.54"/>
                <dgm:constr type="h" for="ch" forName="c4text" refType="h" refFor="ch" refForName="circle4" fact="0.18"/>
              </dgm:constrLst>
            </dgm:if>
            <dgm:else name="Name37"/>
          </dgm:choose>
          <dgm:ruleLst/>
          <dgm:layoutNode name="circle4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4 1" cnt="1 0"/>
            <dgm:constrLst>
              <dgm:constr type="h" refType="w"/>
            </dgm:constrLst>
            <dgm:ruleLst/>
          </dgm:layoutNode>
          <dgm:layoutNode name="c4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4 1" cnt="1 0"/>
            <dgm:constrLst/>
            <dgm:ruleLst>
              <dgm:rule type="primFontSz" val="5" fact="NaN" max="NaN"/>
            </dgm:ruleLst>
          </dgm:layoutNode>
        </dgm:layoutNode>
      </dgm:if>
      <dgm:else name="Name38"/>
    </dgm:choose>
    <dgm:choose name="Name39">
      <dgm:if name="Name40" axis="ch" ptType="node" func="cnt" op="gte" val="5">
        <dgm:layoutNode name="comp5">
          <dgm:alg type="composite"/>
          <dgm:shape xmlns:r="http://schemas.openxmlformats.org/officeDocument/2006/relationships" r:blip="">
            <dgm:adjLst/>
          </dgm:shape>
          <dgm:presOf/>
          <dgm:choose name="Name41">
            <dgm:if name="Name42" axis="ch" ptType="node" func="cnt" op="equ" val="5">
              <dgm:constrLst>
                <dgm:constr type="w" for="ch" forName="circle5" refType="w"/>
                <dgm:constr type="h" for="ch" forName="circle5" refType="h"/>
                <dgm:constr type="ctrX" for="ch" forName="circle5" refType="w" fact="0.5"/>
                <dgm:constr type="ctrY" for="ch" forName="circle5" refType="h" fact="0.5"/>
                <dgm:constr type="ctrX" for="ch" forName="c5text" refType="w" fact="0.5"/>
                <dgm:constr type="ctrY" for="ch" forName="c5text" refType="h" fact="0.5"/>
                <dgm:constr type="w" for="ch" forName="c5text" refType="w" refFor="ch" refForName="circle5" fact="0.70711"/>
                <dgm:constr type="h" for="ch" forName="c5text" refType="h" refFor="ch" refForName="circle5" fact="0.5"/>
              </dgm:constrLst>
            </dgm:if>
            <dgm:if name="Name43" axis="ch" ptType="node" func="cnt" op="gte" val="6">
              <dgm:constrLst>
                <dgm:constr type="w" for="ch" forName="circle5" refType="w"/>
                <dgm:constr type="h" for="ch" forName="circle5" refType="h"/>
                <dgm:constr type="ctrX" for="ch" forName="circle5" refType="w" fact="0.5"/>
                <dgm:constr type="ctrY" for="ch" forName="circle5" refType="h" fact="0.5"/>
                <dgm:constr type="ctrX" for="ch" forName="c5text" refType="w" fact="0.5"/>
                <dgm:constr type="ctrY" for="ch" forName="c5text" refType="h" fact="0.25"/>
                <dgm:constr type="w" for="ch" forName="c5text" refType="w" refFor="ch" refForName="circle5" fact="0.65"/>
                <dgm:constr type="h" for="ch" forName="c5text" refType="h" refFor="ch" refForName="circle5" fact="0.25"/>
              </dgm:constrLst>
            </dgm:if>
            <dgm:else name="Name44"/>
          </dgm:choose>
          <dgm:ruleLst/>
          <dgm:layoutNode name="circle5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5 1" cnt="1 0"/>
            <dgm:constrLst>
              <dgm:constr type="h" refType="w"/>
            </dgm:constrLst>
            <dgm:ruleLst/>
          </dgm:layoutNode>
          <dgm:layoutNode name="c5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5 1" cnt="1 0"/>
            <dgm:constrLst/>
            <dgm:ruleLst>
              <dgm:rule type="primFontSz" val="5" fact="NaN" max="NaN"/>
            </dgm:ruleLst>
          </dgm:layoutNode>
        </dgm:layoutNode>
      </dgm:if>
      <dgm:else name="Name45"/>
    </dgm:choose>
    <dgm:choose name="Name46">
      <dgm:if name="Name47" axis="ch" ptType="node" func="cnt" op="gte" val="6">
        <dgm:layoutNode name="comp6">
          <dgm:alg type="composite"/>
          <dgm:shape xmlns:r="http://schemas.openxmlformats.org/officeDocument/2006/relationships" r:blip="">
            <dgm:adjLst/>
          </dgm:shape>
          <dgm:presOf/>
          <dgm:choose name="Name48">
            <dgm:if name="Name49" axis="ch" ptType="node" func="cnt" op="equ" val="6">
              <dgm:constrLst>
                <dgm:constr type="w" for="ch" forName="circle6" refType="w"/>
                <dgm:constr type="h" for="ch" forName="circle6" refType="h"/>
                <dgm:constr type="ctrX" for="ch" forName="circle6" refType="w" fact="0.5"/>
                <dgm:constr type="ctrY" for="ch" forName="circle6" refType="h" fact="0.5"/>
                <dgm:constr type="ctrX" for="ch" forName="c6text" refType="w" fact="0.5"/>
                <dgm:constr type="ctrY" for="ch" forName="c6text" refType="h" fact="0.5"/>
                <dgm:constr type="w" for="ch" forName="c6text" refType="w" refFor="ch" refForName="circle6" fact="0.70711"/>
                <dgm:constr type="h" for="ch" forName="c6text" refType="h" refFor="ch" refForName="circle6" fact="0.5"/>
              </dgm:constrLst>
            </dgm:if>
            <dgm:if name="Name50" axis="ch" ptType="node" func="cnt" op="gte" val="7">
              <dgm:constrLst>
                <dgm:constr type="w" for="ch" forName="circle6" refType="w"/>
                <dgm:constr type="h" for="ch" forName="circle6" refType="h"/>
                <dgm:constr type="ctrX" for="ch" forName="circle6" refType="w" fact="0.5"/>
                <dgm:constr type="ctrY" for="ch" forName="circle6" refType="h" fact="0.5"/>
                <dgm:constr type="ctrX" for="ch" forName="c6text" refType="w" fact="0.5"/>
                <dgm:constr type="ctrY" for="ch" forName="c6text" refType="h" fact="0.27"/>
                <dgm:constr type="w" for="ch" forName="c6text" refType="w" refFor="ch" refForName="circle6" fact="0.68"/>
                <dgm:constr type="h" for="ch" forName="c6text" refType="h" refFor="ch" refForName="circle6" fact="0.241"/>
              </dgm:constrLst>
            </dgm:if>
            <dgm:else name="Name51"/>
          </dgm:choose>
          <dgm:ruleLst/>
          <dgm:layoutNode name="circle6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6 1" cnt="1 0"/>
            <dgm:constrLst>
              <dgm:constr type="h" refType="w"/>
            </dgm:constrLst>
            <dgm:ruleLst/>
          </dgm:layoutNode>
          <dgm:layoutNode name="c6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6 1" cnt="1 0"/>
            <dgm:constrLst/>
            <dgm:ruleLst>
              <dgm:rule type="primFontSz" val="5" fact="NaN" max="NaN"/>
            </dgm:ruleLst>
          </dgm:layoutNode>
        </dgm:layoutNode>
      </dgm:if>
      <dgm:else name="Name52"/>
    </dgm:choose>
    <dgm:choose name="Name53">
      <dgm:if name="Name54" axis="ch" ptType="node" func="cnt" op="gte" val="7">
        <dgm:layoutNode name="comp7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circle7" refType="w"/>
            <dgm:constr type="h" for="ch" forName="circle7" refType="h"/>
            <dgm:constr type="ctrX" for="ch" forName="circle7" refType="w" fact="0.5"/>
            <dgm:constr type="ctrY" for="ch" forName="circle7" refType="h" fact="0.5"/>
            <dgm:constr type="ctrX" for="ch" forName="c7text" refType="w" fact="0.5"/>
            <dgm:constr type="ctrY" for="ch" forName="c7text" refType="h" fact="0.5"/>
            <dgm:constr type="w" for="ch" forName="c7text" refType="w" refFor="ch" refForName="circle7" fact="0.70711"/>
            <dgm:constr type="h" for="ch" forName="c7text" refType="h" refFor="ch" refForName="circle7" fact="0.5"/>
          </dgm:constrLst>
          <dgm:ruleLst/>
          <dgm:layoutNode name="circle7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7 1" cnt="1 0"/>
            <dgm:constrLst>
              <dgm:constr type="h" refType="w"/>
            </dgm:constrLst>
            <dgm:ruleLst/>
          </dgm:layoutNode>
          <dgm:layoutNode name="c7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7 1" cnt="1 0"/>
            <dgm:constrLst/>
            <dgm:ruleLst>
              <dgm:rule type="primFontSz" val="5" fact="NaN" max="NaN"/>
            </dgm:ruleLst>
          </dgm:layoutNode>
        </dgm:layoutNode>
      </dgm:if>
      <dgm:else name="Name5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73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973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463D722-F12F-4C4E-BFC5-4A01C231FA79}" type="datetimeFigureOut">
              <a:rPr lang="ru-RU" smtClean="0"/>
              <a:t>12.05.2020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48185"/>
            <a:ext cx="2971800" cy="4973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9448185"/>
            <a:ext cx="2971800" cy="4973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34EB937-B0B0-407E-A35D-C317FA04E8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004672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C69AD3-F85C-4B22-AB86-87A4BDCFCA5C}" type="datetimeFigureOut">
              <a:rPr lang="kk-KZ" smtClean="0"/>
              <a:t>12.05.2020</a:t>
            </a:fld>
            <a:endParaRPr lang="kk-KZ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k-KZ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EECBA593-6713-423A-8305-A578D37B35CA}" type="slidenum">
              <a:rPr lang="kk-KZ" smtClean="0"/>
              <a:t>‹#›</a:t>
            </a:fld>
            <a:endParaRPr lang="kk-K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C69AD3-F85C-4B22-AB86-87A4BDCFCA5C}" type="datetimeFigureOut">
              <a:rPr lang="kk-KZ" smtClean="0"/>
              <a:t>12.05.2020</a:t>
            </a:fld>
            <a:endParaRPr lang="kk-KZ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k-KZ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CBA593-6713-423A-8305-A578D37B35CA}" type="slidenum">
              <a:rPr lang="kk-KZ" smtClean="0"/>
              <a:t>‹#›</a:t>
            </a:fld>
            <a:endParaRPr lang="kk-K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C69AD3-F85C-4B22-AB86-87A4BDCFCA5C}" type="datetimeFigureOut">
              <a:rPr lang="kk-KZ" smtClean="0"/>
              <a:t>12.05.2020</a:t>
            </a:fld>
            <a:endParaRPr lang="kk-KZ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k-KZ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CBA593-6713-423A-8305-A578D37B35CA}" type="slidenum">
              <a:rPr lang="kk-KZ" smtClean="0"/>
              <a:t>‹#›</a:t>
            </a:fld>
            <a:endParaRPr lang="kk-K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Объект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C69AD3-F85C-4B22-AB86-87A4BDCFCA5C}" type="datetimeFigureOut">
              <a:rPr lang="kk-KZ" smtClean="0"/>
              <a:t>12.05.2020</a:t>
            </a:fld>
            <a:endParaRPr lang="kk-KZ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kk-KZ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EECBA593-6713-423A-8305-A578D37B35CA}" type="slidenum">
              <a:rPr lang="kk-KZ" smtClean="0"/>
              <a:t>‹#›</a:t>
            </a:fld>
            <a:endParaRPr lang="kk-K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C69AD3-F85C-4B22-AB86-87A4BDCFCA5C}" type="datetimeFigureOut">
              <a:rPr lang="kk-KZ" smtClean="0"/>
              <a:t>12.05.2020</a:t>
            </a:fld>
            <a:endParaRPr lang="kk-KZ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k-KZ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CBA593-6713-423A-8305-A578D37B35CA}" type="slidenum">
              <a:rPr lang="kk-KZ" smtClean="0"/>
              <a:t>‹#›</a:t>
            </a:fld>
            <a:endParaRPr lang="kk-KZ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C69AD3-F85C-4B22-AB86-87A4BDCFCA5C}" type="datetimeFigureOut">
              <a:rPr lang="kk-KZ" smtClean="0"/>
              <a:t>12.05.2020</a:t>
            </a:fld>
            <a:endParaRPr lang="kk-KZ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k-KZ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CBA593-6713-423A-8305-A578D37B35CA}" type="slidenum">
              <a:rPr lang="kk-KZ" smtClean="0"/>
              <a:t>‹#›</a:t>
            </a:fld>
            <a:endParaRPr lang="kk-K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Объект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C69AD3-F85C-4B22-AB86-87A4BDCFCA5C}" type="datetimeFigureOut">
              <a:rPr lang="kk-KZ" smtClean="0"/>
              <a:t>12.05.2020</a:t>
            </a:fld>
            <a:endParaRPr lang="kk-KZ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k-KZ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EECBA593-6713-423A-8305-A578D37B35CA}" type="slidenum">
              <a:rPr lang="kk-KZ" smtClean="0"/>
              <a:t>‹#›</a:t>
            </a:fld>
            <a:endParaRPr lang="kk-KZ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C69AD3-F85C-4B22-AB86-87A4BDCFCA5C}" type="datetimeFigureOut">
              <a:rPr lang="kk-KZ" smtClean="0"/>
              <a:t>12.05.2020</a:t>
            </a:fld>
            <a:endParaRPr lang="kk-KZ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k-KZ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CBA593-6713-423A-8305-A578D37B35CA}" type="slidenum">
              <a:rPr lang="kk-KZ" smtClean="0"/>
              <a:t>‹#›</a:t>
            </a:fld>
            <a:endParaRPr lang="kk-K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C69AD3-F85C-4B22-AB86-87A4BDCFCA5C}" type="datetimeFigureOut">
              <a:rPr lang="kk-KZ" smtClean="0"/>
              <a:t>12.05.2020</a:t>
            </a:fld>
            <a:endParaRPr lang="kk-KZ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k-KZ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CBA593-6713-423A-8305-A578D37B35CA}" type="slidenum">
              <a:rPr lang="kk-KZ" smtClean="0"/>
              <a:t>‹#›</a:t>
            </a:fld>
            <a:endParaRPr lang="kk-K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C69AD3-F85C-4B22-AB86-87A4BDCFCA5C}" type="datetimeFigureOut">
              <a:rPr lang="kk-KZ" smtClean="0"/>
              <a:t>12.05.2020</a:t>
            </a:fld>
            <a:endParaRPr lang="kk-KZ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k-KZ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CBA593-6713-423A-8305-A578D37B35CA}" type="slidenum">
              <a:rPr lang="kk-KZ" smtClean="0"/>
              <a:t>‹#›</a:t>
            </a:fld>
            <a:endParaRPr lang="kk-K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C69AD3-F85C-4B22-AB86-87A4BDCFCA5C}" type="datetimeFigureOut">
              <a:rPr lang="kk-KZ" smtClean="0"/>
              <a:t>12.05.2020</a:t>
            </a:fld>
            <a:endParaRPr lang="kk-KZ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k-KZ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CBA593-6713-423A-8305-A578D37B35CA}" type="slidenum">
              <a:rPr lang="kk-KZ" smtClean="0"/>
              <a:t>‹#›</a:t>
            </a:fld>
            <a:endParaRPr lang="kk-KZ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98C69AD3-F85C-4B22-AB86-87A4BDCFCA5C}" type="datetimeFigureOut">
              <a:rPr lang="kk-KZ" smtClean="0"/>
              <a:t>12.05.2020</a:t>
            </a:fld>
            <a:endParaRPr lang="kk-KZ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kk-KZ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EECBA593-6713-423A-8305-A578D37B35CA}" type="slidenum">
              <a:rPr lang="kk-KZ" smtClean="0"/>
              <a:t>‹#›</a:t>
            </a:fld>
            <a:endParaRPr lang="kk-KZ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psy-files.ru/" TargetMode="External"/><Relationship Id="rId2" Type="http://schemas.openxmlformats.org/officeDocument/2006/relationships/hyperlink" Target="http://www.my-i-nashi-deti.ru/" TargetMode="Externa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700808"/>
            <a:ext cx="8458200" cy="1656184"/>
          </a:xfrm>
        </p:spPr>
        <p:txBody>
          <a:bodyPr>
            <a:noAutofit/>
          </a:bodyPr>
          <a:lstStyle/>
          <a:p>
            <a:pPr algn="ctr"/>
            <a:r>
              <a:rPr lang="kk-KZ" sz="3200" b="1" i="1" cap="none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Мектепке дайындық диагностикасы – бірінші сыныптардың жақсы бейімделуінің негізгі шарты</a:t>
            </a:r>
            <a:endParaRPr lang="kk-KZ" sz="3200" b="1" i="1" cap="none" dirty="0">
              <a:solidFill>
                <a:srgbClr val="99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http://4.bp.blogspot.com/_XS8gYaZO-6U/TTBEILu-7oI/AAAAAAAAAl4/smwOfdrRP28/s1600/89691de0b2c7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996952"/>
            <a:ext cx="5711007" cy="45793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613487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"/>
          </p:nvPr>
        </p:nvSpPr>
        <p:spPr>
          <a:xfrm>
            <a:off x="381000" y="548680"/>
            <a:ext cx="8458200" cy="6021288"/>
          </a:xfrm>
        </p:spPr>
        <p:txBody>
          <a:bodyPr>
            <a:normAutofit lnSpcReduction="10000"/>
          </a:bodyPr>
          <a:lstStyle/>
          <a:p>
            <a:pPr algn="l"/>
            <a:r>
              <a:rPr lang="kk-KZ" sz="2600" b="1" dirty="0"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kk-KZ" sz="2600" b="1" dirty="0" smtClean="0">
                <a:latin typeface="Times New Roman" pitchFamily="18" charset="0"/>
                <a:cs typeface="Times New Roman" pitchFamily="18" charset="0"/>
              </a:rPr>
              <a:t>еңістік және уақыт бойынша түсініктер</a:t>
            </a:r>
          </a:p>
          <a:p>
            <a:pPr algn="l"/>
            <a:r>
              <a:rPr lang="kk-KZ" b="1" u="sng" dirty="0" smtClean="0">
                <a:latin typeface="Times New Roman" pitchFamily="18" charset="0"/>
                <a:cs typeface="Times New Roman" pitchFamily="18" charset="0"/>
              </a:rPr>
              <a:t>Кеңістіктегі бағыт-бағдар:</a:t>
            </a:r>
          </a:p>
          <a:p>
            <a:pPr algn="l"/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1.Баладан сізге оң қолын көрсетуін ,сол қолын оң құлаққа апаруын сұраңыз.</a:t>
            </a:r>
          </a:p>
          <a:p>
            <a:pPr algn="l"/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2.Балаға тапсырма беріңіз:</a:t>
            </a:r>
          </a:p>
          <a:p>
            <a:pPr algn="l"/>
            <a:r>
              <a:rPr lang="kk-KZ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  «Кітапты үстелге қой»</a:t>
            </a:r>
          </a:p>
          <a:p>
            <a:pPr algn="l"/>
            <a:r>
              <a:rPr lang="kk-KZ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  «Дәптерді кітаптың астына,ал қаламсапты кітаптың үстіне қой»</a:t>
            </a:r>
          </a:p>
          <a:p>
            <a:pPr algn="l"/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   «Столға қатысты дәптер қай жерде тұр?»</a:t>
            </a:r>
          </a:p>
          <a:p>
            <a:pPr algn="l"/>
            <a:r>
              <a:rPr lang="kk-KZ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  «Қаламсапқа қатысты кітап қай жерде тұр?»</a:t>
            </a:r>
          </a:p>
          <a:p>
            <a:pPr algn="l"/>
            <a:r>
              <a:rPr lang="kk-KZ" b="1" u="sng" dirty="0" smtClean="0">
                <a:latin typeface="Times New Roman" pitchFamily="18" charset="0"/>
                <a:cs typeface="Times New Roman" pitchFamily="18" charset="0"/>
              </a:rPr>
              <a:t>Уақыт туралы түсініктер:</a:t>
            </a:r>
          </a:p>
          <a:p>
            <a:pPr algn="l"/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1.Қазір қандай жыл мезгілі?</a:t>
            </a:r>
          </a:p>
          <a:p>
            <a:pPr algn="l"/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2.Одан кейін не болады?</a:t>
            </a:r>
          </a:p>
          <a:p>
            <a:pPr algn="l"/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3.Оған дейін не болған?</a:t>
            </a:r>
          </a:p>
          <a:p>
            <a:pPr algn="l"/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4.Бүгін аптаның қай күні?</a:t>
            </a:r>
          </a:p>
          <a:p>
            <a:pPr algn="l"/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5.Бір аптада неше күн бар?Бір жылда неше ай бар?</a:t>
            </a:r>
          </a:p>
          <a:p>
            <a:pPr algn="l"/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6.Апта күндерін,ай аттырын ата</a:t>
            </a:r>
          </a:p>
          <a:p>
            <a:pPr algn="l"/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7.Тәулік бойындағы уақыттарды ата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44625"/>
            <a:ext cx="8686800" cy="936104"/>
          </a:xfrm>
        </p:spPr>
        <p:txBody>
          <a:bodyPr>
            <a:normAutofit/>
          </a:bodyPr>
          <a:lstStyle/>
          <a:p>
            <a:pPr algn="ctr"/>
            <a:r>
              <a:rPr lang="kk-KZ" sz="3200" b="1" u="sng" cap="none" dirty="0" smtClean="0">
                <a:solidFill>
                  <a:srgbClr val="990000"/>
                </a:solidFill>
                <a:effectLst/>
                <a:latin typeface="Times New Roman" pitchFamily="18" charset="0"/>
                <a:cs typeface="Times New Roman" pitchFamily="18" charset="0"/>
              </a:rPr>
              <a:t>Дайындық диагностикасы</a:t>
            </a:r>
            <a:endParaRPr lang="kk-KZ" sz="3200" b="1" u="sng" cap="none" dirty="0">
              <a:solidFill>
                <a:srgbClr val="99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352465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116632"/>
            <a:ext cx="8686800" cy="838200"/>
          </a:xfrm>
        </p:spPr>
        <p:txBody>
          <a:bodyPr>
            <a:normAutofit/>
          </a:bodyPr>
          <a:lstStyle/>
          <a:p>
            <a:pPr algn="ctr"/>
            <a:r>
              <a:rPr lang="kk-KZ" sz="3200" b="1" u="sng" cap="none" dirty="0" smtClean="0">
                <a:solidFill>
                  <a:srgbClr val="990000"/>
                </a:solidFill>
                <a:effectLst/>
                <a:latin typeface="Times New Roman" pitchFamily="18" charset="0"/>
                <a:cs typeface="Times New Roman" pitchFamily="18" charset="0"/>
              </a:rPr>
              <a:t>Дайындық диагностикасы</a:t>
            </a:r>
            <a:endParaRPr lang="kk-KZ" sz="3200" b="1" u="sng" cap="none" dirty="0">
              <a:solidFill>
                <a:srgbClr val="99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4800" y="1340768"/>
            <a:ext cx="8686800" cy="473935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kk-KZ" sz="2400" b="1" dirty="0" smtClean="0">
                <a:latin typeface="Times New Roman" pitchFamily="18" charset="0"/>
                <a:cs typeface="Times New Roman" pitchFamily="18" charset="0"/>
              </a:rPr>
              <a:t>Ойлау </a:t>
            </a:r>
          </a:p>
          <a:p>
            <a:pPr marL="0" indent="0">
              <a:buNone/>
            </a:pPr>
            <a:r>
              <a:rPr lang="kk-KZ" sz="2000" dirty="0" smtClean="0">
                <a:latin typeface="Times New Roman" pitchFamily="18" charset="0"/>
                <a:cs typeface="Times New Roman" pitchFamily="18" charset="0"/>
              </a:rPr>
              <a:t>Көрсетілген 4 заттан қайсысы артық екенін сұраңыз.</a:t>
            </a:r>
          </a:p>
          <a:p>
            <a:pPr marL="0" indent="0">
              <a:buNone/>
            </a:pPr>
            <a:r>
              <a:rPr lang="kk-KZ" sz="2000" dirty="0" smtClean="0">
                <a:latin typeface="Times New Roman" pitchFamily="18" charset="0"/>
                <a:cs typeface="Times New Roman" pitchFamily="18" charset="0"/>
              </a:rPr>
              <a:t>Қалған заттарды бір сөзбен қалай атауға болатынын сұраңыз.</a:t>
            </a:r>
          </a:p>
          <a:p>
            <a:pPr marL="0" indent="0">
              <a:buNone/>
            </a:pPr>
            <a:endParaRPr lang="kk-KZ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kk-KZ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140968"/>
            <a:ext cx="3258010" cy="25269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 descr="http://i052.radikal.ru/0902/5f/a3d943a8abaa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5514" y="3166615"/>
            <a:ext cx="2949905" cy="24299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3175198"/>
            <a:ext cx="2774082" cy="27740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4913798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5401435"/>
              </p:ext>
            </p:extLst>
          </p:nvPr>
        </p:nvGraphicFramePr>
        <p:xfrm>
          <a:off x="107500" y="1449868"/>
          <a:ext cx="8929000" cy="5003468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892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953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9046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929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5294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3610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9208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576064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50406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2304256">
                <a:tc>
                  <a:txBody>
                    <a:bodyPr/>
                    <a:lstStyle/>
                    <a:p>
                      <a:r>
                        <a:rPr lang="kk-KZ" sz="2000" b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Баланың</a:t>
                      </a:r>
                      <a:r>
                        <a:rPr lang="kk-KZ" sz="2000" b="0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 тегі</a:t>
                      </a:r>
                      <a:endParaRPr lang="kk-KZ" sz="2000" b="0" dirty="0">
                        <a:solidFill>
                          <a:srgbClr val="99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r>
                        <a:rPr lang="kk-KZ" sz="2000" b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Қоршаған ортадан жалпы хабардар болуы</a:t>
                      </a:r>
                      <a:endParaRPr lang="kk-KZ" sz="2000" b="0" dirty="0">
                        <a:solidFill>
                          <a:srgbClr val="99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r>
                        <a:rPr lang="kk-KZ" sz="2000" b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Есте сақтау қабілеті</a:t>
                      </a:r>
                      <a:endParaRPr lang="kk-KZ" sz="2000" b="0" dirty="0">
                        <a:solidFill>
                          <a:srgbClr val="99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r>
                        <a:rPr lang="kk-KZ" sz="2000" b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Ойлау</a:t>
                      </a:r>
                      <a:endParaRPr lang="kk-KZ" sz="2000" b="0" dirty="0">
                        <a:solidFill>
                          <a:srgbClr val="99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r>
                        <a:rPr lang="kk-KZ" sz="2000" b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Тілінің дамуы</a:t>
                      </a:r>
                      <a:endParaRPr lang="kk-KZ" sz="2000" b="0" dirty="0">
                        <a:solidFill>
                          <a:srgbClr val="99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r>
                        <a:rPr lang="kk-KZ" sz="2000" b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Қимыл-қозғалыс координациясы</a:t>
                      </a:r>
                      <a:endParaRPr lang="kk-KZ" sz="2000" b="0" dirty="0">
                        <a:solidFill>
                          <a:srgbClr val="99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r>
                        <a:rPr lang="kk-KZ" sz="2000" b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Қолдың ұсақ моторикасы</a:t>
                      </a:r>
                      <a:endParaRPr lang="kk-KZ" sz="2000" b="0" dirty="0">
                        <a:solidFill>
                          <a:srgbClr val="99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r>
                        <a:rPr lang="kk-KZ" sz="2000" b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Мотивация</a:t>
                      </a:r>
                      <a:endParaRPr lang="kk-KZ" sz="2000" b="0" dirty="0">
                        <a:solidFill>
                          <a:srgbClr val="99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r>
                        <a:rPr lang="kk-KZ" sz="2000" b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Нәтиже</a:t>
                      </a:r>
                      <a:endParaRPr lang="kk-KZ" sz="2000" b="0" dirty="0">
                        <a:solidFill>
                          <a:srgbClr val="99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r>
                        <a:rPr lang="kk-KZ" sz="2000" b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Қорытынды</a:t>
                      </a:r>
                      <a:endParaRPr lang="kk-KZ" sz="2000" b="0" dirty="0">
                        <a:solidFill>
                          <a:srgbClr val="99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vert="vert27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99212">
                <a:tc>
                  <a:txBody>
                    <a:bodyPr/>
                    <a:lstStyle/>
                    <a:p>
                      <a:endParaRPr lang="kk-KZ" sz="2000" b="0">
                        <a:solidFill>
                          <a:srgbClr val="99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endParaRPr lang="kk-KZ" sz="2000" b="0">
                        <a:solidFill>
                          <a:srgbClr val="99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endParaRPr lang="kk-KZ" sz="2000" b="0">
                        <a:solidFill>
                          <a:srgbClr val="99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endParaRPr lang="kk-KZ" sz="2000" b="0">
                        <a:solidFill>
                          <a:srgbClr val="99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endParaRPr lang="kk-KZ" sz="2000" b="0">
                        <a:solidFill>
                          <a:srgbClr val="99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endParaRPr lang="kk-KZ" sz="2000" b="0">
                        <a:solidFill>
                          <a:srgbClr val="99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endParaRPr lang="kk-KZ" sz="2000" b="0">
                        <a:solidFill>
                          <a:srgbClr val="99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endParaRPr lang="kk-KZ" sz="2000" b="0">
                        <a:solidFill>
                          <a:srgbClr val="99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endParaRPr lang="kk-KZ" sz="2000" b="0">
                        <a:solidFill>
                          <a:srgbClr val="99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endParaRPr lang="kk-KZ" sz="2000" b="0" dirty="0">
                        <a:solidFill>
                          <a:srgbClr val="99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vert="vert27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899592" y="404664"/>
            <a:ext cx="75608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k-KZ" sz="2400" b="1" u="sng" dirty="0" smtClean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  <a:t>Мектепке дайындық диагностикасының қорытындысы</a:t>
            </a:r>
            <a:endParaRPr lang="kk-KZ" sz="2400" b="1" u="sng" dirty="0">
              <a:solidFill>
                <a:srgbClr val="99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523194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60648"/>
            <a:ext cx="8686800" cy="841248"/>
          </a:xfrm>
        </p:spPr>
        <p:txBody>
          <a:bodyPr>
            <a:normAutofit/>
          </a:bodyPr>
          <a:lstStyle/>
          <a:p>
            <a:pPr algn="ctr"/>
            <a:r>
              <a:rPr lang="kk-KZ" sz="3000" b="1" u="sng" cap="none" dirty="0" smtClean="0">
                <a:solidFill>
                  <a:srgbClr val="990000"/>
                </a:solidFill>
                <a:effectLst/>
                <a:latin typeface="Times New Roman" pitchFamily="18" charset="0"/>
                <a:cs typeface="Times New Roman" pitchFamily="18" charset="0"/>
              </a:rPr>
              <a:t>Мектепке дайындықтың көрсеткіштері:</a:t>
            </a:r>
            <a:endParaRPr lang="kk-KZ" sz="3000" b="1" u="sng" cap="none" dirty="0">
              <a:solidFill>
                <a:srgbClr val="99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39552" y="2045166"/>
            <a:ext cx="842493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kk-KZ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Баланың ережелерді қабылдауы,есту және одан не сұрап тұрғанын түсіне алуы</a:t>
            </a:r>
          </a:p>
          <a:p>
            <a:endParaRPr lang="kk-KZ" sz="2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kk-KZ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Қарапайым түрде өзінің жұмысын жоспарлай алуы</a:t>
            </a:r>
          </a:p>
          <a:p>
            <a:endParaRPr lang="kk-KZ" sz="2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kk-KZ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Қателігін түзініп,түзете алуы</a:t>
            </a:r>
          </a:p>
        </p:txBody>
      </p:sp>
    </p:spTree>
    <p:extLst>
      <p:ext uri="{BB962C8B-B14F-4D97-AF65-F5344CB8AC3E}">
        <p14:creationId xmlns:p14="http://schemas.microsoft.com/office/powerpoint/2010/main" val="154218005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574576"/>
            <a:ext cx="8686800" cy="838200"/>
          </a:xfrm>
        </p:spPr>
        <p:txBody>
          <a:bodyPr>
            <a:noAutofit/>
          </a:bodyPr>
          <a:lstStyle/>
          <a:p>
            <a:pPr algn="ctr"/>
            <a:r>
              <a:rPr lang="kk-KZ" sz="3000" b="1" u="sng" cap="none" dirty="0" smtClean="0">
                <a:solidFill>
                  <a:srgbClr val="990000"/>
                </a:solidFill>
                <a:effectLst/>
                <a:latin typeface="Times New Roman" pitchFamily="18" charset="0"/>
                <a:cs typeface="Times New Roman" pitchFamily="18" charset="0"/>
              </a:rPr>
              <a:t>Мектепке дайындық диагностикасының нәтижесі</a:t>
            </a:r>
            <a:endParaRPr lang="kk-KZ" sz="3000" b="1" u="sng" cap="none" dirty="0">
              <a:solidFill>
                <a:srgbClr val="99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24728395"/>
              </p:ext>
            </p:extLst>
          </p:nvPr>
        </p:nvGraphicFramePr>
        <p:xfrm>
          <a:off x="304800" y="1554163"/>
          <a:ext cx="8686800" cy="45259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12304948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9552" y="404664"/>
            <a:ext cx="799288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k-KZ" sz="2800" b="1" u="sng" dirty="0" smtClean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  <a:t>Бірінші сынып оқушысының әлеуметті-педагогикалық бейімделу схемасы</a:t>
            </a:r>
            <a:endParaRPr lang="kk-KZ" sz="2800" b="1" u="sng" dirty="0">
              <a:solidFill>
                <a:srgbClr val="99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2513218218"/>
              </p:ext>
            </p:extLst>
          </p:nvPr>
        </p:nvGraphicFramePr>
        <p:xfrm>
          <a:off x="251520" y="1397000"/>
          <a:ext cx="8280920" cy="5461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07132880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1560" y="188640"/>
            <a:ext cx="820891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k-KZ" sz="2800" b="1" u="sng" dirty="0" smtClean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  <a:t>Г.Ф.Кумарин – М.Э.Вайнер методикасы бойынша бейімделу диагностикасы</a:t>
            </a:r>
            <a:endParaRPr lang="kk-KZ" sz="2800" b="1" u="sng" dirty="0">
              <a:solidFill>
                <a:srgbClr val="99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27584" y="1124744"/>
            <a:ext cx="8208912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k-KZ" sz="2000" dirty="0" smtClean="0">
                <a:latin typeface="Times New Roman" pitchFamily="18" charset="0"/>
                <a:cs typeface="Times New Roman" pitchFamily="18" charset="0"/>
              </a:rPr>
              <a:t>1.Бала талаптанып,қызығып оқиды ма?</a:t>
            </a:r>
          </a:p>
          <a:p>
            <a:r>
              <a:rPr lang="kk-KZ" sz="2000" dirty="0" smtClean="0">
                <a:latin typeface="Times New Roman" pitchFamily="18" charset="0"/>
                <a:cs typeface="Times New Roman" pitchFamily="18" charset="0"/>
              </a:rPr>
              <a:t>2.Оқуға толық жауапкершілікпен қарай ма?</a:t>
            </a:r>
          </a:p>
          <a:p>
            <a:r>
              <a:rPr lang="kk-KZ" sz="2000" dirty="0" smtClean="0">
                <a:latin typeface="Times New Roman" pitchFamily="18" charset="0"/>
                <a:cs typeface="Times New Roman" pitchFamily="18" charset="0"/>
              </a:rPr>
              <a:t>3.Оқудағы сәтсіздіктері мен сәттіліктерін уайымдай ма?</a:t>
            </a:r>
          </a:p>
          <a:p>
            <a:r>
              <a:rPr lang="kk-KZ" sz="2000" dirty="0" smtClean="0">
                <a:latin typeface="Times New Roman" pitchFamily="18" charset="0"/>
                <a:cs typeface="Times New Roman" pitchFamily="18" charset="0"/>
              </a:rPr>
              <a:t>4.Өзінің нәтижелерін жақсартуға тырыса ма?</a:t>
            </a:r>
          </a:p>
          <a:p>
            <a:r>
              <a:rPr lang="kk-KZ" sz="2000" dirty="0" smtClean="0">
                <a:latin typeface="Times New Roman" pitchFamily="18" charset="0"/>
                <a:cs typeface="Times New Roman" pitchFamily="18" charset="0"/>
              </a:rPr>
              <a:t>5.Сабақта белсенді ме?Өз ойын айтуға,сұрақтарға жауап беруге ұмтыла ма?</a:t>
            </a:r>
          </a:p>
          <a:p>
            <a:r>
              <a:rPr lang="kk-KZ" sz="2000" dirty="0" smtClean="0">
                <a:latin typeface="Times New Roman" pitchFamily="18" charset="0"/>
                <a:cs typeface="Times New Roman" pitchFamily="18" charset="0"/>
              </a:rPr>
              <a:t>6.Тәртіпке бағына ма?</a:t>
            </a:r>
          </a:p>
          <a:p>
            <a:r>
              <a:rPr lang="kk-KZ" sz="2000" dirty="0" smtClean="0">
                <a:latin typeface="Times New Roman" pitchFamily="18" charset="0"/>
                <a:cs typeface="Times New Roman" pitchFamily="18" charset="0"/>
              </a:rPr>
              <a:t>7.Жұмыста өзін ұйымдастыра ала ма?</a:t>
            </a:r>
          </a:p>
          <a:p>
            <a:r>
              <a:rPr lang="kk-KZ" sz="2000" dirty="0" smtClean="0">
                <a:latin typeface="Times New Roman" pitchFamily="18" charset="0"/>
                <a:cs typeface="Times New Roman" pitchFamily="18" charset="0"/>
              </a:rPr>
              <a:t>8.Жеткілікті мұқият па,алған бетінен қайтпай,мақсатқа талпына ма</a:t>
            </a:r>
          </a:p>
          <a:p>
            <a:r>
              <a:rPr lang="kk-KZ" sz="2000" dirty="0" smtClean="0">
                <a:latin typeface="Times New Roman" pitchFamily="18" charset="0"/>
                <a:cs typeface="Times New Roman" pitchFamily="18" charset="0"/>
              </a:rPr>
              <a:t>9.Баланың жұыс істеу қабілеті мектептің талаптарына сай ма?</a:t>
            </a:r>
          </a:p>
          <a:p>
            <a:r>
              <a:rPr lang="kk-KZ" sz="2000" dirty="0" smtClean="0">
                <a:latin typeface="Times New Roman" pitchFamily="18" charset="0"/>
                <a:cs typeface="Times New Roman" pitchFamily="18" charset="0"/>
              </a:rPr>
              <a:t>10.Басқалармен жақсы қарым-қатынаста ма,тез сенгіш па,тәрбиелік іс-қимылға тез бейімделе ме?</a:t>
            </a:r>
          </a:p>
          <a:p>
            <a:r>
              <a:rPr lang="kk-KZ" sz="2000" dirty="0" smtClean="0">
                <a:latin typeface="Times New Roman" pitchFamily="18" charset="0"/>
                <a:cs typeface="Times New Roman" pitchFamily="18" charset="0"/>
              </a:rPr>
              <a:t>11.Сыныптағы балалармен тез қарым-қатынас бастай ала ма?</a:t>
            </a:r>
          </a:p>
          <a:p>
            <a:r>
              <a:rPr lang="kk-KZ" sz="2000" dirty="0" smtClean="0">
                <a:latin typeface="Times New Roman" pitchFamily="18" charset="0"/>
                <a:cs typeface="Times New Roman" pitchFamily="18" charset="0"/>
              </a:rPr>
              <a:t>12.Бала индивидуалдық көмектерді қажет ете ме</a:t>
            </a:r>
          </a:p>
          <a:p>
            <a:r>
              <a:rPr lang="kk-KZ" sz="2000" dirty="0" smtClean="0">
                <a:latin typeface="Times New Roman" pitchFamily="18" charset="0"/>
                <a:cs typeface="Times New Roman" pitchFamily="18" charset="0"/>
              </a:rPr>
              <a:t>      а)сабақта?ә)үй жұмысын орындауда?</a:t>
            </a:r>
          </a:p>
          <a:p>
            <a:r>
              <a:rPr lang="kk-KZ" sz="2000" dirty="0" smtClean="0">
                <a:latin typeface="Times New Roman" pitchFamily="18" charset="0"/>
                <a:cs typeface="Times New Roman" pitchFamily="18" charset="0"/>
              </a:rPr>
              <a:t>13.Көмектесуге бейім бе?</a:t>
            </a:r>
          </a:p>
          <a:p>
            <a:r>
              <a:rPr lang="kk-KZ" sz="2000" dirty="0" smtClean="0">
                <a:latin typeface="Times New Roman" pitchFamily="18" charset="0"/>
                <a:cs typeface="Times New Roman" pitchFamily="18" charset="0"/>
              </a:rPr>
              <a:t>14.Оқу бағдарламасын қанағаттанарлықтай меңгере ме,ептілігі және қабілеті?</a:t>
            </a:r>
            <a:endParaRPr lang="kk-KZ" sz="2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2112072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87216" y="332656"/>
            <a:ext cx="46450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k-KZ" sz="3200" b="1" u="sng" dirty="0" smtClean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  <a:t>Диагностика нәтижесі</a:t>
            </a:r>
            <a:endParaRPr lang="kk-KZ" sz="3200" b="1" u="sng" dirty="0">
              <a:solidFill>
                <a:srgbClr val="99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95536" y="1268760"/>
            <a:ext cx="864096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kk-KZ" sz="2800" dirty="0" smtClean="0">
                <a:latin typeface="Times New Roman" pitchFamily="18" charset="0"/>
                <a:cs typeface="Times New Roman" pitchFamily="18" charset="0"/>
              </a:rPr>
              <a:t>1 балл – «сөзсіз,ия»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k-KZ" sz="2800" dirty="0" smtClean="0">
                <a:latin typeface="Times New Roman" pitchFamily="18" charset="0"/>
                <a:cs typeface="Times New Roman" pitchFamily="18" charset="0"/>
              </a:rPr>
              <a:t>2 балл – «жоқ дегеннен гөрі ия дегенге жақынырақ»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k-KZ" sz="2800" dirty="0" smtClean="0">
                <a:latin typeface="Times New Roman" pitchFamily="18" charset="0"/>
                <a:cs typeface="Times New Roman" pitchFamily="18" charset="0"/>
              </a:rPr>
              <a:t>3 балл – «ия дегеннен гөрі жоқ дегенге жақын»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kk-KZ" sz="2800" dirty="0" smtClean="0">
                <a:latin typeface="Times New Roman" pitchFamily="18" charset="0"/>
                <a:cs typeface="Times New Roman" pitchFamily="18" charset="0"/>
              </a:rPr>
              <a:t>4 балл – «сөзсіз,жоқ»</a:t>
            </a:r>
          </a:p>
          <a:p>
            <a:pPr marL="285750" indent="-285750">
              <a:buFont typeface="Arial" pitchFamily="34" charset="0"/>
              <a:buChar char="•"/>
            </a:pPr>
            <a:endParaRPr lang="kk-KZ" sz="2800" dirty="0"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 typeface="Arial" pitchFamily="34" charset="0"/>
              <a:buChar char="•"/>
            </a:pPr>
            <a:endParaRPr lang="kk-KZ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kk-KZ" sz="2800" b="1" i="1" dirty="0" smtClean="0">
                <a:latin typeface="Times New Roman" pitchFamily="18" charset="0"/>
                <a:cs typeface="Times New Roman" pitchFamily="18" charset="0"/>
              </a:rPr>
              <a:t>Орта балы 1 ден 4-ке дейін болған балалар мектепте бейімделуде қиындыққа кездеседі және ары қарайғы индивидуалды зерттеудің объектісі болады.</a:t>
            </a:r>
            <a:endParaRPr lang="kk-KZ" sz="28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247221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kk-KZ" b="1" u="sng" cap="none" dirty="0" smtClean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  <a:t>Сыныптың  бейімделу дәрежесінің диагностикасы</a:t>
            </a:r>
            <a:endParaRPr lang="kk-KZ" b="1" u="sng" cap="none" dirty="0">
              <a:solidFill>
                <a:srgbClr val="99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988840"/>
            <a:ext cx="8686800" cy="45259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kk-KZ" sz="2000" dirty="0" smtClean="0">
                <a:latin typeface="Times New Roman" pitchFamily="18" charset="0"/>
                <a:cs typeface="Times New Roman" pitchFamily="18" charset="0"/>
              </a:rPr>
              <a:t>Сұрақтарға жауап</a:t>
            </a:r>
          </a:p>
          <a:p>
            <a:pPr marL="0" indent="0">
              <a:buNone/>
            </a:pPr>
            <a:endParaRPr lang="kk-KZ" sz="20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kk-KZ" sz="2000" dirty="0" smtClean="0">
                <a:latin typeface="Times New Roman" pitchFamily="18" charset="0"/>
                <a:cs typeface="Times New Roman" pitchFamily="18" charset="0"/>
              </a:rPr>
              <a:t>№      Қатысушылар                                                                Орта      Қорытынды</a:t>
            </a:r>
          </a:p>
          <a:p>
            <a:pPr marL="0" indent="0">
              <a:buNone/>
            </a:pPr>
            <a:r>
              <a:rPr lang="kk-KZ" sz="2000" dirty="0" smtClean="0">
                <a:latin typeface="Times New Roman" pitchFamily="18" charset="0"/>
                <a:cs typeface="Times New Roman" pitchFamily="18" charset="0"/>
              </a:rPr>
              <a:t>           (аты-жөні)                                                                      балл</a:t>
            </a:r>
          </a:p>
          <a:p>
            <a:pPr marL="0" indent="0">
              <a:buNone/>
            </a:pPr>
            <a:r>
              <a:rPr lang="kk-KZ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2000" dirty="0" smtClean="0">
                <a:latin typeface="Times New Roman" pitchFamily="18" charset="0"/>
                <a:cs typeface="Times New Roman" pitchFamily="18" charset="0"/>
              </a:rPr>
              <a:t>                                1  2  3  4  5  6  7  8  9  10  11  12  13  14 </a:t>
            </a:r>
            <a:endParaRPr lang="kk-KZ" sz="2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042372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9592" y="404664"/>
            <a:ext cx="763284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k-KZ" sz="2800" b="1" u="sng" dirty="0" smtClean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  <a:t>Бейімделу кезеңін диагностикалаудың нәтижесі</a:t>
            </a:r>
            <a:endParaRPr lang="kk-KZ" sz="2800" b="1" u="sng" dirty="0">
              <a:solidFill>
                <a:srgbClr val="99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3612171085"/>
              </p:ext>
            </p:extLst>
          </p:nvPr>
        </p:nvGraphicFramePr>
        <p:xfrm>
          <a:off x="573343" y="980728"/>
          <a:ext cx="7992888" cy="564362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9438364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60648"/>
            <a:ext cx="8686800" cy="841248"/>
          </a:xfrm>
        </p:spPr>
        <p:txBody>
          <a:bodyPr>
            <a:normAutofit/>
          </a:bodyPr>
          <a:lstStyle/>
          <a:p>
            <a:r>
              <a:rPr lang="kk-KZ" sz="2800" b="1" u="sng" cap="none" dirty="0" smtClean="0">
                <a:solidFill>
                  <a:srgbClr val="990000"/>
                </a:solidFill>
                <a:effectLst/>
                <a:latin typeface="Times New Roman" pitchFamily="18" charset="0"/>
                <a:cs typeface="Times New Roman" pitchFamily="18" charset="0"/>
              </a:rPr>
              <a:t>Болашақ бірінші сынып оқушысының денсаулығы</a:t>
            </a:r>
            <a:endParaRPr lang="kk-KZ" sz="2800" b="1" u="sng" cap="none" dirty="0">
              <a:solidFill>
                <a:srgbClr val="99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1816642066"/>
              </p:ext>
            </p:extLst>
          </p:nvPr>
        </p:nvGraphicFramePr>
        <p:xfrm>
          <a:off x="179512" y="2491154"/>
          <a:ext cx="5040560" cy="42502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4860032" y="1844824"/>
            <a:ext cx="3600400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v"/>
            </a:pPr>
            <a:r>
              <a:rPr lang="kk-KZ" sz="1900" dirty="0"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kk-KZ" sz="1900" dirty="0" smtClean="0">
                <a:latin typeface="Times New Roman" pitchFamily="18" charset="0"/>
                <a:cs typeface="Times New Roman" pitchFamily="18" charset="0"/>
              </a:rPr>
              <a:t>іс ауруы – 90</a:t>
            </a:r>
            <a:r>
              <a:rPr lang="en-US" sz="1900" dirty="0" smtClean="0">
                <a:latin typeface="Times New Roman" pitchFamily="18" charset="0"/>
                <a:cs typeface="Times New Roman" pitchFamily="18" charset="0"/>
              </a:rPr>
              <a:t>%</a:t>
            </a:r>
            <a:endParaRPr lang="kk-KZ" sz="1900" dirty="0" smtClean="0"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 typeface="Wingdings" pitchFamily="2" charset="2"/>
              <a:buChar char="v"/>
            </a:pPr>
            <a:r>
              <a:rPr lang="kk-KZ" sz="1900" dirty="0"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kk-KZ" sz="1900" dirty="0" smtClean="0">
                <a:latin typeface="Times New Roman" pitchFamily="18" charset="0"/>
                <a:cs typeface="Times New Roman" pitchFamily="18" charset="0"/>
              </a:rPr>
              <a:t>енені тік ұстай алмау – 70</a:t>
            </a:r>
            <a:r>
              <a:rPr lang="en-US" sz="1900" dirty="0" smtClean="0">
                <a:latin typeface="Times New Roman" pitchFamily="18" charset="0"/>
                <a:cs typeface="Times New Roman" pitchFamily="18" charset="0"/>
              </a:rPr>
              <a:t>%</a:t>
            </a:r>
            <a:endParaRPr lang="kk-KZ" sz="1900" dirty="0" smtClean="0"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 typeface="Wingdings" pitchFamily="2" charset="2"/>
              <a:buChar char="v"/>
            </a:pPr>
            <a:r>
              <a:rPr lang="kk-KZ" sz="1900" dirty="0">
                <a:latin typeface="Times New Roman" pitchFamily="18" charset="0"/>
                <a:cs typeface="Times New Roman" pitchFamily="18" charset="0"/>
              </a:rPr>
              <a:t>л</a:t>
            </a:r>
            <a:r>
              <a:rPr lang="kk-KZ" sz="1900" dirty="0" smtClean="0">
                <a:latin typeface="Times New Roman" pitchFamily="18" charset="0"/>
                <a:cs typeface="Times New Roman" pitchFamily="18" charset="0"/>
              </a:rPr>
              <a:t>ор-аурулары – 20</a:t>
            </a:r>
            <a:r>
              <a:rPr lang="en-US" sz="1900" dirty="0" smtClean="0">
                <a:latin typeface="Times New Roman" pitchFamily="18" charset="0"/>
                <a:cs typeface="Times New Roman" pitchFamily="18" charset="0"/>
              </a:rPr>
              <a:t>%</a:t>
            </a:r>
            <a:endParaRPr lang="kk-KZ" sz="1900" dirty="0" smtClean="0"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 typeface="Wingdings" pitchFamily="2" charset="2"/>
              <a:buChar char="v"/>
            </a:pPr>
            <a:r>
              <a:rPr lang="kk-KZ" sz="1900" dirty="0"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kk-KZ" sz="1900" dirty="0" smtClean="0">
                <a:latin typeface="Times New Roman" pitchFamily="18" charset="0"/>
                <a:cs typeface="Times New Roman" pitchFamily="18" charset="0"/>
              </a:rPr>
              <a:t>өздің нашарлауы – 10</a:t>
            </a:r>
            <a:r>
              <a:rPr lang="en-US" sz="1900" dirty="0" smtClean="0">
                <a:latin typeface="Times New Roman" pitchFamily="18" charset="0"/>
                <a:cs typeface="Times New Roman" pitchFamily="18" charset="0"/>
              </a:rPr>
              <a:t>%</a:t>
            </a:r>
            <a:endParaRPr lang="kk-KZ" sz="19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http://buynaksk8.dagschool.com/_http_schools/1746/buynaksk8/admin/ckfinder/core/connector/php/connector.phpfck_user_files/images/1315576218_prezentacija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3429000"/>
            <a:ext cx="4032447" cy="302433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6274053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73832" y="116632"/>
            <a:ext cx="8686800" cy="841248"/>
          </a:xfrm>
        </p:spPr>
        <p:txBody>
          <a:bodyPr/>
          <a:lstStyle/>
          <a:p>
            <a:r>
              <a:rPr lang="kk-KZ" b="1" u="sng" cap="none" dirty="0" smtClean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  <a:t>Пайдаланған әдебиеттер</a:t>
            </a:r>
            <a:endParaRPr lang="kk-KZ" b="1" u="sng" cap="none" dirty="0">
              <a:solidFill>
                <a:srgbClr val="99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95536" y="1806415"/>
            <a:ext cx="864096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1.М.М.Безруких.Энциклопедияның родителей будущего первоклассника. – Москва,2008г</a:t>
            </a:r>
          </a:p>
          <a:p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2.Е.П.Короткова.Такие недетские детские школьные беды. – Здоровье школьника,2007г</a:t>
            </a:r>
          </a:p>
          <a:p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3.Е.М.Лепешкова.Я иду в школу:Что нужно знать родителям. – СПб.:Азбука,2010. – 208с</a:t>
            </a:r>
          </a:p>
          <a:p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4.И.Ю.Млодик.Современные дети и их несовременные родители,или О том,в чем так непроста признаться. – Москва:Генезис,2009г.</a:t>
            </a:r>
          </a:p>
          <a:p>
            <a:r>
              <a:rPr lang="kk-KZ" dirty="0">
                <a:latin typeface="Times New Roman" pitchFamily="18" charset="0"/>
                <a:cs typeface="Times New Roman" pitchFamily="18" charset="0"/>
              </a:rPr>
              <a:t> </a:t>
            </a:r>
            <a:endParaRPr lang="kk-KZ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Интернет ресурстары</a:t>
            </a:r>
          </a:p>
          <a:p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  <a:hlinkClick r:id="rId2"/>
              </a:rPr>
              <a:t>http</a:t>
            </a:r>
            <a:r>
              <a:rPr lang="kk-KZ" dirty="0" smtClean="0">
                <a:latin typeface="Times New Roman" pitchFamily="18" charset="0"/>
                <a:cs typeface="Times New Roman" pitchFamily="18" charset="0"/>
                <a:hlinkClick r:id="rId2"/>
              </a:rPr>
              <a:t>://</a:t>
            </a:r>
            <a:r>
              <a:rPr lang="en-US" dirty="0" smtClean="0">
                <a:latin typeface="Times New Roman" pitchFamily="18" charset="0"/>
                <a:cs typeface="Times New Roman" pitchFamily="18" charset="0"/>
                <a:hlinkClick r:id="rId2"/>
              </a:rPr>
              <a:t>www.my-i-nashi-deti.ru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Филиппиндік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тест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dirty="0">
                <a:latin typeface="Times New Roman" pitchFamily="18" charset="0"/>
                <a:cs typeface="Times New Roman" pitchFamily="18" charset="0"/>
                <a:hlinkClick r:id="rId3"/>
              </a:rPr>
              <a:t>http</a:t>
            </a:r>
            <a:r>
              <a:rPr lang="kk-KZ" dirty="0">
                <a:latin typeface="Times New Roman" pitchFamily="18" charset="0"/>
                <a:cs typeface="Times New Roman" pitchFamily="18" charset="0"/>
                <a:hlinkClick r:id="rId3"/>
              </a:rPr>
              <a:t>://</a:t>
            </a:r>
            <a:r>
              <a:rPr lang="en-US" dirty="0" smtClean="0">
                <a:latin typeface="Times New Roman" pitchFamily="18" charset="0"/>
                <a:cs typeface="Times New Roman" pitchFamily="18" charset="0"/>
                <a:hlinkClick r:id="rId3"/>
              </a:rPr>
              <a:t>www</a:t>
            </a:r>
            <a:r>
              <a:rPr lang="kk-KZ" dirty="0" smtClean="0">
                <a:latin typeface="Times New Roman" pitchFamily="18" charset="0"/>
                <a:cs typeface="Times New Roman" pitchFamily="18" charset="0"/>
                <a:hlinkClick r:id="rId3"/>
              </a:rPr>
              <a:t>.</a:t>
            </a:r>
            <a:r>
              <a:rPr lang="en-US" dirty="0" smtClean="0">
                <a:latin typeface="Times New Roman" pitchFamily="18" charset="0"/>
                <a:cs typeface="Times New Roman" pitchFamily="18" charset="0"/>
                <a:hlinkClick r:id="rId3"/>
              </a:rPr>
              <a:t>psy-files.ru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Керн-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Йерасик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грек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тесті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55314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51720" y="443950"/>
            <a:ext cx="5112568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k-KZ" sz="2600" b="1" u="sng" dirty="0" smtClean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  <a:t>Болашақ бірінші сынып оқушыларына педагогикалық қолдау көрсету жүйесі</a:t>
            </a:r>
            <a:endParaRPr lang="kk-KZ" sz="2600" b="1" u="sng" dirty="0">
              <a:solidFill>
                <a:srgbClr val="99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39552" y="2348880"/>
            <a:ext cx="8136904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v"/>
            </a:pPr>
            <a:r>
              <a:rPr lang="kk-KZ" sz="2200" dirty="0" smtClean="0">
                <a:latin typeface="Times New Roman" pitchFamily="18" charset="0"/>
                <a:cs typeface="Times New Roman" pitchFamily="18" charset="0"/>
              </a:rPr>
              <a:t>«Жуырда мектепке» курсының жұмысын ұйымдастыру</a:t>
            </a:r>
          </a:p>
          <a:p>
            <a:pPr marL="285750" indent="-285750">
              <a:buFont typeface="Wingdings" pitchFamily="2" charset="2"/>
              <a:buChar char="v"/>
            </a:pPr>
            <a:r>
              <a:rPr lang="kk-KZ" sz="2200" dirty="0" smtClean="0">
                <a:latin typeface="Times New Roman" pitchFamily="18" charset="0"/>
                <a:cs typeface="Times New Roman" pitchFamily="18" charset="0"/>
              </a:rPr>
              <a:t>Мектепке дейінгі жастағы балалардың мектепте оқытуға дайындығы диагностикасы</a:t>
            </a:r>
          </a:p>
          <a:p>
            <a:pPr marL="285750" indent="-285750">
              <a:buFont typeface="Wingdings" pitchFamily="2" charset="2"/>
              <a:buChar char="v"/>
            </a:pPr>
            <a:r>
              <a:rPr lang="kk-KZ" sz="2200" dirty="0" smtClean="0">
                <a:latin typeface="Times New Roman" pitchFamily="18" charset="0"/>
                <a:cs typeface="Times New Roman" pitchFamily="18" charset="0"/>
              </a:rPr>
              <a:t>Болашақ бірінші сынып оқушыларының ата –аналарымен индивидуалды ақыл-кеңес</a:t>
            </a:r>
          </a:p>
          <a:p>
            <a:r>
              <a:rPr lang="kk-KZ" sz="2200" i="1" dirty="0" smtClean="0">
                <a:latin typeface="Times New Roman" pitchFamily="18" charset="0"/>
                <a:cs typeface="Times New Roman" pitchFamily="18" charset="0"/>
              </a:rPr>
              <a:t>«Жуырда мектепке» дайындық курсы </a:t>
            </a:r>
            <a:r>
              <a:rPr lang="kk-KZ" sz="2200" dirty="0" smtClean="0">
                <a:latin typeface="Times New Roman" pitchFamily="18" charset="0"/>
                <a:cs typeface="Times New Roman" pitchFamily="18" charset="0"/>
              </a:rPr>
              <a:t>1 қазан және 1 мамыр аралығында жүргізіледі және баланың мектеп өміріне біртіндеп бейімделуіне,жаңа ортаға түскн кездегі стрессті жеңіл өткеруге септігін тигізеді</a:t>
            </a:r>
          </a:p>
          <a:p>
            <a:pPr marL="285750" indent="-285750">
              <a:buFont typeface="Wingdings" pitchFamily="2" charset="2"/>
              <a:buChar char="v"/>
            </a:pPr>
            <a:endParaRPr lang="kk-KZ" sz="22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52275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8686800" cy="838200"/>
          </a:xfrm>
        </p:spPr>
        <p:txBody>
          <a:bodyPr>
            <a:normAutofit/>
          </a:bodyPr>
          <a:lstStyle/>
          <a:p>
            <a:pPr algn="ctr"/>
            <a:r>
              <a:rPr lang="kk-KZ" sz="3200" b="1" u="sng" cap="none" dirty="0" smtClean="0">
                <a:solidFill>
                  <a:srgbClr val="990000"/>
                </a:solidFill>
                <a:effectLst/>
                <a:latin typeface="Times New Roman" pitchFamily="18" charset="0"/>
                <a:cs typeface="Times New Roman" pitchFamily="18" charset="0"/>
              </a:rPr>
              <a:t>Мектепке дайындық</a:t>
            </a:r>
            <a:endParaRPr lang="kk-KZ" sz="3200" b="1" u="sng" cap="none" dirty="0">
              <a:solidFill>
                <a:srgbClr val="99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Font typeface="Wingdings" pitchFamily="2" charset="2"/>
              <a:buChar char="v"/>
            </a:pPr>
            <a:r>
              <a:rPr lang="kk-KZ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Физикалық дайындық – баланың физикалық жағдай және денсаулығы</a:t>
            </a:r>
          </a:p>
          <a:p>
            <a:pPr>
              <a:buFont typeface="Wingdings" pitchFamily="2" charset="2"/>
              <a:buChar char="v"/>
            </a:pPr>
            <a:r>
              <a:rPr lang="kk-KZ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Тұлғалық дайындық – үлкендермен және қатарластарымен қарым-қатынас</a:t>
            </a:r>
          </a:p>
          <a:p>
            <a:pPr>
              <a:buFont typeface="Wingdings" pitchFamily="2" charset="2"/>
              <a:buChar char="v"/>
            </a:pPr>
            <a:r>
              <a:rPr lang="kk-KZ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Интеллектуалдық дайындық – негізгі психологиялық функцияларды қалыптастыру:</a:t>
            </a:r>
          </a:p>
          <a:p>
            <a:pPr marL="0" indent="0">
              <a:buNone/>
            </a:pPr>
            <a:r>
              <a:rPr lang="kk-KZ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- көңіл бөлу</a:t>
            </a:r>
          </a:p>
          <a:p>
            <a:pPr marL="0" indent="0">
              <a:buNone/>
            </a:pPr>
            <a:r>
              <a:rPr lang="kk-KZ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- есте сақтау</a:t>
            </a:r>
          </a:p>
          <a:p>
            <a:pPr marL="0" indent="0">
              <a:buNone/>
            </a:pPr>
            <a:r>
              <a:rPr lang="kk-KZ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- ойлау</a:t>
            </a:r>
          </a:p>
          <a:p>
            <a:pPr marL="0" indent="0">
              <a:buNone/>
            </a:pPr>
            <a:r>
              <a:rPr lang="kk-KZ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- елестету</a:t>
            </a:r>
            <a:endParaRPr lang="kk-KZ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47043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88640"/>
            <a:ext cx="8686800" cy="838200"/>
          </a:xfrm>
        </p:spPr>
        <p:txBody>
          <a:bodyPr>
            <a:normAutofit/>
          </a:bodyPr>
          <a:lstStyle/>
          <a:p>
            <a:pPr algn="ctr"/>
            <a:r>
              <a:rPr lang="kk-KZ" sz="3200" b="1" u="sng" cap="none" dirty="0" smtClean="0">
                <a:solidFill>
                  <a:srgbClr val="990000"/>
                </a:solidFill>
                <a:effectLst/>
                <a:latin typeface="Times New Roman" pitchFamily="18" charset="0"/>
                <a:cs typeface="Times New Roman" pitchFamily="18" charset="0"/>
              </a:rPr>
              <a:t>Мектепке дайындық диагностикасы</a:t>
            </a:r>
            <a:endParaRPr lang="kk-KZ" sz="3200" b="1" u="sng" cap="none" dirty="0">
              <a:solidFill>
                <a:srgbClr val="99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11560" y="1758616"/>
            <a:ext cx="7992888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v"/>
            </a:pPr>
            <a:r>
              <a:rPr lang="kk-KZ" sz="2400" u="sng" dirty="0" smtClean="0">
                <a:latin typeface="Times New Roman" pitchFamily="18" charset="0"/>
                <a:cs typeface="Times New Roman" pitchFamily="18" charset="0"/>
              </a:rPr>
              <a:t>Бірінші кезең</a:t>
            </a:r>
            <a:r>
              <a:rPr lang="kk-KZ" sz="2400" dirty="0" smtClean="0">
                <a:latin typeface="Times New Roman" pitchFamily="18" charset="0"/>
                <a:cs typeface="Times New Roman" pitchFamily="18" charset="0"/>
              </a:rPr>
              <a:t>: бірінші сыныпқа барар алдындағы 8-9 ай</a:t>
            </a:r>
          </a:p>
          <a:p>
            <a:pPr marL="285750" indent="-285750">
              <a:buFont typeface="Wingdings" pitchFamily="2" charset="2"/>
              <a:buChar char="v"/>
            </a:pPr>
            <a:r>
              <a:rPr lang="kk-KZ" sz="2400" u="sng" dirty="0" smtClean="0">
                <a:latin typeface="Times New Roman" pitchFamily="18" charset="0"/>
                <a:cs typeface="Times New Roman" pitchFamily="18" charset="0"/>
              </a:rPr>
              <a:t>Екінші кезең</a:t>
            </a:r>
            <a:r>
              <a:rPr lang="kk-KZ" sz="2400" dirty="0" smtClean="0">
                <a:latin typeface="Times New Roman" pitchFamily="18" charset="0"/>
                <a:cs typeface="Times New Roman" pitchFamily="18" charset="0"/>
              </a:rPr>
              <a:t>: сабақ басталғанға дейінгі 3-4 ай</a:t>
            </a:r>
          </a:p>
          <a:p>
            <a:endParaRPr lang="kk-KZ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kk-KZ" sz="2400" u="sng" dirty="0" smtClean="0">
                <a:latin typeface="Times New Roman" pitchFamily="18" charset="0"/>
                <a:cs typeface="Times New Roman" pitchFamily="18" charset="0"/>
              </a:rPr>
              <a:t>Диагностика кешеніне мынадай зерттеулер кіреді:</a:t>
            </a:r>
          </a:p>
          <a:p>
            <a:pPr marL="285750" indent="-285750">
              <a:buFont typeface="Wingdings" pitchFamily="2" charset="2"/>
              <a:buChar char="v"/>
            </a:pPr>
            <a:r>
              <a:rPr lang="kk-KZ" sz="2400" dirty="0" smtClean="0">
                <a:latin typeface="Times New Roman" pitchFamily="18" charset="0"/>
                <a:cs typeface="Times New Roman" pitchFamily="18" charset="0"/>
              </a:rPr>
              <a:t>Есте сақтау қабілетін</a:t>
            </a:r>
          </a:p>
          <a:p>
            <a:pPr marL="285750" indent="-285750">
              <a:buFont typeface="Wingdings" pitchFamily="2" charset="2"/>
              <a:buChar char="v"/>
            </a:pPr>
            <a:r>
              <a:rPr lang="kk-KZ" sz="2400" dirty="0" smtClean="0">
                <a:latin typeface="Times New Roman" pitchFamily="18" charset="0"/>
                <a:cs typeface="Times New Roman" pitchFamily="18" charset="0"/>
              </a:rPr>
              <a:t>Логикалық ойлауды</a:t>
            </a:r>
          </a:p>
          <a:p>
            <a:pPr marL="285750" indent="-285750">
              <a:buFont typeface="Wingdings" pitchFamily="2" charset="2"/>
              <a:buChar char="v"/>
            </a:pPr>
            <a:r>
              <a:rPr lang="kk-KZ" sz="2400" dirty="0" smtClean="0">
                <a:latin typeface="Times New Roman" pitchFamily="18" charset="0"/>
                <a:cs typeface="Times New Roman" pitchFamily="18" charset="0"/>
              </a:rPr>
              <a:t>Сөйлеу қабілетінің дамуын</a:t>
            </a:r>
          </a:p>
          <a:p>
            <a:pPr marL="285750" indent="-285750">
              <a:buFont typeface="Wingdings" pitchFamily="2" charset="2"/>
              <a:buChar char="v"/>
            </a:pPr>
            <a:r>
              <a:rPr lang="kk-KZ" sz="2400" dirty="0" smtClean="0">
                <a:latin typeface="Times New Roman" pitchFamily="18" charset="0"/>
                <a:cs typeface="Times New Roman" pitchFamily="18" charset="0"/>
              </a:rPr>
              <a:t>Қолдың ұсақ моторикасын</a:t>
            </a:r>
          </a:p>
          <a:p>
            <a:pPr marL="285750" indent="-285750">
              <a:buFont typeface="Wingdings" pitchFamily="2" charset="2"/>
              <a:buChar char="v"/>
            </a:pPr>
            <a:r>
              <a:rPr lang="kk-KZ" sz="2400" dirty="0" smtClean="0">
                <a:latin typeface="Times New Roman" pitchFamily="18" charset="0"/>
                <a:cs typeface="Times New Roman" pitchFamily="18" charset="0"/>
              </a:rPr>
              <a:t>Қимыл-қозғалыс координациясын</a:t>
            </a:r>
          </a:p>
          <a:p>
            <a:pPr marL="285750" indent="-285750">
              <a:buFont typeface="Wingdings" pitchFamily="2" charset="2"/>
              <a:buChar char="v"/>
            </a:pPr>
            <a:r>
              <a:rPr lang="kk-KZ" sz="2400" dirty="0" smtClean="0">
                <a:latin typeface="Times New Roman" pitchFamily="18" charset="0"/>
                <a:cs typeface="Times New Roman" pitchFamily="18" charset="0"/>
              </a:rPr>
              <a:t>Мектепке деген құлшынысын</a:t>
            </a:r>
          </a:p>
          <a:p>
            <a:endParaRPr lang="kk-KZ" sz="24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1926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260648"/>
            <a:ext cx="8686800" cy="838200"/>
          </a:xfrm>
        </p:spPr>
        <p:txBody>
          <a:bodyPr/>
          <a:lstStyle/>
          <a:p>
            <a:pPr algn="ctr"/>
            <a:r>
              <a:rPr lang="kk-KZ" b="1" cap="none" dirty="0" smtClean="0">
                <a:solidFill>
                  <a:srgbClr val="990000"/>
                </a:solidFill>
                <a:effectLst/>
                <a:latin typeface="Times New Roman" pitchFamily="18" charset="0"/>
                <a:cs typeface="Times New Roman" pitchFamily="18" charset="0"/>
              </a:rPr>
              <a:t>Мектепке физикалық дайындық</a:t>
            </a:r>
            <a:endParaRPr lang="kk-KZ" b="1" cap="none" dirty="0">
              <a:solidFill>
                <a:srgbClr val="99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95736" y="1628800"/>
            <a:ext cx="4195192" cy="794718"/>
          </a:xfrm>
        </p:spPr>
        <p:txBody>
          <a:bodyPr/>
          <a:lstStyle/>
          <a:p>
            <a:pPr marL="0" indent="0" algn="ctr">
              <a:buNone/>
            </a:pPr>
            <a:r>
              <a:rPr lang="kk-KZ" b="1" dirty="0" smtClean="0">
                <a:latin typeface="Times New Roman" pitchFamily="18" charset="0"/>
                <a:cs typeface="Times New Roman" pitchFamily="18" charset="0"/>
              </a:rPr>
              <a:t>Филиппиндік тест</a:t>
            </a:r>
          </a:p>
          <a:p>
            <a:pPr marL="0" indent="0" algn="ctr">
              <a:buNone/>
            </a:pPr>
            <a:endParaRPr lang="kk-KZ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http://shkola9.edusite.ru/images/clip_image00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2385814"/>
            <a:ext cx="6554716" cy="3779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4324801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260648"/>
            <a:ext cx="8686800" cy="838200"/>
          </a:xfrm>
        </p:spPr>
        <p:txBody>
          <a:bodyPr>
            <a:normAutofit/>
          </a:bodyPr>
          <a:lstStyle/>
          <a:p>
            <a:pPr algn="ctr"/>
            <a:r>
              <a:rPr lang="kk-KZ" sz="3200" b="1" u="sng" cap="none" dirty="0" smtClean="0">
                <a:solidFill>
                  <a:srgbClr val="990000"/>
                </a:solidFill>
                <a:effectLst/>
                <a:latin typeface="Times New Roman" pitchFamily="18" charset="0"/>
                <a:cs typeface="Times New Roman" pitchFamily="18" charset="0"/>
              </a:rPr>
              <a:t>Интеллектуалдық дайындық</a:t>
            </a:r>
            <a:endParaRPr lang="kk-KZ" sz="3200" b="1" u="sng" cap="none" dirty="0">
              <a:solidFill>
                <a:srgbClr val="99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27584" y="1772816"/>
            <a:ext cx="7200800" cy="2893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k-KZ" sz="2600" b="1" dirty="0" smtClean="0">
                <a:latin typeface="Times New Roman" pitchFamily="18" charset="0"/>
                <a:cs typeface="Times New Roman" pitchFamily="18" charset="0"/>
              </a:rPr>
              <a:t>Керн-Йерасиктің графикалық тесті</a:t>
            </a:r>
          </a:p>
          <a:p>
            <a:endParaRPr lang="kk-KZ" sz="2600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kk-KZ" sz="2600" dirty="0" smtClean="0">
                <a:latin typeface="Times New Roman" pitchFamily="18" charset="0"/>
                <a:cs typeface="Times New Roman" pitchFamily="18" charset="0"/>
              </a:rPr>
              <a:t>Баланың тұлғалық  жетілуі;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kk-KZ" sz="2600" dirty="0" smtClean="0">
                <a:latin typeface="Times New Roman" pitchFamily="18" charset="0"/>
                <a:cs typeface="Times New Roman" pitchFamily="18" charset="0"/>
              </a:rPr>
              <a:t>Қолдың ұсақ моторикасы және көру координациясы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kk-KZ" sz="2600" dirty="0" smtClean="0">
                <a:latin typeface="Times New Roman" pitchFamily="18" charset="0"/>
                <a:cs typeface="Times New Roman" pitchFamily="18" charset="0"/>
              </a:rPr>
              <a:t>Көз арқылы есте сақтау және ойлау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kk-KZ" sz="2600" dirty="0" smtClean="0">
                <a:latin typeface="Times New Roman" pitchFamily="18" charset="0"/>
                <a:cs typeface="Times New Roman" pitchFamily="18" charset="0"/>
              </a:rPr>
              <a:t>Көру-кеңістікті қабылдау</a:t>
            </a:r>
          </a:p>
        </p:txBody>
      </p:sp>
    </p:spTree>
    <p:extLst>
      <p:ext uri="{BB962C8B-B14F-4D97-AF65-F5344CB8AC3E}">
        <p14:creationId xmlns:p14="http://schemas.microsoft.com/office/powerpoint/2010/main" val="11785766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116632"/>
            <a:ext cx="8964488" cy="6555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k-KZ" sz="2400" b="1" u="sng" dirty="0" smtClean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  <a:t>Керн-Йерасиктің графикалық тесті</a:t>
            </a:r>
            <a:endParaRPr lang="kk-KZ" sz="16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Әр жаттығу 5 балдық шкаламен бағаланады (1 – жоғарғы бал,5 – төменгі бал),содан соң 3 жаттығу бойынша  жалпы жиынтық нәтиже шығарылады.</a:t>
            </a:r>
          </a:p>
          <a:p>
            <a:endParaRPr lang="kk-KZ" dirty="0">
              <a:latin typeface="Times New Roman" pitchFamily="18" charset="0"/>
              <a:cs typeface="Times New Roman" pitchFamily="18" charset="0"/>
            </a:endParaRPr>
          </a:p>
          <a:p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1.Ер адамның суретін салу. </a:t>
            </a:r>
          </a:p>
          <a:p>
            <a:endParaRPr lang="kk-KZ" dirty="0" smtClean="0">
              <a:latin typeface="Times New Roman" pitchFamily="18" charset="0"/>
              <a:cs typeface="Times New Roman" pitchFamily="18" charset="0"/>
            </a:endParaRPr>
          </a:p>
          <a:p>
            <a:endParaRPr lang="kk-KZ" dirty="0">
              <a:latin typeface="Times New Roman" pitchFamily="18" charset="0"/>
              <a:cs typeface="Times New Roman" pitchFamily="18" charset="0"/>
            </a:endParaRPr>
          </a:p>
          <a:p>
            <a:endParaRPr lang="kk-KZ" dirty="0" smtClean="0">
              <a:latin typeface="Times New Roman" pitchFamily="18" charset="0"/>
              <a:cs typeface="Times New Roman" pitchFamily="18" charset="0"/>
            </a:endParaRPr>
          </a:p>
          <a:p>
            <a:endParaRPr lang="kk-KZ" dirty="0">
              <a:latin typeface="Times New Roman" pitchFamily="18" charset="0"/>
              <a:cs typeface="Times New Roman" pitchFamily="18" charset="0"/>
            </a:endParaRPr>
          </a:p>
          <a:p>
            <a:endParaRPr lang="kk-KZ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2.Сөз тіркесін көшіру.</a:t>
            </a:r>
          </a:p>
          <a:p>
            <a:endParaRPr lang="kk-KZ" dirty="0">
              <a:latin typeface="Times New Roman" pitchFamily="18" charset="0"/>
              <a:cs typeface="Times New Roman" pitchFamily="18" charset="0"/>
            </a:endParaRPr>
          </a:p>
          <a:p>
            <a:endParaRPr lang="kk-KZ" dirty="0" smtClean="0">
              <a:latin typeface="Times New Roman" pitchFamily="18" charset="0"/>
              <a:cs typeface="Times New Roman" pitchFamily="18" charset="0"/>
            </a:endParaRPr>
          </a:p>
          <a:p>
            <a:endParaRPr lang="kk-KZ" dirty="0">
              <a:latin typeface="Times New Roman" pitchFamily="18" charset="0"/>
              <a:cs typeface="Times New Roman" pitchFamily="18" charset="0"/>
            </a:endParaRPr>
          </a:p>
          <a:p>
            <a:endParaRPr lang="kk-KZ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3.Нүктелер тобын қайталап салу.</a:t>
            </a:r>
          </a:p>
          <a:p>
            <a:endParaRPr lang="kk-KZ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Нәтижесі:</a:t>
            </a:r>
          </a:p>
          <a:p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Егер жиналған балл:</a:t>
            </a:r>
          </a:p>
          <a:p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1-6 – жоғарғы дәреже</a:t>
            </a:r>
          </a:p>
          <a:p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7-11 – орта дәреже</a:t>
            </a:r>
          </a:p>
          <a:p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12-15 – төменгі дәреже</a:t>
            </a:r>
            <a:endParaRPr lang="kk-KZ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1124744"/>
            <a:ext cx="4099594" cy="19347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3212976"/>
            <a:ext cx="3531196" cy="192503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5301208"/>
            <a:ext cx="3762028" cy="148288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1202248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188640"/>
            <a:ext cx="8458200" cy="1222375"/>
          </a:xfrm>
        </p:spPr>
        <p:txBody>
          <a:bodyPr>
            <a:normAutofit/>
          </a:bodyPr>
          <a:lstStyle/>
          <a:p>
            <a:pPr algn="ctr"/>
            <a:r>
              <a:rPr lang="kk-KZ" sz="3200" b="1" u="sng" cap="none" dirty="0" smtClean="0">
                <a:solidFill>
                  <a:srgbClr val="990000"/>
                </a:solidFill>
                <a:effectLst/>
                <a:latin typeface="Times New Roman" pitchFamily="18" charset="0"/>
                <a:cs typeface="Times New Roman" pitchFamily="18" charset="0"/>
              </a:rPr>
              <a:t>Баланың қоршаған ортадағы жалпы бағыты</a:t>
            </a:r>
            <a:endParaRPr lang="kk-KZ" sz="3200" b="1" u="sng" cap="none" dirty="0">
              <a:solidFill>
                <a:srgbClr val="99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5536" y="1052736"/>
            <a:ext cx="8458200" cy="5328592"/>
          </a:xfrm>
        </p:spPr>
        <p:txBody>
          <a:bodyPr>
            <a:normAutofit fontScale="92500" lnSpcReduction="20000"/>
          </a:bodyPr>
          <a:lstStyle/>
          <a:p>
            <a:r>
              <a:rPr lang="kk-KZ" b="1" dirty="0" smtClean="0">
                <a:latin typeface="Times New Roman" pitchFamily="18" charset="0"/>
                <a:cs typeface="Times New Roman" pitchFamily="18" charset="0"/>
              </a:rPr>
              <a:t>Сұрақтар</a:t>
            </a: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1.Сенің атың кім?</a:t>
            </a:r>
          </a:p>
          <a:p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2.Жасың нешеде?</a:t>
            </a:r>
          </a:p>
          <a:p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3.Ата-анаңның аты кім?</a:t>
            </a:r>
          </a:p>
          <a:p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4.Сен тұратын қаланың атауы?</a:t>
            </a:r>
          </a:p>
          <a:p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5.Сен тұратын көшенің атауы?</a:t>
            </a:r>
          </a:p>
          <a:p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6.Сенің үйіңнің,пәтеріңнің номері қандай?</a:t>
            </a:r>
          </a:p>
          <a:p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7.Сен қадай жануарларды білесің?</a:t>
            </a:r>
          </a:p>
          <a:p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8.Олардың қайсысы жабайы,қайсысы үй жануары?</a:t>
            </a:r>
          </a:p>
          <a:p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9.Сен оянатын,тамақтанатын және ұйықтайтын уақыттар қалай аталады?</a:t>
            </a:r>
          </a:p>
          <a:p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10.Сен қолданатын киім,ыдыс,заттарды ата</a:t>
            </a:r>
          </a:p>
          <a:p>
            <a:endParaRPr lang="kk-KZ" dirty="0">
              <a:latin typeface="Times New Roman" pitchFamily="18" charset="0"/>
              <a:cs typeface="Times New Roman" pitchFamily="18" charset="0"/>
            </a:endParaRPr>
          </a:p>
          <a:p>
            <a:r>
              <a:rPr lang="kk-KZ" b="1" i="1" dirty="0" smtClean="0">
                <a:latin typeface="Times New Roman" pitchFamily="18" charset="0"/>
                <a:cs typeface="Times New Roman" pitchFamily="18" charset="0"/>
              </a:rPr>
              <a:t>10-балл</a:t>
            </a:r>
            <a:r>
              <a:rPr lang="kk-KZ" i="1" dirty="0" smtClean="0">
                <a:latin typeface="Times New Roman" pitchFamily="18" charset="0"/>
                <a:cs typeface="Times New Roman" pitchFamily="18" charset="0"/>
              </a:rPr>
              <a:t>  - сіздің балаңыз толықтай мектепке  дайын.10-нан төмен балл  балаңыздың оқуын сәтті бастауға қажеттік үнделікті өмірдегі білім қорының аздығын білдіреді.</a:t>
            </a:r>
          </a:p>
        </p:txBody>
      </p:sp>
    </p:spTree>
    <p:extLst>
      <p:ext uri="{BB962C8B-B14F-4D97-AF65-F5344CB8AC3E}">
        <p14:creationId xmlns:p14="http://schemas.microsoft.com/office/powerpoint/2010/main" val="159774980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410</TotalTime>
  <Words>805</Words>
  <Application>Microsoft Office PowerPoint</Application>
  <PresentationFormat>Экран (4:3)</PresentationFormat>
  <Paragraphs>159</Paragraphs>
  <Slides>20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8" baseType="lpstr">
      <vt:lpstr>Arial</vt:lpstr>
      <vt:lpstr>Calibri</vt:lpstr>
      <vt:lpstr>Franklin Gothic Book</vt:lpstr>
      <vt:lpstr>Franklin Gothic Medium</vt:lpstr>
      <vt:lpstr>Times New Roman</vt:lpstr>
      <vt:lpstr>Wingdings</vt:lpstr>
      <vt:lpstr>Wingdings 2</vt:lpstr>
      <vt:lpstr>Трек</vt:lpstr>
      <vt:lpstr>Мектепке дайындық диагностикасы – бірінші сыныптардың жақсы бейімделуінің негізгі шарты</vt:lpstr>
      <vt:lpstr>Болашақ бірінші сынып оқушысының денсаулығы</vt:lpstr>
      <vt:lpstr>Презентация PowerPoint</vt:lpstr>
      <vt:lpstr>Мектепке дайындық</vt:lpstr>
      <vt:lpstr>Мектепке дайындық диагностикасы</vt:lpstr>
      <vt:lpstr>Мектепке физикалық дайындық</vt:lpstr>
      <vt:lpstr>Интеллектуалдық дайындық</vt:lpstr>
      <vt:lpstr>Презентация PowerPoint</vt:lpstr>
      <vt:lpstr>Баланың қоршаған ортадағы жалпы бағыты</vt:lpstr>
      <vt:lpstr>Дайындық диагностикасы</vt:lpstr>
      <vt:lpstr>Дайындық диагностикасы</vt:lpstr>
      <vt:lpstr>Презентация PowerPoint</vt:lpstr>
      <vt:lpstr>Мектепке дайындықтың көрсеткіштері:</vt:lpstr>
      <vt:lpstr>Мектепке дайындық диагностикасының нәтижесі</vt:lpstr>
      <vt:lpstr>Презентация PowerPoint</vt:lpstr>
      <vt:lpstr>Презентация PowerPoint</vt:lpstr>
      <vt:lpstr>Презентация PowerPoint</vt:lpstr>
      <vt:lpstr>Сыныптың  бейімделу дәрежесінің диагностикасы</vt:lpstr>
      <vt:lpstr>Презентация PowerPoint</vt:lpstr>
      <vt:lpstr>Пайдаланған әдебиеттер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Мектепке дайындық диагностикасы – бірінші сыныптардың жақсы бейіммделу шарты ретінде</dc:title>
  <dc:creator>VEVO</dc:creator>
  <cp:lastModifiedBy>admin</cp:lastModifiedBy>
  <cp:revision>34</cp:revision>
  <cp:lastPrinted>2015-05-11T17:39:20Z</cp:lastPrinted>
  <dcterms:created xsi:type="dcterms:W3CDTF">2014-02-24T11:46:40Z</dcterms:created>
  <dcterms:modified xsi:type="dcterms:W3CDTF">2020-05-12T12:07:28Z</dcterms:modified>
</cp:coreProperties>
</file>