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99"/>
    <a:srgbClr val="FF3300"/>
    <a:srgbClr val="008000"/>
    <a:srgbClr val="00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1517450442014E-2"/>
          <c:y val="0.19554692815257185"/>
          <c:w val="0.83972614153982894"/>
          <c:h val="0.711506603743020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3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Дені сау</c:v>
                </c:pt>
                <c:pt idx="1">
                  <c:v>денсаулығында ақау бар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9843509451330803E-2"/>
          <c:y val="3.4021748104146002E-2"/>
          <c:w val="0.72615026901772817"/>
          <c:h val="0.19461511466692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Төмен</c:v>
                </c:pt>
                <c:pt idx="1">
                  <c:v>Орташа</c:v>
                </c:pt>
                <c:pt idx="2">
                  <c:v>Жоғарғы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0.15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34804841504099E-2"/>
          <c:y val="5.7999226384025736E-2"/>
          <c:w val="0.61591041936281354"/>
          <c:h val="0.854747310550466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3399"/>
              </a:solidFill>
            </c:spPr>
          </c:dPt>
          <c:dPt>
            <c:idx val="3"/>
            <c:bubble3D val="0"/>
            <c:spPr>
              <a:solidFill>
                <a:srgbClr val="FF33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Дезадаптация</c:v>
                </c:pt>
                <c:pt idx="1">
                  <c:v>Төмен</c:v>
                </c:pt>
                <c:pt idx="2">
                  <c:v>Жоғары</c:v>
                </c:pt>
                <c:pt idx="3">
                  <c:v>Орташа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0.16</c:v>
                </c:pt>
                <c:pt idx="2">
                  <c:v>0.16</c:v>
                </c:pt>
                <c:pt idx="3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2CE6B-F4A9-4556-95F2-95CDD9F850D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10003DBF-0F5B-43FA-9213-A292AE884A9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kk-KZ" sz="1500" b="0" dirty="0" smtClean="0">
              <a:latin typeface="Times New Roman" pitchFamily="18" charset="0"/>
              <a:cs typeface="Times New Roman" pitchFamily="18" charset="0"/>
            </a:rPr>
            <a:t> Оқуда озат болу</a:t>
          </a:r>
          <a:endParaRPr lang="kk-KZ" sz="1500" b="0" dirty="0">
            <a:latin typeface="Times New Roman" pitchFamily="18" charset="0"/>
            <a:cs typeface="Times New Roman" pitchFamily="18" charset="0"/>
          </a:endParaRPr>
        </a:p>
      </dgm:t>
    </dgm:pt>
    <dgm:pt modelId="{7A2A7C66-2CBE-4892-AEA0-C262B524AEAB}" type="parTrans" cxnId="{C667209A-108A-4F96-AEB9-3A45239CE0D0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F79949C9-7746-4F62-95D4-702BF565D294}" type="sibTrans" cxnId="{C667209A-108A-4F96-AEB9-3A45239CE0D0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95169FF8-35EB-4D0E-B750-8FDB196FD33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1500" b="0" dirty="0" smtClean="0">
              <a:latin typeface="Times New Roman" pitchFamily="18" charset="0"/>
              <a:cs typeface="Times New Roman" pitchFamily="18" charset="0"/>
            </a:rPr>
            <a:t>Эмоционалдық  толыққандылық</a:t>
          </a:r>
          <a:endParaRPr lang="kk-KZ" sz="1500" b="0" dirty="0">
            <a:latin typeface="Times New Roman" pitchFamily="18" charset="0"/>
            <a:cs typeface="Times New Roman" pitchFamily="18" charset="0"/>
          </a:endParaRPr>
        </a:p>
      </dgm:t>
    </dgm:pt>
    <dgm:pt modelId="{274EF1A5-E65F-4074-A853-027D83B573C9}" type="parTrans" cxnId="{99B3CD8E-D09A-4C04-8FD7-93CAF1563D82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474A0857-80C1-4A5A-B927-3564627537E4}" type="sibTrans" cxnId="{99B3CD8E-D09A-4C04-8FD7-93CAF1563D82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FFE54CE2-C1A6-4691-8B00-BFEE472CD5FB}">
      <dgm:prSet phldrT="[Текст]" custT="1"/>
      <dgm:spPr>
        <a:solidFill>
          <a:srgbClr val="000099"/>
        </a:solidFill>
      </dgm:spPr>
      <dgm:t>
        <a:bodyPr/>
        <a:lstStyle/>
        <a:p>
          <a:r>
            <a:rPr lang="kk-KZ" sz="1500" b="0" dirty="0" smtClean="0">
              <a:latin typeface="Times New Roman" pitchFamily="18" charset="0"/>
              <a:cs typeface="Times New Roman" pitchFamily="18" charset="0"/>
            </a:rPr>
            <a:t>Жақсы қарым-қатынас жасау</a:t>
          </a:r>
          <a:endParaRPr lang="kk-KZ" sz="1500" b="0" dirty="0">
            <a:latin typeface="Times New Roman" pitchFamily="18" charset="0"/>
            <a:cs typeface="Times New Roman" pitchFamily="18" charset="0"/>
          </a:endParaRPr>
        </a:p>
      </dgm:t>
    </dgm:pt>
    <dgm:pt modelId="{1FDC536F-DB4E-459A-86E2-48BA543BA66E}" type="parTrans" cxnId="{82791B96-5E4F-49CB-83A5-962AEE36A499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208AAA8B-268F-48A2-9315-FD8E2565DD28}" type="sibTrans" cxnId="{82791B96-5E4F-49CB-83A5-962AEE36A499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3B7CD082-7963-4BE1-BAF9-A9643E1E3CA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1500" b="0" dirty="0" smtClean="0">
              <a:latin typeface="Times New Roman" pitchFamily="18" charset="0"/>
              <a:cs typeface="Times New Roman" pitchFamily="18" charset="0"/>
            </a:rPr>
            <a:t>Мектептегі  өзін-өзі үстау нормаларды меңгеру</a:t>
          </a:r>
          <a:endParaRPr lang="kk-KZ" sz="1500" b="0" dirty="0">
            <a:latin typeface="Times New Roman" pitchFamily="18" charset="0"/>
            <a:cs typeface="Times New Roman" pitchFamily="18" charset="0"/>
          </a:endParaRPr>
        </a:p>
      </dgm:t>
    </dgm:pt>
    <dgm:pt modelId="{091D22A7-DBF1-4E7C-ABFD-DC2AFEEEE91A}" type="parTrans" cxnId="{8DBDF66F-C327-48C5-A5A0-15A07F9F08A0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E1073C75-03DE-4972-A373-3B01E7C3033F}" type="sibTrans" cxnId="{8DBDF66F-C327-48C5-A5A0-15A07F9F08A0}">
      <dgm:prSet/>
      <dgm:spPr/>
      <dgm:t>
        <a:bodyPr/>
        <a:lstStyle/>
        <a:p>
          <a:endParaRPr lang="kk-KZ" sz="1500" b="0">
            <a:latin typeface="Times New Roman" pitchFamily="18" charset="0"/>
            <a:cs typeface="Times New Roman" pitchFamily="18" charset="0"/>
          </a:endParaRPr>
        </a:p>
      </dgm:t>
    </dgm:pt>
    <dgm:pt modelId="{293FED2E-ADDE-46F1-9E2F-BFA70C35D112}" type="pres">
      <dgm:prSet presAssocID="{B542CE6B-F4A9-4556-95F2-95CDD9F850D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kk-KZ"/>
        </a:p>
      </dgm:t>
    </dgm:pt>
    <dgm:pt modelId="{9A1364AD-EBDB-476B-BEF4-CFE666A90A10}" type="pres">
      <dgm:prSet presAssocID="{B542CE6B-F4A9-4556-95F2-95CDD9F850DA}" presName="comp1" presStyleCnt="0"/>
      <dgm:spPr/>
    </dgm:pt>
    <dgm:pt modelId="{1B2E09F3-9EA6-4D89-9E1D-8FB7C0E3ED7E}" type="pres">
      <dgm:prSet presAssocID="{B542CE6B-F4A9-4556-95F2-95CDD9F850DA}" presName="circle1" presStyleLbl="node1" presStyleIdx="0" presStyleCnt="4"/>
      <dgm:spPr/>
      <dgm:t>
        <a:bodyPr/>
        <a:lstStyle/>
        <a:p>
          <a:endParaRPr lang="kk-KZ"/>
        </a:p>
      </dgm:t>
    </dgm:pt>
    <dgm:pt modelId="{29028FFE-4675-4CA6-AE0C-863475682800}" type="pres">
      <dgm:prSet presAssocID="{B542CE6B-F4A9-4556-95F2-95CDD9F850D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ED4DEC3E-43A0-40EB-A3B6-25CC1B002410}" type="pres">
      <dgm:prSet presAssocID="{B542CE6B-F4A9-4556-95F2-95CDD9F850DA}" presName="comp2" presStyleCnt="0"/>
      <dgm:spPr/>
    </dgm:pt>
    <dgm:pt modelId="{1591B5BC-75F1-4335-8201-4B42E32CD020}" type="pres">
      <dgm:prSet presAssocID="{B542CE6B-F4A9-4556-95F2-95CDD9F850DA}" presName="circle2" presStyleLbl="node1" presStyleIdx="1" presStyleCnt="4"/>
      <dgm:spPr/>
      <dgm:t>
        <a:bodyPr/>
        <a:lstStyle/>
        <a:p>
          <a:endParaRPr lang="kk-KZ"/>
        </a:p>
      </dgm:t>
    </dgm:pt>
    <dgm:pt modelId="{04F13870-9DCE-4AE6-94FA-97D67AD70F1D}" type="pres">
      <dgm:prSet presAssocID="{B542CE6B-F4A9-4556-95F2-95CDD9F850D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21ECCFB7-0DED-4938-BF1D-99D3A842D9F1}" type="pres">
      <dgm:prSet presAssocID="{B542CE6B-F4A9-4556-95F2-95CDD9F850DA}" presName="comp3" presStyleCnt="0"/>
      <dgm:spPr/>
    </dgm:pt>
    <dgm:pt modelId="{A6998070-B4B9-4870-BD2A-DAEA4044FA44}" type="pres">
      <dgm:prSet presAssocID="{B542CE6B-F4A9-4556-95F2-95CDD9F850DA}" presName="circle3" presStyleLbl="node1" presStyleIdx="2" presStyleCnt="4"/>
      <dgm:spPr/>
      <dgm:t>
        <a:bodyPr/>
        <a:lstStyle/>
        <a:p>
          <a:endParaRPr lang="kk-KZ"/>
        </a:p>
      </dgm:t>
    </dgm:pt>
    <dgm:pt modelId="{D3A9FAF0-8D52-41C1-886C-1B79C7795FF8}" type="pres">
      <dgm:prSet presAssocID="{B542CE6B-F4A9-4556-95F2-95CDD9F850D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D25B2CE0-9871-4B48-B907-6CC877772B82}" type="pres">
      <dgm:prSet presAssocID="{B542CE6B-F4A9-4556-95F2-95CDD9F850DA}" presName="comp4" presStyleCnt="0"/>
      <dgm:spPr/>
    </dgm:pt>
    <dgm:pt modelId="{54889A35-0648-4144-89C9-4C303AA7C916}" type="pres">
      <dgm:prSet presAssocID="{B542CE6B-F4A9-4556-95F2-95CDD9F850DA}" presName="circle4" presStyleLbl="node1" presStyleIdx="3" presStyleCnt="4"/>
      <dgm:spPr/>
      <dgm:t>
        <a:bodyPr/>
        <a:lstStyle/>
        <a:p>
          <a:endParaRPr lang="kk-KZ"/>
        </a:p>
      </dgm:t>
    </dgm:pt>
    <dgm:pt modelId="{1B7CC354-EDBD-4B78-A04C-0CC834D88BC5}" type="pres">
      <dgm:prSet presAssocID="{B542CE6B-F4A9-4556-95F2-95CDD9F850D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</dgm:ptLst>
  <dgm:cxnLst>
    <dgm:cxn modelId="{4856ED96-598F-4075-A2C0-55C627CBB47B}" type="presOf" srcId="{FFE54CE2-C1A6-4691-8B00-BFEE472CD5FB}" destId="{A6998070-B4B9-4870-BD2A-DAEA4044FA44}" srcOrd="0" destOrd="0" presId="urn:microsoft.com/office/officeart/2005/8/layout/venn2"/>
    <dgm:cxn modelId="{46BF0DDA-4F5D-4F80-8872-2034A3DE395D}" type="presOf" srcId="{B542CE6B-F4A9-4556-95F2-95CDD9F850DA}" destId="{293FED2E-ADDE-46F1-9E2F-BFA70C35D112}" srcOrd="0" destOrd="0" presId="urn:microsoft.com/office/officeart/2005/8/layout/venn2"/>
    <dgm:cxn modelId="{82791B96-5E4F-49CB-83A5-962AEE36A499}" srcId="{B542CE6B-F4A9-4556-95F2-95CDD9F850DA}" destId="{FFE54CE2-C1A6-4691-8B00-BFEE472CD5FB}" srcOrd="2" destOrd="0" parTransId="{1FDC536F-DB4E-459A-86E2-48BA543BA66E}" sibTransId="{208AAA8B-268F-48A2-9315-FD8E2565DD28}"/>
    <dgm:cxn modelId="{07903B81-9F4C-4123-A9CF-D976AF360AA0}" type="presOf" srcId="{10003DBF-0F5B-43FA-9213-A292AE884A9E}" destId="{1B2E09F3-9EA6-4D89-9E1D-8FB7C0E3ED7E}" srcOrd="0" destOrd="0" presId="urn:microsoft.com/office/officeart/2005/8/layout/venn2"/>
    <dgm:cxn modelId="{E40C70AA-BAAD-4D17-B512-F110B5AC8A6C}" type="presOf" srcId="{10003DBF-0F5B-43FA-9213-A292AE884A9E}" destId="{29028FFE-4675-4CA6-AE0C-863475682800}" srcOrd="1" destOrd="0" presId="urn:microsoft.com/office/officeart/2005/8/layout/venn2"/>
    <dgm:cxn modelId="{797C0FDD-445D-4220-BAE4-C9064E1E98FD}" type="presOf" srcId="{FFE54CE2-C1A6-4691-8B00-BFEE472CD5FB}" destId="{D3A9FAF0-8D52-41C1-886C-1B79C7795FF8}" srcOrd="1" destOrd="0" presId="urn:microsoft.com/office/officeart/2005/8/layout/venn2"/>
    <dgm:cxn modelId="{8DBDF66F-C327-48C5-A5A0-15A07F9F08A0}" srcId="{B542CE6B-F4A9-4556-95F2-95CDD9F850DA}" destId="{3B7CD082-7963-4BE1-BAF9-A9643E1E3CAE}" srcOrd="3" destOrd="0" parTransId="{091D22A7-DBF1-4E7C-ABFD-DC2AFEEEE91A}" sibTransId="{E1073C75-03DE-4972-A373-3B01E7C3033F}"/>
    <dgm:cxn modelId="{3E5B85FA-3433-4BFA-9450-CBF5867F8EE4}" type="presOf" srcId="{3B7CD082-7963-4BE1-BAF9-A9643E1E3CAE}" destId="{1B7CC354-EDBD-4B78-A04C-0CC834D88BC5}" srcOrd="1" destOrd="0" presId="urn:microsoft.com/office/officeart/2005/8/layout/venn2"/>
    <dgm:cxn modelId="{6EA798C9-A9BE-4912-ABC0-F387B68B0F72}" type="presOf" srcId="{95169FF8-35EB-4D0E-B750-8FDB196FD330}" destId="{1591B5BC-75F1-4335-8201-4B42E32CD020}" srcOrd="0" destOrd="0" presId="urn:microsoft.com/office/officeart/2005/8/layout/venn2"/>
    <dgm:cxn modelId="{5CFFEF64-C554-4F5A-AAC8-3C5886D67749}" type="presOf" srcId="{3B7CD082-7963-4BE1-BAF9-A9643E1E3CAE}" destId="{54889A35-0648-4144-89C9-4C303AA7C916}" srcOrd="0" destOrd="0" presId="urn:microsoft.com/office/officeart/2005/8/layout/venn2"/>
    <dgm:cxn modelId="{C667209A-108A-4F96-AEB9-3A45239CE0D0}" srcId="{B542CE6B-F4A9-4556-95F2-95CDD9F850DA}" destId="{10003DBF-0F5B-43FA-9213-A292AE884A9E}" srcOrd="0" destOrd="0" parTransId="{7A2A7C66-2CBE-4892-AEA0-C262B524AEAB}" sibTransId="{F79949C9-7746-4F62-95D4-702BF565D294}"/>
    <dgm:cxn modelId="{99B3CD8E-D09A-4C04-8FD7-93CAF1563D82}" srcId="{B542CE6B-F4A9-4556-95F2-95CDD9F850DA}" destId="{95169FF8-35EB-4D0E-B750-8FDB196FD330}" srcOrd="1" destOrd="0" parTransId="{274EF1A5-E65F-4074-A853-027D83B573C9}" sibTransId="{474A0857-80C1-4A5A-B927-3564627537E4}"/>
    <dgm:cxn modelId="{ED356320-F525-4315-A1F3-152E8927536C}" type="presOf" srcId="{95169FF8-35EB-4D0E-B750-8FDB196FD330}" destId="{04F13870-9DCE-4AE6-94FA-97D67AD70F1D}" srcOrd="1" destOrd="0" presId="urn:microsoft.com/office/officeart/2005/8/layout/venn2"/>
    <dgm:cxn modelId="{54F73427-07B6-4D38-9F46-67149D936FDF}" type="presParOf" srcId="{293FED2E-ADDE-46F1-9E2F-BFA70C35D112}" destId="{9A1364AD-EBDB-476B-BEF4-CFE666A90A10}" srcOrd="0" destOrd="0" presId="urn:microsoft.com/office/officeart/2005/8/layout/venn2"/>
    <dgm:cxn modelId="{1E552DB0-BF27-4688-98E8-DE5FC3C2C3EA}" type="presParOf" srcId="{9A1364AD-EBDB-476B-BEF4-CFE666A90A10}" destId="{1B2E09F3-9EA6-4D89-9E1D-8FB7C0E3ED7E}" srcOrd="0" destOrd="0" presId="urn:microsoft.com/office/officeart/2005/8/layout/venn2"/>
    <dgm:cxn modelId="{45F6BAD5-8A28-4834-AABC-B84E18A10628}" type="presParOf" srcId="{9A1364AD-EBDB-476B-BEF4-CFE666A90A10}" destId="{29028FFE-4675-4CA6-AE0C-863475682800}" srcOrd="1" destOrd="0" presId="urn:microsoft.com/office/officeart/2005/8/layout/venn2"/>
    <dgm:cxn modelId="{92E99066-CBB7-4B34-9221-5FC6B6715461}" type="presParOf" srcId="{293FED2E-ADDE-46F1-9E2F-BFA70C35D112}" destId="{ED4DEC3E-43A0-40EB-A3B6-25CC1B002410}" srcOrd="1" destOrd="0" presId="urn:microsoft.com/office/officeart/2005/8/layout/venn2"/>
    <dgm:cxn modelId="{88C69C3F-1E64-4B38-AED3-0D9ABE667978}" type="presParOf" srcId="{ED4DEC3E-43A0-40EB-A3B6-25CC1B002410}" destId="{1591B5BC-75F1-4335-8201-4B42E32CD020}" srcOrd="0" destOrd="0" presId="urn:microsoft.com/office/officeart/2005/8/layout/venn2"/>
    <dgm:cxn modelId="{37E44359-3F35-4025-B1A0-E16EF99C2EBA}" type="presParOf" srcId="{ED4DEC3E-43A0-40EB-A3B6-25CC1B002410}" destId="{04F13870-9DCE-4AE6-94FA-97D67AD70F1D}" srcOrd="1" destOrd="0" presId="urn:microsoft.com/office/officeart/2005/8/layout/venn2"/>
    <dgm:cxn modelId="{1BA60D65-DFC8-46FB-864E-C1FC262D4FB3}" type="presParOf" srcId="{293FED2E-ADDE-46F1-9E2F-BFA70C35D112}" destId="{21ECCFB7-0DED-4938-BF1D-99D3A842D9F1}" srcOrd="2" destOrd="0" presId="urn:microsoft.com/office/officeart/2005/8/layout/venn2"/>
    <dgm:cxn modelId="{49B86522-8543-4EF2-BF09-77C1EDA975AA}" type="presParOf" srcId="{21ECCFB7-0DED-4938-BF1D-99D3A842D9F1}" destId="{A6998070-B4B9-4870-BD2A-DAEA4044FA44}" srcOrd="0" destOrd="0" presId="urn:microsoft.com/office/officeart/2005/8/layout/venn2"/>
    <dgm:cxn modelId="{E1392349-29AA-4E4E-9178-172722840A25}" type="presParOf" srcId="{21ECCFB7-0DED-4938-BF1D-99D3A842D9F1}" destId="{D3A9FAF0-8D52-41C1-886C-1B79C7795FF8}" srcOrd="1" destOrd="0" presId="urn:microsoft.com/office/officeart/2005/8/layout/venn2"/>
    <dgm:cxn modelId="{7D9A7CA1-F690-433A-B220-1430D6CE173D}" type="presParOf" srcId="{293FED2E-ADDE-46F1-9E2F-BFA70C35D112}" destId="{D25B2CE0-9871-4B48-B907-6CC877772B82}" srcOrd="3" destOrd="0" presId="urn:microsoft.com/office/officeart/2005/8/layout/venn2"/>
    <dgm:cxn modelId="{7898B128-BC7F-4082-8371-9E1D43EEA1E9}" type="presParOf" srcId="{D25B2CE0-9871-4B48-B907-6CC877772B82}" destId="{54889A35-0648-4144-89C9-4C303AA7C916}" srcOrd="0" destOrd="0" presId="urn:microsoft.com/office/officeart/2005/8/layout/venn2"/>
    <dgm:cxn modelId="{36165D78-B1F1-41B5-BE86-A62E0CB89A65}" type="presParOf" srcId="{D25B2CE0-9871-4B48-B907-6CC877772B82}" destId="{1B7CC354-EDBD-4B78-A04C-0CC834D88BC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E09F3-9EA6-4D89-9E1D-8FB7C0E3ED7E}">
      <dsp:nvSpPr>
        <dsp:cNvPr id="0" name=""/>
        <dsp:cNvSpPr/>
      </dsp:nvSpPr>
      <dsp:spPr>
        <a:xfrm>
          <a:off x="1409959" y="0"/>
          <a:ext cx="5461000" cy="546100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0" kern="1200" dirty="0" smtClean="0">
              <a:latin typeface="Times New Roman" pitchFamily="18" charset="0"/>
              <a:cs typeface="Times New Roman" pitchFamily="18" charset="0"/>
            </a:rPr>
            <a:t> Оқуда озат болу</a:t>
          </a:r>
          <a:endParaRPr lang="kk-KZ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7012" y="273049"/>
        <a:ext cx="1526895" cy="819150"/>
      </dsp:txXfrm>
    </dsp:sp>
    <dsp:sp modelId="{1591B5BC-75F1-4335-8201-4B42E32CD020}">
      <dsp:nvSpPr>
        <dsp:cNvPr id="0" name=""/>
        <dsp:cNvSpPr/>
      </dsp:nvSpPr>
      <dsp:spPr>
        <a:xfrm>
          <a:off x="1956059" y="1092199"/>
          <a:ext cx="4368800" cy="43688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0" kern="1200" dirty="0" smtClean="0">
              <a:latin typeface="Times New Roman" pitchFamily="18" charset="0"/>
              <a:cs typeface="Times New Roman" pitchFamily="18" charset="0"/>
            </a:rPr>
            <a:t>Эмоционалдық  толыққандылық</a:t>
          </a:r>
          <a:endParaRPr lang="kk-KZ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7012" y="1354328"/>
        <a:ext cx="1526895" cy="786384"/>
      </dsp:txXfrm>
    </dsp:sp>
    <dsp:sp modelId="{A6998070-B4B9-4870-BD2A-DAEA4044FA44}">
      <dsp:nvSpPr>
        <dsp:cNvPr id="0" name=""/>
        <dsp:cNvSpPr/>
      </dsp:nvSpPr>
      <dsp:spPr>
        <a:xfrm>
          <a:off x="2502159" y="2184399"/>
          <a:ext cx="3276600" cy="3276600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0" kern="1200" dirty="0" smtClean="0">
              <a:latin typeface="Times New Roman" pitchFamily="18" charset="0"/>
              <a:cs typeface="Times New Roman" pitchFamily="18" charset="0"/>
            </a:rPr>
            <a:t>Жақсы қарым-қатынас жасау</a:t>
          </a:r>
          <a:endParaRPr lang="kk-KZ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7012" y="2430144"/>
        <a:ext cx="1526895" cy="737235"/>
      </dsp:txXfrm>
    </dsp:sp>
    <dsp:sp modelId="{54889A35-0648-4144-89C9-4C303AA7C916}">
      <dsp:nvSpPr>
        <dsp:cNvPr id="0" name=""/>
        <dsp:cNvSpPr/>
      </dsp:nvSpPr>
      <dsp:spPr>
        <a:xfrm>
          <a:off x="3048259" y="3276600"/>
          <a:ext cx="2184400" cy="21844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0" kern="1200" dirty="0" smtClean="0">
              <a:latin typeface="Times New Roman" pitchFamily="18" charset="0"/>
              <a:cs typeface="Times New Roman" pitchFamily="18" charset="0"/>
            </a:rPr>
            <a:t>Мектептегі  өзін-өзі үстау нормаларды меңгеру</a:t>
          </a:r>
          <a:endParaRPr lang="kk-KZ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8157" y="3822700"/>
        <a:ext cx="1544604" cy="109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D722-F12F-4C4E-BFC5-4A01C231FA79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EB937-B0B0-407E-A35D-C317FA04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46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k-KZ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69AD3-F85C-4B22-AB86-87A4BDCFCA5C}" type="datetimeFigureOut">
              <a:rPr lang="kk-KZ" smtClean="0"/>
              <a:t>11.05.2015</a:t>
            </a:fld>
            <a:endParaRPr lang="kk-KZ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CBA593-6713-423A-8305-A578D37B35CA}" type="slidenum">
              <a:rPr lang="kk-KZ" smtClean="0"/>
              <a:t>‹#›</a:t>
            </a:fld>
            <a:endParaRPr lang="kk-KZ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-files.ru/" TargetMode="External"/><Relationship Id="rId2" Type="http://schemas.openxmlformats.org/officeDocument/2006/relationships/hyperlink" Target="http://www.my-i-nashi-deti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8458200" cy="1656184"/>
          </a:xfrm>
        </p:spPr>
        <p:txBody>
          <a:bodyPr>
            <a:noAutofit/>
          </a:bodyPr>
          <a:lstStyle/>
          <a:p>
            <a:pPr algn="ctr"/>
            <a:r>
              <a:rPr lang="kk-KZ" sz="3200" b="1" i="1" u="sng" cap="none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Мектепке дайындық диагностикасы – бірінші сыныптардың жақсы бейімделуінің негізгі шарты</a:t>
            </a:r>
            <a:endParaRPr lang="kk-KZ" sz="3200" b="1" i="1" u="sng" cap="none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4.bp.blogspot.com/_XS8gYaZO-6U/TTBEILu-7oI/AAAAAAAAAl4/smwOfdrRP28/s1600/89691de0b2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711007" cy="45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548680"/>
            <a:ext cx="8458200" cy="6021288"/>
          </a:xfrm>
        </p:spPr>
        <p:txBody>
          <a:bodyPr>
            <a:normAutofit lnSpcReduction="10000"/>
          </a:bodyPr>
          <a:lstStyle/>
          <a:p>
            <a:pPr algn="l"/>
            <a:r>
              <a:rPr lang="kk-KZ" sz="26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еңістік және уақыт бойынша түсініктер</a:t>
            </a:r>
          </a:p>
          <a:p>
            <a:pPr algn="l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Кеңістіктегі бағыт-бағдар: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1.Баладан сізге оң қолын көрсетуін ,сол қолын оң құлаққа апаруын сұраңыз.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2.Балаға тапсырма беріңіз:</a:t>
            </a:r>
          </a:p>
          <a:p>
            <a:pPr algn="l"/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«Кітапты үстелге қой»</a:t>
            </a:r>
          </a:p>
          <a:p>
            <a:pPr algn="l"/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«Дәптерді кітаптың астына,ал қаламсапты кітаптың үстіне қой»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«Столға қатысты дәптер қай жерде тұр?»</a:t>
            </a:r>
          </a:p>
          <a:p>
            <a:pPr algn="l"/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«Қаламсапқа қатысты кітап қай жерде тұр?»</a:t>
            </a:r>
          </a:p>
          <a:p>
            <a:pPr algn="l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Уақыт туралы түсініктер: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1.Қазір қандай жыл мезгілі?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2.Одан кейін не болады?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3.Оған дейін не болған?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4.Бүгін аптаның қай күні?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5.Бір аптада неше күн бар?Бір жылда неше ай бар?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6.Апта күндерін,ай аттырын ата</a:t>
            </a:r>
          </a:p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7.Тәулік бойындағы уақыттарды ата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5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kk-KZ" sz="32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Дайындық диагностикасы</a:t>
            </a:r>
            <a:endParaRPr lang="kk-KZ" sz="32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2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k-KZ" sz="32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Дайындық диагностикасы</a:t>
            </a:r>
            <a:endParaRPr lang="kk-KZ" sz="32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Ойлау 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Көрсетілген 4 заттан қайсысы артық екенін сұраңыз.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Қалған заттарды бір сөзбен қалай атауға болатынын сұраңыз.</a:t>
            </a:r>
          </a:p>
          <a:p>
            <a:pPr marL="0" indent="0">
              <a:buNone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3258010" cy="252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052.radikal.ru/0902/5f/a3d943a8ab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4" y="3166615"/>
            <a:ext cx="2949905" cy="24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75198"/>
            <a:ext cx="2774082" cy="27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3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01435"/>
              </p:ext>
            </p:extLst>
          </p:nvPr>
        </p:nvGraphicFramePr>
        <p:xfrm>
          <a:off x="107500" y="1449868"/>
          <a:ext cx="8929000" cy="50034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92900"/>
                <a:gridCol w="1195336"/>
                <a:gridCol w="590464"/>
                <a:gridCol w="892900"/>
                <a:gridCol w="1252940"/>
                <a:gridCol w="936104"/>
                <a:gridCol w="1296144"/>
                <a:gridCol w="792088"/>
                <a:gridCol w="576064"/>
                <a:gridCol w="504060"/>
              </a:tblGrid>
              <a:tr h="2304256"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Баланың</a:t>
                      </a:r>
                      <a:r>
                        <a:rPr lang="kk-KZ" sz="2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тегі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Қоршаған ортадан жалпы хабардар болуы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Есте сақтау қабілеті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Ойлау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Тілінің дамуы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Қимыл-қозғалыс координациясы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Қолдың ұсақ моторикасы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Мотивация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Нәтиже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Қорытынды</a:t>
                      </a:r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2699212"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kk-KZ" sz="2000" b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4046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Мектепке дайындық диагностикасының қорытындысы</a:t>
            </a:r>
            <a:endParaRPr lang="kk-KZ" sz="24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3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kk-KZ" sz="30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Мектепке дайындықтың көрсеткіштері:</a:t>
            </a:r>
            <a:endParaRPr lang="kk-KZ" sz="30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04516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Баланың ережелерді қабылдауы,есту және одан не сұрап тұрғанын түсіне алуы</a:t>
            </a:r>
          </a:p>
          <a:p>
            <a:endParaRPr lang="kk-K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Қарапайым түрде өзінің жұмысын жоспарлай алуы</a:t>
            </a:r>
          </a:p>
          <a:p>
            <a:endParaRPr lang="kk-K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Қателігін түзініп,түзете алуы</a:t>
            </a:r>
          </a:p>
        </p:txBody>
      </p:sp>
    </p:spTree>
    <p:extLst>
      <p:ext uri="{BB962C8B-B14F-4D97-AF65-F5344CB8AC3E}">
        <p14:creationId xmlns:p14="http://schemas.microsoft.com/office/powerpoint/2010/main" val="154218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457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kk-KZ" sz="30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Мектепке дайындық диагностикасының нәтижесі</a:t>
            </a:r>
            <a:endParaRPr lang="kk-KZ" sz="30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72839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04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Бірінші сынып оқушысының әлеуметті-педагогикалық бейімделу схемасы</a:t>
            </a:r>
            <a:endParaRPr lang="kk-KZ" sz="28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3218218"/>
              </p:ext>
            </p:extLst>
          </p:nvPr>
        </p:nvGraphicFramePr>
        <p:xfrm>
          <a:off x="251520" y="1397000"/>
          <a:ext cx="828092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32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Г.Ф.Кумарин – М.Э.Вайнер методикасы бойынша бейімделу диагностикасы</a:t>
            </a:r>
            <a:endParaRPr lang="kk-KZ" sz="28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1.Бала талаптанып,қызығып оқиды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2.Оқуға толық жауапкершілікпен қарай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3.Оқудағы сәтсіздіктері мен сәттіліктерін уайымдай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4.Өзінің нәтижелерін жақсартуға тырыса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5.Сабақта белсенді ме?Өз ойын айтуға,сұрақтарға жауап беруге ұмтыла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6.Тәртіпке бағына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7.Жұмыста өзін ұйымдастыра ала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8.Жеткілікті мұқият па,алған бетінен қайтпай,мақсатқа талпына ма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9.Баланың жұыс істеу қабілеті мектептің талаптарына сай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10.Басқалармен жақсы қарым-қатынаста ма,тез сенгіш па,тәрбиелік іс-қимылға тез бейімделе ме?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11.Сыныптағы балалармен тез қарым-қатынас бастай ала ма?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12.Бала индивидуалдық көмектерді қажет ете ме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а)сабақта?ә)үй жұмысын орындауда?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13.Көмектесуге бейім бе?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14.Оқу бағдарламасын қанағаттанарлықтай меңгере ме,ептілігі және қабілеті?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2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216" y="332656"/>
            <a:ext cx="464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Диагностика нәтижесі</a:t>
            </a:r>
            <a:endParaRPr lang="kk-KZ" sz="32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 балл – «сөзсіз,ия»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 балл – «жоқ дегеннен гөрі ия дегенге жақынырақ»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 балл – «ия дегеннен гөрі жоқ дегенге жақын»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4 балл – «сөзсіз,жоқ»</a:t>
            </a:r>
          </a:p>
          <a:p>
            <a:pPr marL="285750" indent="-285750">
              <a:buFont typeface="Arial" pitchFamily="34" charset="0"/>
              <a:buChar char="•"/>
            </a:pP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Орта балы 1 ден 4-ке дейін болған балалар мектепте бейімделуде қиындыққа кездеседі және ары қарайғы индивидуалды зерттеудің объектісі болады.</a:t>
            </a:r>
            <a:endParaRPr lang="kk-KZ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7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u="sng" cap="none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Сыныптың  бейімделу дәрежесінің диагностикасы</a:t>
            </a:r>
            <a:endParaRPr lang="kk-KZ" b="1" u="sng" cap="none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Сұрақтарға жауап</a:t>
            </a:r>
          </a:p>
          <a:p>
            <a:pPr marL="0" indent="0">
              <a:buNone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№      Қатысушылар                                                                Орта      Қорытынды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(аты-жөні)                                                                      балл</a:t>
            </a:r>
          </a:p>
          <a:p>
            <a:pPr marL="0" indent="0"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1  2  3  4  5  6  7  8  9  10  11  12  13  14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2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Бейімделу кезеңін диагностикалаудың нәтижесі</a:t>
            </a:r>
            <a:endParaRPr lang="kk-KZ" sz="28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2171085"/>
              </p:ext>
            </p:extLst>
          </p:nvPr>
        </p:nvGraphicFramePr>
        <p:xfrm>
          <a:off x="573343" y="980728"/>
          <a:ext cx="7992888" cy="564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83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41248"/>
          </a:xfrm>
        </p:spPr>
        <p:txBody>
          <a:bodyPr>
            <a:normAutofit/>
          </a:bodyPr>
          <a:lstStyle/>
          <a:p>
            <a:r>
              <a:rPr lang="kk-KZ" sz="28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Болашақ бірінші сынып оқушысының денсаулығы</a:t>
            </a:r>
            <a:endParaRPr lang="kk-KZ" sz="28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16642066"/>
              </p:ext>
            </p:extLst>
          </p:nvPr>
        </p:nvGraphicFramePr>
        <p:xfrm>
          <a:off x="179512" y="2491154"/>
          <a:ext cx="5040560" cy="425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1844824"/>
            <a:ext cx="36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іс ауруы – 90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енені тік ұстай алмау – 70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ор-аурулары – 20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өздің нашарлауы – 10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buynaksk8.dagschool.com/_http_schools/1746/buynaksk8/admin/ckfinder/core/connector/php/connector.phpfck_user_files/images/1315576218_prezentacij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4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832" y="116632"/>
            <a:ext cx="8686800" cy="841248"/>
          </a:xfrm>
        </p:spPr>
        <p:txBody>
          <a:bodyPr/>
          <a:lstStyle/>
          <a:p>
            <a:r>
              <a:rPr lang="kk-KZ" b="1" u="sng" cap="none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Пайдаланған әдебиеттер</a:t>
            </a:r>
            <a:endParaRPr lang="kk-KZ" b="1" u="sng" cap="none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06415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1.М.М.Безруких.Энциклопедияның родителей будущего первоклассника. – Москва,2008г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2.Е.П.Короткова.Такие недетские детские школьные беды. – Здоровье школьника,2007г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3.Е.М.Лепешкова.Я иду в школу:Что нужно знать родителям. – СПб.:Азбука,2010. – 208с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4.И.Ю.Млодик.Современные дети и их несовременные родители,или О том,в чем так непроста признаться. – Москва:Генезис,2009г.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Интернет ресурстары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kk-KZ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www.my-i-nashi-deti.ru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Филиппиндік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kk-KZ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kk-KZ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psy-files.ru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Керн-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Йерасик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3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43950"/>
            <a:ext cx="5112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Болашақ бірінші сынып оқушыларына педагогикалық қолдау көрсету жүйесі</a:t>
            </a:r>
            <a:endParaRPr lang="kk-KZ" sz="26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348880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«Жуырда мектепке» курсының жұмысын ұйымдастыру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Мектепке дейінгі жастағы балалардың мектепте оқытуға дайындығы диагностикасы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Болашақ бірінші сынып оқушыларының ата –аналарымен индивидуалды ақыл-кеңес</a:t>
            </a:r>
          </a:p>
          <a:p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«Жуырда мектепке» дайындық курсы 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 қазан және 1 мамыр аралығында жүргізіледі және баланың мектеп өміріне біртіндеп бейімделуіне,жаңа ортаға түскн кездегі стрессті жеңіл өткеруге септігін тигізеді</a:t>
            </a:r>
          </a:p>
          <a:p>
            <a:pPr marL="285750" indent="-285750">
              <a:buFont typeface="Wingdings" pitchFamily="2" charset="2"/>
              <a:buChar char="v"/>
            </a:pPr>
            <a:endParaRPr lang="kk-KZ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k-KZ" sz="32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Мектепке дайындық</a:t>
            </a:r>
            <a:endParaRPr lang="kk-KZ" sz="32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Физикалық дайындық – баланың физикалық жағдай және денсаулығы</a:t>
            </a:r>
          </a:p>
          <a:p>
            <a:pPr>
              <a:buFont typeface="Wingdings" pitchFamily="2" charset="2"/>
              <a:buChar char="v"/>
            </a:pP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Тұлғалық дайындық – үлкендермен және қатарластарымен қарым-қатынас</a:t>
            </a:r>
          </a:p>
          <a:p>
            <a:pPr>
              <a:buFont typeface="Wingdings" pitchFamily="2" charset="2"/>
              <a:buChar char="v"/>
            </a:pP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Интеллектуалдық дайындық – негізгі психологиялық функцияларды қалыптастыру:</a:t>
            </a:r>
          </a:p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 көңіл бөлу</a:t>
            </a:r>
          </a:p>
          <a:p>
            <a:pPr marL="0" indent="0">
              <a:buNone/>
            </a:pPr>
            <a:r>
              <a:rPr lang="kk-K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есте сақтау</a:t>
            </a:r>
          </a:p>
          <a:p>
            <a:pPr marL="0" indent="0">
              <a:buNone/>
            </a:pPr>
            <a:r>
              <a:rPr lang="kk-K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ойлау</a:t>
            </a:r>
          </a:p>
          <a:p>
            <a:pPr marL="0" indent="0">
              <a:buNone/>
            </a:pPr>
            <a:r>
              <a:rPr lang="kk-K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елестету</a:t>
            </a:r>
            <a:endParaRPr lang="kk-K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k-KZ" sz="32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Мектепке дайындық диагностикасы</a:t>
            </a:r>
            <a:endParaRPr lang="kk-KZ" sz="32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58616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sz="2400" u="sng" dirty="0" smtClean="0">
                <a:latin typeface="Times New Roman" pitchFamily="18" charset="0"/>
                <a:cs typeface="Times New Roman" pitchFamily="18" charset="0"/>
              </a:rPr>
              <a:t>Бірінші кезең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бірінші сыныпқа барар алдындағы 8-9 ай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u="sng" dirty="0" smtClean="0">
                <a:latin typeface="Times New Roman" pitchFamily="18" charset="0"/>
                <a:cs typeface="Times New Roman" pitchFamily="18" charset="0"/>
              </a:rPr>
              <a:t>Екінші кезең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сабақ басталғанға дейінгі 3-4 ай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u="sng" dirty="0" smtClean="0">
                <a:latin typeface="Times New Roman" pitchFamily="18" charset="0"/>
                <a:cs typeface="Times New Roman" pitchFamily="18" charset="0"/>
              </a:rPr>
              <a:t>Диагностика кешеніне мынадай зерттеулер кіреді: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Есте сақтау қабілетін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Логикалық ойлауды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Сөйлеу қабілетінің дамуын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Қолдың ұсақ моторикасын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Қимыл-қозғалыс координациясын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Мектепке деген құлшынысын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kk-KZ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Мектепке физикалық дайындық</a:t>
            </a:r>
            <a:endParaRPr lang="kk-KZ" b="1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28800"/>
            <a:ext cx="4195192" cy="794718"/>
          </a:xfrm>
        </p:spPr>
        <p:txBody>
          <a:bodyPr/>
          <a:lstStyle/>
          <a:p>
            <a:pPr marL="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Филиппиндік тест</a:t>
            </a:r>
          </a:p>
          <a:p>
            <a:pPr marL="0" indent="0" algn="ctr">
              <a:buNone/>
            </a:pP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hkola9.edusite.ru/images/clip_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5814"/>
            <a:ext cx="6554716" cy="37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4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k-KZ" sz="32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Интеллектуалдық дайындық</a:t>
            </a:r>
            <a:endParaRPr lang="kk-KZ" sz="32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72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Керн-Йерасиктің графикалық тесті</a:t>
            </a:r>
          </a:p>
          <a:p>
            <a:endParaRPr lang="kk-KZ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Баланың тұлғалық  жетілуі;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Қолдың ұсақ моторикасы және көру координациясы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Көз арқылы есте сақтау және ойлау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Көру-кеңістікті қабылдау</a:t>
            </a:r>
          </a:p>
        </p:txBody>
      </p:sp>
    </p:spTree>
    <p:extLst>
      <p:ext uri="{BB962C8B-B14F-4D97-AF65-F5344CB8AC3E}">
        <p14:creationId xmlns:p14="http://schemas.microsoft.com/office/powerpoint/2010/main" val="117857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Керн-Йерасиктің графикалық тесті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Әр жаттығу 5 балдық шкаламен бағаланады (1 – жоғарғы бал,5 – төменгі бал),содан соң 3 жаттығу бойынша  жалпы жиынтық нәтиже шығарылады.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1.Ер адамның суретін салу.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2.Сөз тіркесін көшіру.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3.Нүктелер тобын қайталап салу.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Нәтижесі: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Егер жиналған балл: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1-6 – жоғарғы дәреже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7-11 – орта дәреже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12-15 – төменгі дәреже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099594" cy="193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3531196" cy="192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1208"/>
            <a:ext cx="3762028" cy="148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2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kk-KZ" sz="3200" b="1" u="sng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Баланың қоршаған ортадағы жалпы бағыты</a:t>
            </a:r>
            <a:endParaRPr lang="kk-KZ" sz="3200" b="1" u="sng" cap="none" dirty="0"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58200" cy="5328592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1.Сенің атың кім?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2.Жасың нешеде?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3.Ата-анаңның аты кім?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4.Сен тұратын қаланың атауы?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5.Сен тұратын көшенің атауы?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6.Сенің үйіңнің,пәтеріңнің номері қандай?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7.Сен қадай жануарларды білесің?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8.Олардың қайсысы жабайы,қайсысы үй жануары?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9.Сен оянатын,тамақтанатын және ұйықтайтын уақыттар қалай аталады?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10.Сен қолданатын киім,ыдыс,заттарды ата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10-балл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  - сіздің балаңыз толықтай мектепке  дайын.10-нан төмен балл  балаңыздың оқуын сәтті бастауға қажеттік үнделікті өмірдегі білім қорының аздығын білдіреді.</a:t>
            </a:r>
          </a:p>
        </p:txBody>
      </p:sp>
    </p:spTree>
    <p:extLst>
      <p:ext uri="{BB962C8B-B14F-4D97-AF65-F5344CB8AC3E}">
        <p14:creationId xmlns:p14="http://schemas.microsoft.com/office/powerpoint/2010/main" val="159774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</TotalTime>
  <Words>805</Words>
  <Application>Microsoft Office PowerPoint</Application>
  <PresentationFormat>Экран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Мектепке дайындық диагностикасы – бірінші сыныптардың жақсы бейімделуінің негізгі шарты</vt:lpstr>
      <vt:lpstr>Болашақ бірінші сынып оқушысының денсаулығы</vt:lpstr>
      <vt:lpstr>Презентация PowerPoint</vt:lpstr>
      <vt:lpstr>Мектепке дайындық</vt:lpstr>
      <vt:lpstr>Мектепке дайындық диагностикасы</vt:lpstr>
      <vt:lpstr>Мектепке физикалық дайындық</vt:lpstr>
      <vt:lpstr>Интеллектуалдық дайындық</vt:lpstr>
      <vt:lpstr>Презентация PowerPoint</vt:lpstr>
      <vt:lpstr>Баланың қоршаған ортадағы жалпы бағыты</vt:lpstr>
      <vt:lpstr>Дайындық диагностикасы</vt:lpstr>
      <vt:lpstr>Дайындық диагностикасы</vt:lpstr>
      <vt:lpstr>Презентация PowerPoint</vt:lpstr>
      <vt:lpstr>Мектепке дайындықтың көрсеткіштері:</vt:lpstr>
      <vt:lpstr>Мектепке дайындық диагностикасының нәтижесі</vt:lpstr>
      <vt:lpstr>Презентация PowerPoint</vt:lpstr>
      <vt:lpstr>Презентация PowerPoint</vt:lpstr>
      <vt:lpstr>Презентация PowerPoint</vt:lpstr>
      <vt:lpstr>Сыныптың  бейімделу дәрежесінің диагностикасы</vt:lpstr>
      <vt:lpstr>Презентация PowerPoint</vt:lpstr>
      <vt:lpstr>Пайдаланған әдебиеттер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Мектепке дайындық диагностикасы – бірінші сыныптардың жақсы бейіммделу шарты ретінде</dc:title>
  <dc:creator>VEVO</dc:creator>
  <cp:lastModifiedBy>Асхат</cp:lastModifiedBy>
  <cp:revision>32</cp:revision>
  <cp:lastPrinted>2015-05-11T17:39:20Z</cp:lastPrinted>
  <dcterms:created xsi:type="dcterms:W3CDTF">2014-02-24T11:46:40Z</dcterms:created>
  <dcterms:modified xsi:type="dcterms:W3CDTF">2015-05-11T17:40:00Z</dcterms:modified>
</cp:coreProperties>
</file>