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56" r:id="rId2"/>
    <p:sldId id="257" r:id="rId3"/>
    <p:sldId id="261" r:id="rId4"/>
    <p:sldId id="259" r:id="rId5"/>
    <p:sldId id="260" r:id="rId6"/>
    <p:sldId id="263" r:id="rId7"/>
    <p:sldId id="262" r:id="rId8"/>
    <p:sldId id="266" r:id="rId9"/>
    <p:sldId id="264" r:id="rId10"/>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0261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15620"/>
    <p:restoredTop sz="94660"/>
  </p:normalViewPr>
  <p:slideViewPr>
    <p:cSldViewPr>
      <p:cViewPr>
        <p:scale>
          <a:sx n="50" d="100"/>
          <a:sy n="50" d="100"/>
        </p:scale>
        <p:origin x="-2424" y="-89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392A0EA-2E03-4118-9DDE-3261B634E44F}" type="datetimeFigureOut">
              <a:rPr lang="ru-RU" smtClean="0"/>
              <a:t>28.03.2020</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571BD98-0CE4-4ACE-BFE7-D56B8F9D42D6}" type="slidenum">
              <a:rPr lang="ru-RU" smtClean="0"/>
              <a:t>‹#›</a:t>
            </a:fld>
            <a:endParaRPr lang="ru-RU"/>
          </a:p>
        </p:txBody>
      </p:sp>
    </p:spTree>
    <p:extLst>
      <p:ext uri="{BB962C8B-B14F-4D97-AF65-F5344CB8AC3E}">
        <p14:creationId xmlns:p14="http://schemas.microsoft.com/office/powerpoint/2010/main" val="311303128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28.03.2020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28.03.2020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28.03.2020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4C71EC6-210F-42DE-9C53-41977AD35B3D}" type="datetimeFigureOut">
              <a:rPr lang="ru-RU" smtClean="0"/>
              <a:t>28.03.2020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B4C71EC6-210F-42DE-9C53-41977AD35B3D}" type="datetimeFigureOut">
              <a:rPr lang="ru-RU" smtClean="0"/>
              <a:t>28.03.2020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B4C71EC6-210F-42DE-9C53-41977AD35B3D}" type="datetimeFigureOut">
              <a:rPr lang="ru-RU" smtClean="0"/>
              <a:t>28.03.2020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B4C71EC6-210F-42DE-9C53-41977AD35B3D}" type="datetimeFigureOut">
              <a:rPr lang="ru-RU" smtClean="0"/>
              <a:t>28.03.2020</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B4C71EC6-210F-42DE-9C53-41977AD35B3D}" type="datetimeFigureOut">
              <a:rPr lang="ru-RU" smtClean="0"/>
              <a:t>28.03.2020</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B4C71EC6-210F-42DE-9C53-41977AD35B3D}" type="datetimeFigureOut">
              <a:rPr lang="ru-RU" smtClean="0"/>
              <a:t>28.03.2020</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t>28.03.2020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B4C71EC6-210F-42DE-9C53-41977AD35B3D}" type="datetimeFigureOut">
              <a:rPr lang="ru-RU" smtClean="0"/>
              <a:t>28.03.2020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4C71EC6-210F-42DE-9C53-41977AD35B3D}" type="datetimeFigureOut">
              <a:rPr lang="ru-RU" smtClean="0"/>
              <a:t>28.03.2020</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9B0651-EE4F-4900-A07F-96A6BFA9D0F0}"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1.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Картинки по запросу &quot;фоны для слайда&quo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18256"/>
            <a:ext cx="9168341" cy="6876256"/>
          </a:xfrm>
          <a:prstGeom prst="rect">
            <a:avLst/>
          </a:prstGeom>
          <a:noFill/>
          <a:extLst>
            <a:ext uri="{909E8E84-426E-40DD-AFC4-6F175D3DCCD1}">
              <a14:hiddenFill xmlns:a14="http://schemas.microsoft.com/office/drawing/2010/main">
                <a:solidFill>
                  <a:srgbClr val="FFFFFF"/>
                </a:solidFill>
              </a14:hiddenFill>
            </a:ext>
          </a:extLst>
        </p:spPr>
      </p:pic>
      <p:sp>
        <p:nvSpPr>
          <p:cNvPr id="2" name="Прямоугольник 1"/>
          <p:cNvSpPr/>
          <p:nvPr/>
        </p:nvSpPr>
        <p:spPr>
          <a:xfrm>
            <a:off x="251520" y="292477"/>
            <a:ext cx="8892480" cy="1200329"/>
          </a:xfrm>
          <a:prstGeom prst="rect">
            <a:avLst/>
          </a:prstGeom>
          <a:noFill/>
        </p:spPr>
        <p:txBody>
          <a:bodyPr wrap="squar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kk-KZ" sz="3600" b="1" spc="5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Онлайн жұмыс кезінде ата-аналарға </a:t>
            </a:r>
            <a:r>
              <a:rPr lang="kk-KZ" sz="3600" b="1" spc="5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арналған  </a:t>
            </a:r>
            <a:r>
              <a:rPr lang="kk-KZ" sz="3600" b="1" spc="5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психологиялық кеңестер</a:t>
            </a:r>
            <a:endParaRPr lang="ru-RU" sz="3600" b="1" spc="5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pic>
        <p:nvPicPr>
          <p:cNvPr id="1028" name="Picture 4" descr="Картинки по запросу &quot;психологический совет&quot;"/>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1655" y="2276872"/>
            <a:ext cx="4033525" cy="2691705"/>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sp>
        <p:nvSpPr>
          <p:cNvPr id="3" name="TextBox 2"/>
          <p:cNvSpPr txBox="1"/>
          <p:nvPr/>
        </p:nvSpPr>
        <p:spPr>
          <a:xfrm>
            <a:off x="4535488" y="2138143"/>
            <a:ext cx="4608512" cy="2862322"/>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algn="just"/>
            <a:r>
              <a:rPr lang="ru-RU" sz="2000">
                <a:latin typeface="Times New Roman" pitchFamily="18" charset="0"/>
                <a:cs typeface="Times New Roman" pitchFamily="18" charset="0"/>
              </a:rPr>
              <a:t>Адам өмірінде бос уақыттың рөлі өте ерекше. Ол демалу, тынығу үшін емес, рухани қажетін өтеуге, ойлау қабілетінің жетілуіне, жалпы жан - жақты болуына </a:t>
            </a:r>
            <a:r>
              <a:rPr lang="ru-RU" sz="2000" smtClean="0">
                <a:latin typeface="Times New Roman" pitchFamily="18" charset="0"/>
                <a:cs typeface="Times New Roman" pitchFamily="18" charset="0"/>
              </a:rPr>
              <a:t>арналады. Бос </a:t>
            </a:r>
            <a:r>
              <a:rPr lang="ru-RU" sz="2000">
                <a:latin typeface="Times New Roman" pitchFamily="18" charset="0"/>
                <a:cs typeface="Times New Roman" pitchFamily="18" charset="0"/>
              </a:rPr>
              <a:t>уақытты ұтымды етіп өткізу әлдеқайда </a:t>
            </a:r>
            <a:r>
              <a:rPr lang="ru-RU" sz="2000" smtClean="0">
                <a:latin typeface="Times New Roman" pitchFamily="18" charset="0"/>
                <a:cs typeface="Times New Roman" pitchFamily="18" charset="0"/>
              </a:rPr>
              <a:t>тиімді</a:t>
            </a:r>
            <a:r>
              <a:rPr lang="kk-KZ" sz="2000" smtClean="0">
                <a:solidFill>
                  <a:schemeClr val="tx1"/>
                </a:solidFill>
                <a:latin typeface="Times New Roman" pitchFamily="18" charset="0"/>
                <a:cs typeface="Times New Roman" pitchFamily="18" charset="0"/>
              </a:rPr>
              <a:t>. Назарларыңызға </a:t>
            </a:r>
            <a:r>
              <a:rPr lang="kk-KZ" sz="2000">
                <a:solidFill>
                  <a:schemeClr val="tx1"/>
                </a:solidFill>
                <a:latin typeface="Times New Roman" pitchFamily="18" charset="0"/>
                <a:cs typeface="Times New Roman" pitchFamily="18" charset="0"/>
              </a:rPr>
              <a:t>онлайн жұмыс кезінде </a:t>
            </a:r>
            <a:r>
              <a:rPr lang="kk-KZ" sz="2000" smtClean="0">
                <a:solidFill>
                  <a:schemeClr val="tx1"/>
                </a:solidFill>
                <a:latin typeface="Times New Roman" pitchFamily="18" charset="0"/>
                <a:cs typeface="Times New Roman" pitchFamily="18" charset="0"/>
              </a:rPr>
              <a:t>баламен тиімді жұмыс істеу жолдарын ұсынамыз</a:t>
            </a:r>
            <a:endParaRPr lang="ru-RU" sz="2000">
              <a:solidFill>
                <a:schemeClr val="tx1"/>
              </a:solidFill>
              <a:latin typeface="Times New Roman" pitchFamily="18" charset="0"/>
              <a:cs typeface="Times New Roman" pitchFamily="18" charset="0"/>
            </a:endParaRPr>
          </a:p>
        </p:txBody>
      </p:sp>
    </p:spTree>
    <p:extLst>
      <p:ext uri="{BB962C8B-B14F-4D97-AF65-F5344CB8AC3E}">
        <p14:creationId xmlns:p14="http://schemas.microsoft.com/office/powerpoint/2010/main" val="406726499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Картинки по запросу &quot;фоны для слайда&quo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18256"/>
            <a:ext cx="9168341" cy="6876256"/>
          </a:xfrm>
          <a:prstGeom prst="rect">
            <a:avLst/>
          </a:prstGeom>
          <a:noFill/>
          <a:extLst>
            <a:ext uri="{909E8E84-426E-40DD-AFC4-6F175D3DCCD1}">
              <a14:hiddenFill xmlns:a14="http://schemas.microsoft.com/office/drawing/2010/main">
                <a:solidFill>
                  <a:srgbClr val="FFFFFF"/>
                </a:solidFill>
              </a14:hiddenFill>
            </a:ext>
          </a:extLst>
        </p:spPr>
      </p:pic>
      <p:sp>
        <p:nvSpPr>
          <p:cNvPr id="2" name="Прямоугольник 1"/>
          <p:cNvSpPr/>
          <p:nvPr/>
        </p:nvSpPr>
        <p:spPr>
          <a:xfrm>
            <a:off x="749997" y="292477"/>
            <a:ext cx="7668344" cy="707886"/>
          </a:xfrm>
          <a:prstGeom prst="rect">
            <a:avLst/>
          </a:prstGeom>
          <a:noFill/>
        </p:spPr>
        <p:txBody>
          <a:bodyPr wrap="squar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kk-KZ" sz="4000" b="1" spc="5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 1 Карантин демалыс емес!</a:t>
            </a:r>
            <a:endParaRPr lang="ru-RU" sz="4000" b="1" spc="5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
        <p:nvSpPr>
          <p:cNvPr id="3" name="TextBox 2"/>
          <p:cNvSpPr txBox="1"/>
          <p:nvPr/>
        </p:nvSpPr>
        <p:spPr>
          <a:xfrm>
            <a:off x="4211960" y="1340768"/>
            <a:ext cx="4608512" cy="4154984"/>
          </a:xfrm>
          <a:prstGeom prst="rect">
            <a:avLst/>
          </a:prstGeom>
        </p:spPr>
        <p:style>
          <a:lnRef idx="2">
            <a:schemeClr val="accent5"/>
          </a:lnRef>
          <a:fillRef idx="1">
            <a:schemeClr val="lt1"/>
          </a:fillRef>
          <a:effectRef idx="0">
            <a:schemeClr val="accent5"/>
          </a:effectRef>
          <a:fontRef idx="minor">
            <a:schemeClr val="dk1"/>
          </a:fontRef>
        </p:style>
        <p:txBody>
          <a:bodyPr wrap="square" rtlCol="0">
            <a:spAutoFit/>
          </a:bodyPr>
          <a:lstStyle/>
          <a:p>
            <a:pPr algn="just"/>
            <a:r>
              <a:rPr lang="kk-KZ" sz="2400" smtClean="0">
                <a:latin typeface="Times New Roman" pitchFamily="18" charset="0"/>
                <a:cs typeface="Times New Roman" pitchFamily="18" charset="0"/>
              </a:rPr>
              <a:t>Балаларыңызға карантиннің не екендігін түсіндіріңіз. Балалар оны демалыс ретінде қабылдауы мүмкін. Олар бұл «оңтайлы демалысты» пайдаланып, қыдырғысы да келеді. Бірақ адам көп шоғырланған жерлерге барудың қауіптілігін айтыңыз. Алайда үйде отыру да оларды шаршатады және жұмысыңызға кедергі келтіреді</a:t>
            </a:r>
            <a:r>
              <a:rPr lang="kk-KZ" sz="2000" smtClean="0"/>
              <a:t>.</a:t>
            </a:r>
            <a:endParaRPr lang="ru-RU" sz="2000"/>
          </a:p>
        </p:txBody>
      </p:sp>
      <p:pic>
        <p:nvPicPr>
          <p:cNvPr id="2050" name="Picture 2" descr="Картинки по запросу &quot;карантин&quot;"/>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18467" y="2065139"/>
            <a:ext cx="3764989" cy="237626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0181622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Картинки по запросу &quot;фоны для слайда&quo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18256"/>
            <a:ext cx="9168341" cy="6876256"/>
          </a:xfrm>
          <a:prstGeom prst="rect">
            <a:avLst/>
          </a:prstGeom>
          <a:noFill/>
          <a:extLst>
            <a:ext uri="{909E8E84-426E-40DD-AFC4-6F175D3DCCD1}">
              <a14:hiddenFill xmlns:a14="http://schemas.microsoft.com/office/drawing/2010/main">
                <a:solidFill>
                  <a:srgbClr val="FFFFFF"/>
                </a:solidFill>
              </a14:hiddenFill>
            </a:ext>
          </a:extLst>
        </p:spPr>
      </p:pic>
      <p:sp>
        <p:nvSpPr>
          <p:cNvPr id="2" name="Прямоугольник 1"/>
          <p:cNvSpPr/>
          <p:nvPr/>
        </p:nvSpPr>
        <p:spPr>
          <a:xfrm>
            <a:off x="827584" y="116632"/>
            <a:ext cx="7926459" cy="1446550"/>
          </a:xfrm>
          <a:prstGeom prst="rect">
            <a:avLst/>
          </a:prstGeom>
          <a:noFill/>
        </p:spPr>
        <p:txBody>
          <a:bodyPr wrap="squar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kk-KZ" sz="4400" b="1" spc="5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  2    Мектеп </a:t>
            </a:r>
          </a:p>
          <a:p>
            <a:pPr algn="ctr"/>
            <a:r>
              <a:rPr lang="kk-KZ" sz="4400" b="1" spc="5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бағдарламасын оқу</a:t>
            </a:r>
            <a:endParaRPr lang="ru-RU" sz="4400" b="1" spc="5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
        <p:nvSpPr>
          <p:cNvPr id="3" name="TextBox 2"/>
          <p:cNvSpPr txBox="1"/>
          <p:nvPr/>
        </p:nvSpPr>
        <p:spPr>
          <a:xfrm>
            <a:off x="4067944" y="2132856"/>
            <a:ext cx="4968552" cy="2862322"/>
          </a:xfrm>
          <a:prstGeom prst="rect">
            <a:avLst/>
          </a:prstGeom>
        </p:spPr>
        <p:style>
          <a:lnRef idx="2">
            <a:schemeClr val="accent5"/>
          </a:lnRef>
          <a:fillRef idx="1">
            <a:schemeClr val="lt1"/>
          </a:fillRef>
          <a:effectRef idx="0">
            <a:schemeClr val="accent5"/>
          </a:effectRef>
          <a:fontRef idx="minor">
            <a:schemeClr val="dk1"/>
          </a:fontRef>
        </p:style>
        <p:txBody>
          <a:bodyPr wrap="square" rtlCol="0">
            <a:spAutoFit/>
          </a:bodyPr>
          <a:lstStyle/>
          <a:p>
            <a:pPr algn="just"/>
            <a:r>
              <a:rPr lang="kk-KZ" sz="2000">
                <a:latin typeface="Times New Roman" pitchFamily="18" charset="0"/>
                <a:cs typeface="Times New Roman" pitchFamily="18" charset="0"/>
              </a:rPr>
              <a:t>Демалыстың мәңгілік болмасы сөзсіз. Балаңыздың мектеп бағдарламасын ұмытып кетпеуін бақылаңыз. Есептер шығартып, шығарма жаздырыңыз. Өткен материалдарды қайталата беру де тиімсіз. Балаңызды тез жалықтырып аласыз. Логикалық есептер шығарту қызықты істердің бірі. Күніне мектеп бағдарламасына 1-1,5 сағат арнаңыз</a:t>
            </a:r>
            <a:r>
              <a:rPr lang="kk-KZ" sz="2000" smtClean="0">
                <a:latin typeface="Times New Roman" pitchFamily="18" charset="0"/>
                <a:cs typeface="Times New Roman" pitchFamily="18" charset="0"/>
              </a:rPr>
              <a:t>.</a:t>
            </a:r>
            <a:endParaRPr lang="ru-RU" sz="2000">
              <a:latin typeface="Times New Roman" pitchFamily="18" charset="0"/>
              <a:cs typeface="Times New Roman" pitchFamily="18" charset="0"/>
            </a:endParaRPr>
          </a:p>
        </p:txBody>
      </p:sp>
      <p:pic>
        <p:nvPicPr>
          <p:cNvPr id="4098" name="Picture 2" descr="Картинки по запросу &quot;школьная программа&quot;"/>
          <p:cNvPicPr>
            <a:picLocks noChangeAspect="1" noChangeArrowheads="1"/>
          </p:cNvPicPr>
          <p:nvPr/>
        </p:nvPicPr>
        <p:blipFill rotWithShape="1">
          <a:blip r:embed="rId3">
            <a:extLst>
              <a:ext uri="{28A0092B-C50C-407E-A947-70E740481C1C}">
                <a14:useLocalDpi xmlns:a14="http://schemas.microsoft.com/office/drawing/2010/main" val="0"/>
              </a:ext>
            </a:extLst>
          </a:blip>
          <a:srcRect l="13977" r="19904"/>
          <a:stretch/>
        </p:blipFill>
        <p:spPr bwMode="auto">
          <a:xfrm>
            <a:off x="107504" y="1844824"/>
            <a:ext cx="3580002" cy="345638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4857650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Картинки по запросу &quot;фоны для слайда&quo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18256"/>
            <a:ext cx="9168341" cy="6876256"/>
          </a:xfrm>
          <a:prstGeom prst="rect">
            <a:avLst/>
          </a:prstGeom>
          <a:noFill/>
          <a:extLst>
            <a:ext uri="{909E8E84-426E-40DD-AFC4-6F175D3DCCD1}">
              <a14:hiddenFill xmlns:a14="http://schemas.microsoft.com/office/drawing/2010/main">
                <a:solidFill>
                  <a:srgbClr val="FFFFFF"/>
                </a:solidFill>
              </a14:hiddenFill>
            </a:ext>
          </a:extLst>
        </p:spPr>
      </p:pic>
      <p:sp>
        <p:nvSpPr>
          <p:cNvPr id="2" name="Прямоугольник 1"/>
          <p:cNvSpPr/>
          <p:nvPr/>
        </p:nvSpPr>
        <p:spPr>
          <a:xfrm>
            <a:off x="749996" y="292477"/>
            <a:ext cx="7926459" cy="769441"/>
          </a:xfrm>
          <a:prstGeom prst="rect">
            <a:avLst/>
          </a:prstGeom>
          <a:noFill/>
        </p:spPr>
        <p:txBody>
          <a:bodyPr wrap="squar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kk-KZ" sz="4400" b="1" spc="5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 3    Кітаптар</a:t>
            </a:r>
            <a:endParaRPr lang="ru-RU" sz="4400" b="1" spc="5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
        <p:nvSpPr>
          <p:cNvPr id="3" name="TextBox 2"/>
          <p:cNvSpPr txBox="1"/>
          <p:nvPr/>
        </p:nvSpPr>
        <p:spPr>
          <a:xfrm>
            <a:off x="4427984" y="1639966"/>
            <a:ext cx="4608512" cy="3785652"/>
          </a:xfrm>
          <a:prstGeom prst="rect">
            <a:avLst/>
          </a:prstGeom>
        </p:spPr>
        <p:style>
          <a:lnRef idx="2">
            <a:schemeClr val="accent5"/>
          </a:lnRef>
          <a:fillRef idx="1">
            <a:schemeClr val="lt1"/>
          </a:fillRef>
          <a:effectRef idx="0">
            <a:schemeClr val="accent5"/>
          </a:effectRef>
          <a:fontRef idx="minor">
            <a:schemeClr val="dk1"/>
          </a:fontRef>
        </p:style>
        <p:txBody>
          <a:bodyPr wrap="square" rtlCol="0">
            <a:spAutoFit/>
          </a:bodyPr>
          <a:lstStyle/>
          <a:p>
            <a:pPr algn="just"/>
            <a:r>
              <a:rPr lang="kk-KZ" sz="2000">
                <a:latin typeface="Times New Roman" pitchFamily="18" charset="0"/>
                <a:cs typeface="Times New Roman" pitchFamily="18" charset="0"/>
              </a:rPr>
              <a:t>Демалысты балаңыз үшін пайдалы етудің оңтайлы жолы – кітап оқу. Кітап оқу кезінде балаңыз рухани байып қана қоймай, уақытын тиімді өткізеді. Бірнеше сағатқа өзін алдандыратын «жұмысқа» енеді. Кітапты таңдау барысында балаңызға ерік беріңіз. Сіздің алып келген кітаптарыңыз балаңыз үшін қызықсыз болуы </a:t>
            </a:r>
            <a:r>
              <a:rPr lang="kk-KZ" sz="2000" smtClean="0">
                <a:latin typeface="Times New Roman" pitchFamily="18" charset="0"/>
                <a:cs typeface="Times New Roman" pitchFamily="18" charset="0"/>
              </a:rPr>
              <a:t>мүмкін</a:t>
            </a:r>
            <a:r>
              <a:rPr lang="kk-KZ" sz="2000">
                <a:latin typeface="Times New Roman" pitchFamily="18" charset="0"/>
                <a:cs typeface="Times New Roman" pitchFamily="18" charset="0"/>
              </a:rPr>
              <a:t>. </a:t>
            </a:r>
            <a:r>
              <a:rPr lang="kk-KZ" sz="2000" smtClean="0">
                <a:latin typeface="Times New Roman" pitchFamily="18" charset="0"/>
                <a:cs typeface="Times New Roman" pitchFamily="18" charset="0"/>
              </a:rPr>
              <a:t> Кітап оқу – балаңыздың есте сақтауы мен ойлауын, әдемі сөйлеу дағдыларын дамытады.</a:t>
            </a:r>
            <a:endParaRPr lang="ru-RU" sz="2000">
              <a:latin typeface="Times New Roman" pitchFamily="18" charset="0"/>
              <a:cs typeface="Times New Roman" pitchFamily="18" charset="0"/>
            </a:endParaRPr>
          </a:p>
        </p:txBody>
      </p:sp>
      <p:pic>
        <p:nvPicPr>
          <p:cNvPr id="3074" name="Picture 2" descr="Картинки по запросу &quot;кітап&quot;"/>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79512" y="1927656"/>
            <a:ext cx="4102302" cy="2563939"/>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7420918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Картинки по запросу &quot;фоны для слайда&quo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18256"/>
            <a:ext cx="9168341" cy="6876256"/>
          </a:xfrm>
          <a:prstGeom prst="rect">
            <a:avLst/>
          </a:prstGeom>
          <a:noFill/>
          <a:extLst>
            <a:ext uri="{909E8E84-426E-40DD-AFC4-6F175D3DCCD1}">
              <a14:hiddenFill xmlns:a14="http://schemas.microsoft.com/office/drawing/2010/main">
                <a:solidFill>
                  <a:srgbClr val="FFFFFF"/>
                </a:solidFill>
              </a14:hiddenFill>
            </a:ext>
          </a:extLst>
        </p:spPr>
      </p:pic>
      <p:sp>
        <p:nvSpPr>
          <p:cNvPr id="2" name="Прямоугольник 1"/>
          <p:cNvSpPr/>
          <p:nvPr/>
        </p:nvSpPr>
        <p:spPr>
          <a:xfrm>
            <a:off x="749996" y="292477"/>
            <a:ext cx="7926459" cy="769441"/>
          </a:xfrm>
          <a:prstGeom prst="rect">
            <a:avLst/>
          </a:prstGeom>
          <a:noFill/>
        </p:spPr>
        <p:txBody>
          <a:bodyPr wrap="squar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kk-KZ" sz="4400" b="1" spc="5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  4    Қолөнер</a:t>
            </a:r>
            <a:endParaRPr lang="ru-RU" sz="4400" b="1" spc="5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
        <p:nvSpPr>
          <p:cNvPr id="3" name="TextBox 2"/>
          <p:cNvSpPr txBox="1"/>
          <p:nvPr/>
        </p:nvSpPr>
        <p:spPr>
          <a:xfrm>
            <a:off x="4067944" y="1639966"/>
            <a:ext cx="5076056" cy="3785652"/>
          </a:xfrm>
          <a:prstGeom prst="rect">
            <a:avLst/>
          </a:prstGeom>
        </p:spPr>
        <p:style>
          <a:lnRef idx="2">
            <a:schemeClr val="accent5"/>
          </a:lnRef>
          <a:fillRef idx="1">
            <a:schemeClr val="lt1"/>
          </a:fillRef>
          <a:effectRef idx="0">
            <a:schemeClr val="accent5"/>
          </a:effectRef>
          <a:fontRef idx="minor">
            <a:schemeClr val="dk1"/>
          </a:fontRef>
        </p:style>
        <p:txBody>
          <a:bodyPr wrap="square" rtlCol="0">
            <a:spAutoFit/>
          </a:bodyPr>
          <a:lstStyle/>
          <a:p>
            <a:pPr algn="just"/>
            <a:r>
              <a:rPr lang="kk-KZ" sz="2000">
                <a:latin typeface="Times New Roman" pitchFamily="18" charset="0"/>
                <a:cs typeface="Times New Roman" pitchFamily="18" charset="0"/>
              </a:rPr>
              <a:t>Қазір интернетте қолөнерге қатысты көптеген шеберлік сабақтары бар. Оларды балаңызбен бірге тамашалап, жасап көріңіз. Тіпті кейбірін балаңыздың өзі жасағаны дұрыс. Осылайша олар өздерінің ойлау және қолөнер қабілеттерін дамытады. Балаңыздың денсаулығына зиян келтіретін заттарды қолданбауын бақылаңыз. Мысалы, үй жағдайында сабын жасап көрсін. Құралмалы ойыншықтарды құрастыру да пайдалы. Қыз балаларға тоқыма тоқуды үйретіңіз</a:t>
            </a:r>
            <a:r>
              <a:rPr lang="kk-KZ" sz="2000"/>
              <a:t>.</a:t>
            </a:r>
            <a:endParaRPr lang="ru-RU" sz="2000"/>
          </a:p>
        </p:txBody>
      </p:sp>
      <p:pic>
        <p:nvPicPr>
          <p:cNvPr id="5122" name="Picture 2" descr="Картинки по запросу &quot;қолөнер&quot;"/>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846" y="1876763"/>
            <a:ext cx="3691533" cy="3086215"/>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1810288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Картинки по запросу &quot;фоны для слайда&quo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18256"/>
            <a:ext cx="9168341" cy="6876256"/>
          </a:xfrm>
          <a:prstGeom prst="rect">
            <a:avLst/>
          </a:prstGeom>
          <a:noFill/>
          <a:extLst>
            <a:ext uri="{909E8E84-426E-40DD-AFC4-6F175D3DCCD1}">
              <a14:hiddenFill xmlns:a14="http://schemas.microsoft.com/office/drawing/2010/main">
                <a:solidFill>
                  <a:srgbClr val="FFFFFF"/>
                </a:solidFill>
              </a14:hiddenFill>
            </a:ext>
          </a:extLst>
        </p:spPr>
      </p:pic>
      <p:sp>
        <p:nvSpPr>
          <p:cNvPr id="2" name="Прямоугольник 1"/>
          <p:cNvSpPr/>
          <p:nvPr/>
        </p:nvSpPr>
        <p:spPr>
          <a:xfrm>
            <a:off x="827584" y="116632"/>
            <a:ext cx="7926459" cy="769441"/>
          </a:xfrm>
          <a:prstGeom prst="rect">
            <a:avLst/>
          </a:prstGeom>
          <a:noFill/>
        </p:spPr>
        <p:txBody>
          <a:bodyPr wrap="squar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kk-KZ" sz="4400" b="1" spc="5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    Оригами</a:t>
            </a:r>
            <a:endParaRPr lang="ru-RU" sz="4400" b="1" spc="5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
        <p:nvSpPr>
          <p:cNvPr id="3" name="TextBox 2"/>
          <p:cNvSpPr txBox="1"/>
          <p:nvPr/>
        </p:nvSpPr>
        <p:spPr>
          <a:xfrm>
            <a:off x="4283968" y="1526082"/>
            <a:ext cx="4608512" cy="4154984"/>
          </a:xfrm>
          <a:prstGeom prst="rect">
            <a:avLst/>
          </a:prstGeom>
        </p:spPr>
        <p:style>
          <a:lnRef idx="2">
            <a:schemeClr val="accent5"/>
          </a:lnRef>
          <a:fillRef idx="1">
            <a:schemeClr val="lt1"/>
          </a:fillRef>
          <a:effectRef idx="0">
            <a:schemeClr val="accent5"/>
          </a:effectRef>
          <a:fontRef idx="minor">
            <a:schemeClr val="dk1"/>
          </a:fontRef>
        </p:style>
        <p:txBody>
          <a:bodyPr wrap="square" rtlCol="0">
            <a:spAutoFit/>
          </a:bodyPr>
          <a:lstStyle/>
          <a:p>
            <a:pPr algn="just"/>
            <a:r>
              <a:rPr lang="ru-RU" sz="2400">
                <a:latin typeface="Times New Roman" pitchFamily="18" charset="0"/>
                <a:cs typeface="Times New Roman" pitchFamily="18" charset="0"/>
              </a:rPr>
              <a:t>Оригами жасау балалар үшін қызықты болады. Бұл шыдамдылық пен көп уақытты қажет етеді. Оригамидің шеберлік сабақтарын көріп балаңызға үйретіңіз. Оригами арқылы көптеген құстар, жануарлар мен түрлі заттардың кішігірім үлгісін жасауға болады. Осылайша балаңызды біраз уақытқа алдандырасыз</a:t>
            </a:r>
            <a:r>
              <a:rPr lang="ru-RU" sz="2400" smtClean="0">
                <a:latin typeface="Times New Roman" pitchFamily="18" charset="0"/>
                <a:cs typeface="Times New Roman" pitchFamily="18" charset="0"/>
              </a:rPr>
              <a:t>.</a:t>
            </a:r>
            <a:endParaRPr lang="ru-RU" sz="2400">
              <a:latin typeface="Times New Roman" pitchFamily="18" charset="0"/>
              <a:cs typeface="Times New Roman" pitchFamily="18" charset="0"/>
            </a:endParaRPr>
          </a:p>
        </p:txBody>
      </p:sp>
      <p:pic>
        <p:nvPicPr>
          <p:cNvPr id="8194" name="Picture 2" descr="Картинки по запросу &quot;оригами&quot;"/>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501" y="1772816"/>
            <a:ext cx="4056385" cy="3024904"/>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1092635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Картинки по запросу &quot;фоны для слайда&quo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18256"/>
            <a:ext cx="9168341" cy="6876256"/>
          </a:xfrm>
          <a:prstGeom prst="rect">
            <a:avLst/>
          </a:prstGeom>
          <a:noFill/>
          <a:extLst>
            <a:ext uri="{909E8E84-426E-40DD-AFC4-6F175D3DCCD1}">
              <a14:hiddenFill xmlns:a14="http://schemas.microsoft.com/office/drawing/2010/main">
                <a:solidFill>
                  <a:srgbClr val="FFFFFF"/>
                </a:solidFill>
              </a14:hiddenFill>
            </a:ext>
          </a:extLst>
        </p:spPr>
      </p:pic>
      <p:sp>
        <p:nvSpPr>
          <p:cNvPr id="2" name="Прямоугольник 1"/>
          <p:cNvSpPr/>
          <p:nvPr/>
        </p:nvSpPr>
        <p:spPr>
          <a:xfrm>
            <a:off x="827584" y="116632"/>
            <a:ext cx="7926459" cy="1446550"/>
          </a:xfrm>
          <a:prstGeom prst="rect">
            <a:avLst/>
          </a:prstGeom>
          <a:noFill/>
        </p:spPr>
        <p:txBody>
          <a:bodyPr wrap="squar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kk-KZ" sz="4400" b="1" spc="5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  5    Терезе алдындағы бақша</a:t>
            </a:r>
            <a:endParaRPr lang="ru-RU" sz="4400" b="1" spc="5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
        <p:nvSpPr>
          <p:cNvPr id="3" name="TextBox 2"/>
          <p:cNvSpPr txBox="1"/>
          <p:nvPr/>
        </p:nvSpPr>
        <p:spPr>
          <a:xfrm>
            <a:off x="4067944" y="2132856"/>
            <a:ext cx="4968552" cy="2862322"/>
          </a:xfrm>
          <a:prstGeom prst="rect">
            <a:avLst/>
          </a:prstGeom>
        </p:spPr>
        <p:style>
          <a:lnRef idx="2">
            <a:schemeClr val="accent5"/>
          </a:lnRef>
          <a:fillRef idx="1">
            <a:schemeClr val="lt1"/>
          </a:fillRef>
          <a:effectRef idx="0">
            <a:schemeClr val="accent5"/>
          </a:effectRef>
          <a:fontRef idx="minor">
            <a:schemeClr val="dk1"/>
          </a:fontRef>
        </p:style>
        <p:txBody>
          <a:bodyPr wrap="square" rtlCol="0">
            <a:spAutoFit/>
          </a:bodyPr>
          <a:lstStyle/>
          <a:p>
            <a:pPr algn="just"/>
            <a:r>
              <a:rPr lang="kk-KZ" sz="2000">
                <a:latin typeface="Times New Roman" pitchFamily="18" charset="0"/>
                <a:cs typeface="Times New Roman" pitchFamily="18" charset="0"/>
              </a:rPr>
              <a:t>Балаңызды немен алдандыратыныңызды білмесеңіз, үйде бақша өсіріп көріңіз. Бірнеше өсімдіктің тұқымын сатып алыңыз. Оларды ыдысқа егіп, терезе алдына қойыңыз. Өсімдіктерді баптауды балаңызға тапсырыңыз. Егер жемісін тез көргіңіз келсе, асбұршақ егіңіз. Осылайша үй ішінде шағын бақша жасайсыз. Бұл балаңыз үшін қызықты жұмысқа айналады.</a:t>
            </a:r>
            <a:endParaRPr lang="ru-RU" sz="2000">
              <a:latin typeface="Times New Roman" pitchFamily="18" charset="0"/>
              <a:cs typeface="Times New Roman" pitchFamily="18" charset="0"/>
            </a:endParaRPr>
          </a:p>
        </p:txBody>
      </p:sp>
      <p:pic>
        <p:nvPicPr>
          <p:cNvPr id="7170" name="Picture 2" descr="Картинки по запросу &quot;уход за домашними цветами&quot;"/>
          <p:cNvPicPr>
            <a:picLocks noChangeAspect="1" noChangeArrowheads="1"/>
          </p:cNvPicPr>
          <p:nvPr/>
        </p:nvPicPr>
        <p:blipFill rotWithShape="1">
          <a:blip r:embed="rId3">
            <a:extLst>
              <a:ext uri="{28A0092B-C50C-407E-A947-70E740481C1C}">
                <a14:useLocalDpi xmlns:a14="http://schemas.microsoft.com/office/drawing/2010/main" val="0"/>
              </a:ext>
            </a:extLst>
          </a:blip>
          <a:srcRect r="28103"/>
          <a:stretch/>
        </p:blipFill>
        <p:spPr bwMode="auto">
          <a:xfrm>
            <a:off x="127951" y="1916832"/>
            <a:ext cx="3753189" cy="3456384"/>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5141107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Картинки по запросу &quot;фоны для слайда&quo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18256"/>
            <a:ext cx="9168341" cy="6876256"/>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sp>
        <p:nvSpPr>
          <p:cNvPr id="2" name="Прямоугольник 1"/>
          <p:cNvSpPr/>
          <p:nvPr/>
        </p:nvSpPr>
        <p:spPr>
          <a:xfrm>
            <a:off x="827584" y="116632"/>
            <a:ext cx="7926459" cy="769441"/>
          </a:xfrm>
          <a:prstGeom prst="rect">
            <a:avLst/>
          </a:prstGeom>
          <a:noFill/>
        </p:spPr>
        <p:txBody>
          <a:bodyPr wrap="squar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kk-KZ" sz="4400" b="1" spc="5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 6  Спорттық жаттығулар</a:t>
            </a:r>
            <a:endParaRPr lang="ru-RU" sz="4400" b="1" spc="5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
        <p:nvSpPr>
          <p:cNvPr id="3" name="TextBox 2"/>
          <p:cNvSpPr txBox="1"/>
          <p:nvPr/>
        </p:nvSpPr>
        <p:spPr>
          <a:xfrm>
            <a:off x="3911756" y="1526082"/>
            <a:ext cx="5256584" cy="3416320"/>
          </a:xfrm>
          <a:prstGeom prst="rect">
            <a:avLst/>
          </a:prstGeom>
        </p:spPr>
        <p:style>
          <a:lnRef idx="2">
            <a:schemeClr val="accent5"/>
          </a:lnRef>
          <a:fillRef idx="1">
            <a:schemeClr val="lt1"/>
          </a:fillRef>
          <a:effectRef idx="0">
            <a:schemeClr val="accent5"/>
          </a:effectRef>
          <a:fontRef idx="minor">
            <a:schemeClr val="dk1"/>
          </a:fontRef>
        </p:style>
        <p:txBody>
          <a:bodyPr wrap="square" rtlCol="0">
            <a:spAutoFit/>
          </a:bodyPr>
          <a:lstStyle/>
          <a:p>
            <a:pPr algn="just"/>
            <a:r>
              <a:rPr lang="ru-RU" sz="2400">
                <a:latin typeface="Times New Roman" pitchFamily="18" charset="0"/>
                <a:cs typeface="Times New Roman" pitchFamily="18" charset="0"/>
              </a:rPr>
              <a:t>Демалыс кезінде балаңызбен бірге спорттық жаттығуларды жасауды </a:t>
            </a:r>
            <a:r>
              <a:rPr lang="ru-RU" sz="2400" smtClean="0">
                <a:latin typeface="Times New Roman" pitchFamily="18" charset="0"/>
                <a:cs typeface="Times New Roman" pitchFamily="18" charset="0"/>
              </a:rPr>
              <a:t>ұмытпаңыз. Спорт -  </a:t>
            </a:r>
            <a:r>
              <a:rPr lang="ru-RU" sz="2400">
                <a:latin typeface="Times New Roman" pitchFamily="18" charset="0"/>
                <a:cs typeface="Times New Roman" pitchFamily="18" charset="0"/>
              </a:rPr>
              <a:t>тек физикалық денсаулыққа ғана емес, сонымен қатар психологиялық жағдайға да пайдалы </a:t>
            </a:r>
            <a:r>
              <a:rPr lang="ru-RU" sz="2400" smtClean="0">
                <a:latin typeface="Times New Roman" pitchFamily="18" charset="0"/>
                <a:cs typeface="Times New Roman" pitchFamily="18" charset="0"/>
              </a:rPr>
              <a:t>. </a:t>
            </a:r>
            <a:r>
              <a:rPr lang="ru-RU" sz="2400">
                <a:latin typeface="Times New Roman" pitchFamily="18" charset="0"/>
                <a:cs typeface="Times New Roman" pitchFamily="18" charset="0"/>
              </a:rPr>
              <a:t>Тұрақты дене жаттығулары көңіл-күйді жақсартуға және үрей, күйзеліс стресс сезімін төмендетуге көмектесетіні дәлелденген.</a:t>
            </a:r>
          </a:p>
        </p:txBody>
      </p:sp>
      <p:pic>
        <p:nvPicPr>
          <p:cNvPr id="4" name="Picture 2" descr="Спорт для всей семьи. ГУО &quot;Специальный детский сад № 9 г ..."/>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5445" y="2060848"/>
            <a:ext cx="3451622" cy="208823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4069347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Картинки по запросу &quot;фоны для слайда&quo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18256"/>
            <a:ext cx="9168341" cy="6876256"/>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sp>
        <p:nvSpPr>
          <p:cNvPr id="2" name="Прямоугольник 1"/>
          <p:cNvSpPr/>
          <p:nvPr/>
        </p:nvSpPr>
        <p:spPr>
          <a:xfrm>
            <a:off x="827584" y="116632"/>
            <a:ext cx="7926459" cy="769441"/>
          </a:xfrm>
          <a:prstGeom prst="rect">
            <a:avLst/>
          </a:prstGeom>
          <a:noFill/>
        </p:spPr>
        <p:txBody>
          <a:bodyPr wrap="squar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kk-KZ" sz="4400" b="1" spc="5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 7 Дұрыс тамақтану</a:t>
            </a:r>
            <a:endParaRPr lang="ru-RU" sz="4400" b="1" spc="5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
        <p:nvSpPr>
          <p:cNvPr id="3" name="TextBox 2"/>
          <p:cNvSpPr txBox="1"/>
          <p:nvPr/>
        </p:nvSpPr>
        <p:spPr>
          <a:xfrm>
            <a:off x="3767592" y="1505586"/>
            <a:ext cx="5256584" cy="4524315"/>
          </a:xfrm>
          <a:prstGeom prst="rect">
            <a:avLst/>
          </a:prstGeom>
        </p:spPr>
        <p:style>
          <a:lnRef idx="2">
            <a:schemeClr val="accent5"/>
          </a:lnRef>
          <a:fillRef idx="1">
            <a:schemeClr val="lt1"/>
          </a:fillRef>
          <a:effectRef idx="0">
            <a:schemeClr val="accent5"/>
          </a:effectRef>
          <a:fontRef idx="minor">
            <a:schemeClr val="dk1"/>
          </a:fontRef>
        </p:style>
        <p:txBody>
          <a:bodyPr wrap="square" rtlCol="0">
            <a:spAutoFit/>
          </a:bodyPr>
          <a:lstStyle/>
          <a:p>
            <a:pPr algn="just"/>
            <a:r>
              <a:rPr lang="ru-RU" sz="2400" smtClean="0">
                <a:latin typeface="Times New Roman" pitchFamily="18" charset="0"/>
                <a:cs typeface="Times New Roman" pitchFamily="18" charset="0"/>
              </a:rPr>
              <a:t>Дәл қазіргі жағдайда тамақтануға </a:t>
            </a:r>
            <a:r>
              <a:rPr lang="ru-RU" sz="2400">
                <a:latin typeface="Times New Roman" pitchFamily="18" charset="0"/>
                <a:cs typeface="Times New Roman" pitchFamily="18" charset="0"/>
              </a:rPr>
              <a:t>ерекше көңіл бөлген жөн. Тамақ құрамының құндылығы басты назарда болғаны дұрыс. Тиімді, дұрыс тамақтану денсаулықты сақтауға, ағзаның қалыпты өсуі мен дамуына, жұмыс қабілетінің жоғарылауына және ағзаның қоршаған ортаның әртүрлі жағымсыз әсеріне қарсылығын, </a:t>
            </a:r>
            <a:r>
              <a:rPr lang="ru-RU" sz="2400" smtClean="0">
                <a:latin typeface="Times New Roman" pitchFamily="18" charset="0"/>
                <a:cs typeface="Times New Roman" pitchFamily="18" charset="0"/>
              </a:rPr>
              <a:t>иммунитетті </a:t>
            </a:r>
            <a:r>
              <a:rPr lang="ru-RU" sz="2400">
                <a:latin typeface="Times New Roman" pitchFamily="18" charset="0"/>
                <a:cs typeface="Times New Roman" pitchFamily="18" charset="0"/>
              </a:rPr>
              <a:t>күшейтуге ықпалын тигізеді.</a:t>
            </a:r>
            <a:r>
              <a:rPr lang="ru-RU" sz="2400"/>
              <a:t/>
            </a:r>
            <a:br>
              <a:rPr lang="ru-RU" sz="2400"/>
            </a:br>
            <a:endParaRPr lang="ru-RU" sz="2400">
              <a:latin typeface="Times New Roman" pitchFamily="18" charset="0"/>
              <a:cs typeface="Times New Roman" pitchFamily="18" charset="0"/>
            </a:endParaRPr>
          </a:p>
        </p:txBody>
      </p:sp>
      <p:pic>
        <p:nvPicPr>
          <p:cNvPr id="4" name="Picture 2" descr="Дұрыс тамақтану ережелері | NUR.KZ"/>
          <p:cNvPicPr>
            <a:picLocks noChangeAspect="1" noChangeArrowheads="1"/>
          </p:cNvPicPr>
          <p:nvPr/>
        </p:nvPicPr>
        <p:blipFill rotWithShape="1">
          <a:blip r:embed="rId3">
            <a:extLst>
              <a:ext uri="{28A0092B-C50C-407E-A947-70E740481C1C}">
                <a14:useLocalDpi xmlns:a14="http://schemas.microsoft.com/office/drawing/2010/main" val="0"/>
              </a:ext>
            </a:extLst>
          </a:blip>
          <a:srcRect l="11049" r="14903"/>
          <a:stretch/>
        </p:blipFill>
        <p:spPr bwMode="auto">
          <a:xfrm>
            <a:off x="13366" y="1988840"/>
            <a:ext cx="3732404" cy="2520280"/>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72994270"/>
      </p:ext>
    </p:extLst>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210</TotalTime>
  <Words>444</Words>
  <Application>Microsoft Office PowerPoint</Application>
  <PresentationFormat>Экран (4:3)</PresentationFormat>
  <Paragraphs>19</Paragraphs>
  <Slides>9</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9</vt:i4>
      </vt:variant>
    </vt:vector>
  </HeadingPairs>
  <TitlesOfParts>
    <vt:vector size="10" baseType="lpstr">
      <vt:lpstr>Тема Office</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Майклбек</dc:creator>
  <cp:lastModifiedBy>Майклбек</cp:lastModifiedBy>
  <cp:revision>27</cp:revision>
  <dcterms:created xsi:type="dcterms:W3CDTF">2020-03-26T16:40:53Z</dcterms:created>
  <dcterms:modified xsi:type="dcterms:W3CDTF">2020-03-28T09:36:08Z</dcterms:modified>
</cp:coreProperties>
</file>