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319" r:id="rId2"/>
    <p:sldId id="353" r:id="rId3"/>
    <p:sldId id="351" r:id="rId4"/>
    <p:sldId id="332" r:id="rId5"/>
    <p:sldId id="331" r:id="rId6"/>
    <p:sldId id="330" r:id="rId7"/>
    <p:sldId id="329" r:id="rId8"/>
    <p:sldId id="290" r:id="rId9"/>
    <p:sldId id="335" r:id="rId10"/>
    <p:sldId id="336" r:id="rId11"/>
    <p:sldId id="334" r:id="rId12"/>
    <p:sldId id="333" r:id="rId13"/>
    <p:sldId id="296" r:id="rId14"/>
    <p:sldId id="341" r:id="rId15"/>
    <p:sldId id="344" r:id="rId16"/>
    <p:sldId id="343" r:id="rId17"/>
    <p:sldId id="342" r:id="rId18"/>
    <p:sldId id="295" r:id="rId19"/>
    <p:sldId id="340" r:id="rId20"/>
    <p:sldId id="339" r:id="rId21"/>
    <p:sldId id="338" r:id="rId22"/>
    <p:sldId id="337" r:id="rId23"/>
    <p:sldId id="297" r:id="rId24"/>
    <p:sldId id="348" r:id="rId25"/>
    <p:sldId id="347" r:id="rId26"/>
    <p:sldId id="346" r:id="rId27"/>
    <p:sldId id="345" r:id="rId2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EC38"/>
    <a:srgbClr val="DC690A"/>
    <a:srgbClr val="673105"/>
    <a:srgbClr val="EB4F25"/>
    <a:srgbClr val="EF9721"/>
    <a:srgbClr val="F6862A"/>
    <a:srgbClr val="49385E"/>
    <a:srgbClr val="005426"/>
    <a:srgbClr val="007434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792" y="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D92C68-0BA9-466F-A2A3-EB3FBB1D9B30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CDCDD-67A1-46FF-9990-AED9016F071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359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fld id="{63F12487-6E5C-4DE8-99B2-9AD0B7F1266C}" type="slidenum">
              <a:rPr lang="ru-RU"/>
              <a:pPr eaLnBrk="1" hangingPunct="1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787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10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6854168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11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0577911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12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982911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13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0925572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14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4167987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15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41801105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16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95419449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17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6954276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18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2838242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19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638860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/>
            <a:fld id="{C41EC311-278C-4822-AF51-E67CCE3CFCDE}" type="slidenum">
              <a:rPr lang="ru-RU"/>
              <a:pPr eaLnBrk="1" hangingPunct="1"/>
              <a:t>2</a:t>
            </a:fld>
            <a:endParaRPr lang="ru-RU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181761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20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1987946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21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7357442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22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67569450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23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851351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24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312035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25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86999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26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76666529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27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90139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3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864802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4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3991311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5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2503440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6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915664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7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3572466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8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1711100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5539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65540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r" eaLnBrk="1" hangingPunct="1"/>
            <a:fld id="{636AD224-FC18-4DF2-AC31-65641F186651}" type="slidenum">
              <a:rPr lang="ru-RU" sz="1200"/>
              <a:pPr algn="r" eaLnBrk="1" hangingPunct="1"/>
              <a:t>9</a:t>
            </a:fld>
            <a:endParaRPr lang="ru-RU" sz="1200"/>
          </a:p>
        </p:txBody>
      </p:sp>
    </p:spTree>
    <p:extLst>
      <p:ext uri="{BB962C8B-B14F-4D97-AF65-F5344CB8AC3E}">
        <p14:creationId xmlns:p14="http://schemas.microsoft.com/office/powerpoint/2010/main" val="488683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29.11.2019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5143500"/>
          </a:xfrm>
          <a:prstGeom prst="frame">
            <a:avLst>
              <a:gd name="adj1" fmla="val 2956"/>
            </a:avLst>
          </a:prstGeom>
          <a:blipFill>
            <a:blip r:embed="rId14" cstate="email"/>
            <a:stretch>
              <a:fillRect/>
            </a:stretch>
          </a:blip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slide" Target="slide22.xml"/><Relationship Id="rId26" Type="http://schemas.openxmlformats.org/officeDocument/2006/relationships/slide" Target="slide25.xml"/><Relationship Id="rId3" Type="http://schemas.openxmlformats.org/officeDocument/2006/relationships/image" Target="../media/image8.png"/><Relationship Id="rId21" Type="http://schemas.openxmlformats.org/officeDocument/2006/relationships/slide" Target="slide15.xml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slide" Target="slide21.xml"/><Relationship Id="rId25" Type="http://schemas.openxmlformats.org/officeDocument/2006/relationships/slide" Target="slide24.xml"/><Relationship Id="rId2" Type="http://schemas.openxmlformats.org/officeDocument/2006/relationships/notesSlide" Target="../notesSlides/notesSlide2.xml"/><Relationship Id="rId16" Type="http://schemas.openxmlformats.org/officeDocument/2006/relationships/slide" Target="slide20.xml"/><Relationship Id="rId20" Type="http://schemas.openxmlformats.org/officeDocument/2006/relationships/slide" Target="slide14.xml"/><Relationship Id="rId29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24" Type="http://schemas.openxmlformats.org/officeDocument/2006/relationships/slide" Target="slide23.xml"/><Relationship Id="rId5" Type="http://schemas.openxmlformats.org/officeDocument/2006/relationships/slide" Target="slide4.xml"/><Relationship Id="rId15" Type="http://schemas.openxmlformats.org/officeDocument/2006/relationships/slide" Target="slide19.xml"/><Relationship Id="rId23" Type="http://schemas.openxmlformats.org/officeDocument/2006/relationships/slide" Target="slide17.xml"/><Relationship Id="rId28" Type="http://schemas.openxmlformats.org/officeDocument/2006/relationships/slide" Target="slide27.xml"/><Relationship Id="rId10" Type="http://schemas.openxmlformats.org/officeDocument/2006/relationships/slide" Target="slide10.xml"/><Relationship Id="rId19" Type="http://schemas.openxmlformats.org/officeDocument/2006/relationships/slide" Target="slide13.xml"/><Relationship Id="rId4" Type="http://schemas.openxmlformats.org/officeDocument/2006/relationships/slide" Target="slide3.xml"/><Relationship Id="rId9" Type="http://schemas.openxmlformats.org/officeDocument/2006/relationships/slide" Target="slide8.xml"/><Relationship Id="rId14" Type="http://schemas.openxmlformats.org/officeDocument/2006/relationships/slide" Target="slide18.xml"/><Relationship Id="rId22" Type="http://schemas.openxmlformats.org/officeDocument/2006/relationships/slide" Target="slide16.xml"/><Relationship Id="rId27" Type="http://schemas.openxmlformats.org/officeDocument/2006/relationships/slide" Target="slide26.xml"/><Relationship Id="rId30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141824" y="618102"/>
            <a:ext cx="4908443" cy="486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h="25400" prst="softRound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</a:pPr>
            <a:r>
              <a:rPr lang="en-US" sz="2400" b="1" i="1" dirty="0" err="1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Threelingual</a:t>
            </a: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intellectual game 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067" name="AutoShape 19" descr="yH5BAEAAAAALAAAAAABAAEAAAIBRAA7"/>
          <p:cNvSpPr>
            <a:spLocks noChangeAspect="1" noChangeArrowheads="1"/>
          </p:cNvSpPr>
          <p:nvPr/>
        </p:nvSpPr>
        <p:spPr bwMode="auto">
          <a:xfrm>
            <a:off x="4405745" y="1977684"/>
            <a:ext cx="304800" cy="22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026" name="Picture 2" descr="http://img0.liveinternet.ru/images/attach/c/3/77/957/77957384_77772038_zvezdochki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679182" y="1738368"/>
            <a:ext cx="942975" cy="7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img0.liveinternet.ru/images/attach/c/3/77/957/77957384_77772038_zvezdochki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4987" y="2594222"/>
            <a:ext cx="942975" cy="7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://img0.liveinternet.ru/images/attach/c/3/77/957/77957384_77772038_zvezdochki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93942" y="3453584"/>
            <a:ext cx="942975" cy="7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05746" y="1527896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22157" y="2228756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75657" y="2907413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74437" y="2120559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01420" y="2838765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6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39623" y="1489255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://img0.liveinternet.ru/images/attach/c/3/77/957/77957384_77772038_zvezdochki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77107" y="1669368"/>
            <a:ext cx="942975" cy="7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http://img0.liveinternet.ru/images/attach/c/3/77/957/77957384_77772038_zvezdochki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7362912" y="2525222"/>
            <a:ext cx="942975" cy="7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http://img0.liveinternet.ru/images/attach/c/3/77/957/77957384_77772038_zvezdochki.gif"/>
          <p:cNvPicPr>
            <a:picLocks noChangeAspect="1" noChangeArrowheads="1" noCrop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91867" y="3384584"/>
            <a:ext cx="942975" cy="7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12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36474" y="3613929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12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01671" y="3527204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422" y="1692974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180528" y="2355726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859782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3206" y="1881243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77075" y="2571750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10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13588" y="3390432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6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7206" y="93643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16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41580" y="352950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16" descr="http://img1.liveinternet.ru/images/attach/b/2/2/633/2633622_6076627_5283499_i102714521_66418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0085" y="784666"/>
            <a:ext cx="2066925" cy="650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http://domashniirestoran.ru/images/star-511-106(3).gif"/>
          <p:cNvPicPr>
            <a:picLocks noChangeAspect="1" noChangeArrowheads="1" noCrop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14669" y="93643"/>
            <a:ext cx="2241336" cy="34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http://domashniirestoran.ru/images/star-511-106(3).gif"/>
          <p:cNvPicPr>
            <a:picLocks noChangeAspect="1" noChangeArrowheads="1" noCrop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91880" y="4714135"/>
            <a:ext cx="2241336" cy="348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Рисунок 55" descr="Рисунок18.png">
            <a:hlinkClick r:id="" action="ppaction://noaction"/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96413" y="4450135"/>
            <a:ext cx="1080120" cy="181572"/>
          </a:xfrm>
          <a:prstGeom prst="rect">
            <a:avLst/>
          </a:prstGeom>
        </p:spPr>
      </p:pic>
      <p:sp>
        <p:nvSpPr>
          <p:cNvPr id="58" name="Прямоугольник 57"/>
          <p:cNvSpPr/>
          <p:nvPr/>
        </p:nvSpPr>
        <p:spPr>
          <a:xfrm>
            <a:off x="1475657" y="1366273"/>
            <a:ext cx="5801450" cy="289773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Sto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smtClean="0">
                <a:ln w="11430"/>
                <a:blipFill>
                  <a:blip r:embed="rId7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The </a:t>
            </a:r>
            <a:r>
              <a:rPr lang="en-US" sz="5400" b="1" spc="50" smtClean="0">
                <a:ln w="11430"/>
                <a:blipFill>
                  <a:blip r:embed="rId7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leaders </a:t>
            </a:r>
            <a:r>
              <a:rPr lang="en-US" sz="5400" b="1" spc="50" dirty="0" smtClean="0">
                <a:ln w="11430"/>
                <a:blipFill>
                  <a:blip r:embed="rId7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of  the</a:t>
            </a:r>
          </a:p>
          <a:p>
            <a:pPr algn="ctr"/>
            <a:r>
              <a:rPr lang="en-US" sz="5400" b="1" spc="50" dirty="0" smtClean="0">
                <a:ln w="11430"/>
                <a:blipFill>
                  <a:blip r:embed="rId7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XXI </a:t>
            </a:r>
          </a:p>
          <a:p>
            <a:pPr algn="ctr"/>
            <a:r>
              <a:rPr lang="en-US" sz="5400" b="1" spc="50" dirty="0" smtClean="0">
                <a:ln w="11430"/>
                <a:blipFill>
                  <a:blip r:embed="rId7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century</a:t>
            </a:r>
            <a:endParaRPr lang="ru-RU" sz="5400" b="1" cap="none" spc="50" dirty="0">
              <a:ln w="11430"/>
              <a:blipFill>
                <a:blip r:embed="rId7"/>
                <a:stretch>
                  <a:fillRect/>
                </a:stretch>
              </a:blip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825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323529" y="1133720"/>
            <a:ext cx="72728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Why is it useful to live in a village?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4400" b="1" cap="none" spc="0" dirty="0">
              <a:ln w="11430"/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39552" y="1995686"/>
            <a:ext cx="684076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Because there is a fresh air in the village.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195486"/>
            <a:ext cx="41044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89791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395537" y="987574"/>
            <a:ext cx="77048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i="1" dirty="0" smtClean="0">
                <a:solidFill>
                  <a:schemeClr val="accent2">
                    <a:lumMod val="75000"/>
                  </a:schemeClr>
                </a:solidFill>
              </a:rPr>
              <a:t>How long does it take a plastic bottle to biodegrade?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ru-RU" sz="4400" b="1" cap="none" spc="0" dirty="0">
              <a:ln w="11430"/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331640" y="2134516"/>
            <a:ext cx="37444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500-1000 years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195486"/>
            <a:ext cx="41044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78156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323528" y="915566"/>
            <a:ext cx="807593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i="1" dirty="0" smtClean="0">
                <a:solidFill>
                  <a:srgbClr val="B12719"/>
                </a:solidFill>
              </a:rPr>
              <a:t>Where does the eco-friendly showerhead get its power from?</a:t>
            </a:r>
            <a:endParaRPr lang="ru-RU" sz="2400" b="1" i="1" dirty="0">
              <a:solidFill>
                <a:srgbClr val="B12719"/>
              </a:solidFill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sz="4400" b="1" cap="none" spc="0" dirty="0">
              <a:ln w="11430"/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987348" y="2252110"/>
            <a:ext cx="60329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It gets its power from water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195486"/>
            <a:ext cx="41044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1179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1838657" y="195486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007635"/>
                </a:solidFill>
              </a:rPr>
              <a:t>Use present perfect</a:t>
            </a:r>
            <a:endParaRPr lang="ru-RU" sz="3600" b="1" dirty="0">
              <a:ln w="11430"/>
              <a:solidFill>
                <a:srgbClr val="007635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007635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cap="none" spc="0" dirty="0">
              <a:ln w="11430"/>
              <a:solidFill>
                <a:srgbClr val="007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67544" y="1851670"/>
            <a:ext cx="532859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 have read this book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843558"/>
            <a:ext cx="7272808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400" b="1" dirty="0" smtClean="0">
                <a:solidFill>
                  <a:srgbClr val="007434"/>
                </a:solidFill>
              </a:rPr>
              <a:t>I read this book</a:t>
            </a:r>
            <a:endParaRPr lang="ru-RU" sz="2400" b="1" dirty="0" smtClean="0">
              <a:solidFill>
                <a:srgbClr val="0074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39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960562" y="1122100"/>
            <a:ext cx="800392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 smtClean="0">
                <a:solidFill>
                  <a:srgbClr val="007434"/>
                </a:solidFill>
              </a:rPr>
              <a:t>She visited her mother </a:t>
            </a:r>
            <a:endParaRPr lang="ru-RU" sz="2400" b="1" dirty="0">
              <a:solidFill>
                <a:srgbClr val="007434"/>
              </a:solidFill>
            </a:endParaRPr>
          </a:p>
        </p:txBody>
      </p:sp>
      <p:pic>
        <p:nvPicPr>
          <p:cNvPr id="10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395536" y="267494"/>
            <a:ext cx="741682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007635"/>
                </a:solidFill>
              </a:rPr>
              <a:t>Use present perfect</a:t>
            </a:r>
            <a:endParaRPr lang="ru-RU" sz="3600" b="1" dirty="0" smtClean="0">
              <a:ln w="11430"/>
              <a:solidFill>
                <a:srgbClr val="007635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007635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4400" b="1" cap="none" spc="0" dirty="0">
              <a:ln w="11430"/>
              <a:solidFill>
                <a:srgbClr val="007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115616" y="2198765"/>
            <a:ext cx="597666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She has visited her mother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799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007635"/>
                </a:solidFill>
              </a:rPr>
              <a:t>Use past simple</a:t>
            </a:r>
            <a:endParaRPr lang="ru-RU" sz="3600" b="1" dirty="0">
              <a:ln w="11430"/>
              <a:solidFill>
                <a:srgbClr val="007635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007635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sz="4400" b="1" cap="none" spc="0" dirty="0">
              <a:ln w="11430"/>
              <a:solidFill>
                <a:srgbClr val="007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67544" y="1923678"/>
            <a:ext cx="58326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 got up at 7 o'clock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987574"/>
            <a:ext cx="7416824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400" b="1" dirty="0" smtClean="0">
                <a:solidFill>
                  <a:srgbClr val="007434"/>
                </a:solidFill>
              </a:rPr>
              <a:t>I get up at 7 o</a:t>
            </a:r>
            <a:r>
              <a:rPr lang="en-US" sz="2400" b="1" dirty="0" smtClean="0">
                <a:solidFill>
                  <a:srgbClr val="007434"/>
                </a:solidFill>
                <a:latin typeface="Georgia" panose="02040502050405020303" pitchFamily="18" charset="0"/>
              </a:rPr>
              <a:t>`</a:t>
            </a:r>
            <a:r>
              <a:rPr lang="en-US" sz="2400" b="1" dirty="0" smtClean="0">
                <a:solidFill>
                  <a:srgbClr val="007434"/>
                </a:solidFill>
              </a:rPr>
              <a:t>clock</a:t>
            </a:r>
            <a:endParaRPr lang="ru-RU" sz="2400" b="1" dirty="0">
              <a:solidFill>
                <a:srgbClr val="0074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3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869160" y="1501335"/>
            <a:ext cx="770485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 smtClean="0">
                <a:solidFill>
                  <a:srgbClr val="005426"/>
                </a:solidFill>
              </a:rPr>
              <a:t>I have watched TV </a:t>
            </a:r>
            <a:endParaRPr lang="ru-RU" sz="2400" b="1" dirty="0">
              <a:solidFill>
                <a:srgbClr val="005426"/>
              </a:solidFill>
            </a:endParaRPr>
          </a:p>
        </p:txBody>
      </p:sp>
      <p:pic>
        <p:nvPicPr>
          <p:cNvPr id="10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1838656" y="304804"/>
            <a:ext cx="618972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007635"/>
                </a:solidFill>
              </a:rPr>
              <a:t>Use present perfect continuous</a:t>
            </a:r>
            <a:endParaRPr lang="ru-RU" sz="3600" b="1" dirty="0">
              <a:ln w="11430"/>
              <a:solidFill>
                <a:srgbClr val="007635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007635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ru-RU" sz="4400" b="1" cap="none" spc="0" dirty="0">
              <a:ln w="11430"/>
              <a:solidFill>
                <a:srgbClr val="007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395536" y="2284875"/>
            <a:ext cx="69877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 have watch been watching TV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080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467544" y="987574"/>
            <a:ext cx="79319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ru-RU" sz="2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1838657" y="304804"/>
            <a:ext cx="547260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007635"/>
                </a:solidFill>
              </a:rPr>
              <a:t>Use present perfect continuous and past simple</a:t>
            </a:r>
            <a:endParaRPr lang="ru-RU" sz="3600" b="1" dirty="0">
              <a:ln w="11430"/>
              <a:solidFill>
                <a:srgbClr val="007635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007635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sz="4400" b="1" cap="none" spc="0" dirty="0">
              <a:ln w="11430"/>
              <a:solidFill>
                <a:srgbClr val="0076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856185" y="3559803"/>
            <a:ext cx="80892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 have been cleaning kitchen since morning  when my mother came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5925" y="2528448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n-US" sz="2400" b="1" dirty="0" smtClean="0">
                <a:solidFill>
                  <a:srgbClr val="005426"/>
                </a:solidFill>
              </a:rPr>
              <a:t>I was cleaning kitchen when my mother came home.</a:t>
            </a:r>
            <a:endParaRPr lang="ru-RU" sz="2400" b="1" dirty="0" smtClean="0">
              <a:solidFill>
                <a:srgbClr val="005426"/>
              </a:solidFill>
            </a:endParaRPr>
          </a:p>
        </p:txBody>
      </p:sp>
      <p:pic>
        <p:nvPicPr>
          <p:cNvPr id="10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88424" y="4659982"/>
            <a:ext cx="528381" cy="330090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8733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4">
                    <a:lumMod val="75000"/>
                  </a:schemeClr>
                </a:solidFill>
              </a:rPr>
              <a:t>Translate</a:t>
            </a:r>
            <a:endParaRPr lang="ru-RU" sz="3600" b="1" dirty="0">
              <a:ln w="11430"/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cap="none" spc="0" dirty="0">
              <a:ln w="11430"/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805390" y="2283718"/>
            <a:ext cx="600696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FF0000"/>
                </a:solidFill>
              </a:rPr>
              <a:t>Әркім күнде неше түрлі заттарды оған мән бермей сатып алады.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67544" y="987574"/>
            <a:ext cx="7931919" cy="9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ru-RU" sz="2400" b="1" i="1" dirty="0" smtClean="0">
                <a:solidFill>
                  <a:srgbClr val="49385E"/>
                </a:solidFill>
              </a:rPr>
              <a:t> </a:t>
            </a:r>
            <a:r>
              <a:rPr lang="en-US" sz="2400" b="1" i="1" dirty="0" smtClean="0">
                <a:solidFill>
                  <a:srgbClr val="49385E"/>
                </a:solidFill>
              </a:rPr>
              <a:t>Everybody buys and uses a variety of products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b="1" i="1" dirty="0">
                <a:solidFill>
                  <a:srgbClr val="49385E"/>
                </a:solidFill>
              </a:rPr>
              <a:t>e</a:t>
            </a:r>
            <a:r>
              <a:rPr lang="en-US" sz="2400" b="1" i="1" dirty="0" smtClean="0">
                <a:solidFill>
                  <a:srgbClr val="49385E"/>
                </a:solidFill>
              </a:rPr>
              <a:t>very day without giving it a lot of thought.</a:t>
            </a:r>
            <a:endParaRPr lang="ru-RU" sz="2400" b="1" i="1" dirty="0">
              <a:solidFill>
                <a:srgbClr val="49385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69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1043608" y="1068709"/>
            <a:ext cx="612068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 smtClean="0">
                <a:solidFill>
                  <a:srgbClr val="49385E"/>
                </a:solidFill>
              </a:rPr>
              <a:t>My parents are </a:t>
            </a:r>
            <a:r>
              <a:rPr lang="en-US" sz="2400" b="1" dirty="0" err="1" smtClean="0">
                <a:solidFill>
                  <a:srgbClr val="49385E"/>
                </a:solidFill>
              </a:rPr>
              <a:t>thingking</a:t>
            </a:r>
            <a:r>
              <a:rPr lang="en-US" sz="2400" b="1" dirty="0" smtClean="0">
                <a:solidFill>
                  <a:srgbClr val="49385E"/>
                </a:solidFill>
              </a:rPr>
              <a:t> about moving away from the city and going back to nature.</a:t>
            </a:r>
            <a:endParaRPr lang="ru-RU" sz="2400" b="1" dirty="0">
              <a:solidFill>
                <a:srgbClr val="49385E"/>
              </a:solidFill>
            </a:endParaRPr>
          </a:p>
        </p:txBody>
      </p:sp>
      <p:pic>
        <p:nvPicPr>
          <p:cNvPr id="16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4">
                    <a:lumMod val="75000"/>
                  </a:schemeClr>
                </a:solidFill>
              </a:rPr>
              <a:t>Translate</a:t>
            </a:r>
            <a:endParaRPr lang="ru-RU" sz="3600" b="1" dirty="0">
              <a:ln w="11430"/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4400" b="1" cap="none" spc="0" dirty="0">
              <a:ln w="11430"/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043608" y="2429203"/>
            <a:ext cx="7416824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FF0000"/>
                </a:solidFill>
              </a:rPr>
              <a:t>Менің ата-анам қаладан көшіп, табиғатқа оралу туралы ойлап жүр.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698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Группа 47"/>
          <p:cNvGrpSpPr/>
          <p:nvPr/>
        </p:nvGrpSpPr>
        <p:grpSpPr>
          <a:xfrm>
            <a:off x="4069238" y="1275606"/>
            <a:ext cx="4607218" cy="3240000"/>
            <a:chOff x="3923928" y="1275606"/>
            <a:chExt cx="4607218" cy="3240000"/>
          </a:xfrm>
        </p:grpSpPr>
        <p:grpSp>
          <p:nvGrpSpPr>
            <p:cNvPr id="49" name="Группа 53"/>
            <p:cNvGrpSpPr/>
            <p:nvPr/>
          </p:nvGrpSpPr>
          <p:grpSpPr>
            <a:xfrm>
              <a:off x="7811146" y="1275606"/>
              <a:ext cx="720000" cy="3240000"/>
              <a:chOff x="7884368" y="1275606"/>
              <a:chExt cx="774010" cy="3208360"/>
            </a:xfrm>
          </p:grpSpPr>
          <p:pic>
            <p:nvPicPr>
              <p:cNvPr id="74" name="Рисунок 73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77" y="190567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5" name="Рисунок 74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02379" y="253574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6" name="Рисунок 75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20381" y="316581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7" name="Рисунок 76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38378" y="379588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8" name="Рисунок 77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68" y="1275606"/>
                <a:ext cx="720000" cy="688081"/>
              </a:xfrm>
              <a:prstGeom prst="rect">
                <a:avLst/>
              </a:prstGeom>
            </p:spPr>
          </p:pic>
        </p:grpSp>
        <p:grpSp>
          <p:nvGrpSpPr>
            <p:cNvPr id="50" name="Группа 54"/>
            <p:cNvGrpSpPr/>
            <p:nvPr/>
          </p:nvGrpSpPr>
          <p:grpSpPr>
            <a:xfrm>
              <a:off x="4895733" y="1275606"/>
              <a:ext cx="720000" cy="3240000"/>
              <a:chOff x="7884368" y="1275606"/>
              <a:chExt cx="774010" cy="3208360"/>
            </a:xfrm>
          </p:grpSpPr>
          <p:pic>
            <p:nvPicPr>
              <p:cNvPr id="69" name="Рисунок 68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77" y="190567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0" name="Рисунок 69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02379" y="253574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1" name="Рисунок 70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20381" y="316581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2" name="Рисунок 71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38378" y="379588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73" name="Рисунок 72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68" y="1275606"/>
                <a:ext cx="720000" cy="688081"/>
              </a:xfrm>
              <a:prstGeom prst="rect">
                <a:avLst/>
              </a:prstGeom>
            </p:spPr>
          </p:pic>
        </p:grpSp>
        <p:grpSp>
          <p:nvGrpSpPr>
            <p:cNvPr id="51" name="Группа 60"/>
            <p:cNvGrpSpPr/>
            <p:nvPr/>
          </p:nvGrpSpPr>
          <p:grpSpPr>
            <a:xfrm>
              <a:off x="5867537" y="1275606"/>
              <a:ext cx="720000" cy="3240000"/>
              <a:chOff x="7884368" y="1275606"/>
              <a:chExt cx="774010" cy="3208360"/>
            </a:xfrm>
          </p:grpSpPr>
          <p:pic>
            <p:nvPicPr>
              <p:cNvPr id="64" name="Рисунок 63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77" y="190567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5" name="Рисунок 64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02379" y="253574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6" name="Рисунок 65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20381" y="316581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7" name="Рисунок 66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38378" y="379588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8" name="Рисунок 67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68" y="1275606"/>
                <a:ext cx="720000" cy="688081"/>
              </a:xfrm>
              <a:prstGeom prst="rect">
                <a:avLst/>
              </a:prstGeom>
            </p:spPr>
          </p:pic>
        </p:grpSp>
        <p:grpSp>
          <p:nvGrpSpPr>
            <p:cNvPr id="52" name="Группа 66"/>
            <p:cNvGrpSpPr/>
            <p:nvPr/>
          </p:nvGrpSpPr>
          <p:grpSpPr>
            <a:xfrm>
              <a:off x="3923928" y="1275606"/>
              <a:ext cx="720000" cy="3240000"/>
              <a:chOff x="7884368" y="1275606"/>
              <a:chExt cx="774010" cy="3208360"/>
            </a:xfrm>
          </p:grpSpPr>
          <p:pic>
            <p:nvPicPr>
              <p:cNvPr id="59" name="Рисунок 58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77" y="190567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0" name="Рисунок 59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02379" y="253574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1" name="Рисунок 60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20381" y="316581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2" name="Рисунок 61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38378" y="379588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63" name="Рисунок 62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68" y="1275606"/>
                <a:ext cx="720000" cy="688081"/>
              </a:xfrm>
              <a:prstGeom prst="rect">
                <a:avLst/>
              </a:prstGeom>
            </p:spPr>
          </p:pic>
        </p:grpSp>
        <p:grpSp>
          <p:nvGrpSpPr>
            <p:cNvPr id="53" name="Группа 72"/>
            <p:cNvGrpSpPr/>
            <p:nvPr/>
          </p:nvGrpSpPr>
          <p:grpSpPr>
            <a:xfrm>
              <a:off x="6839341" y="1275606"/>
              <a:ext cx="720000" cy="3240000"/>
              <a:chOff x="7884368" y="1275606"/>
              <a:chExt cx="774010" cy="3208360"/>
            </a:xfrm>
          </p:grpSpPr>
          <p:pic>
            <p:nvPicPr>
              <p:cNvPr id="54" name="Рисунок 53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77" y="190567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55" name="Рисунок 54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02379" y="2535746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56" name="Рисунок 55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20381" y="316581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57" name="Рисунок 56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938378" y="3795885"/>
                <a:ext cx="720000" cy="688081"/>
              </a:xfrm>
              <a:prstGeom prst="rect">
                <a:avLst/>
              </a:prstGeom>
            </p:spPr>
          </p:pic>
          <p:pic>
            <p:nvPicPr>
              <p:cNvPr id="58" name="Рисунок 57" descr="56564a00bd0470143c8b4567.jpg"/>
              <p:cNvPicPr>
                <a:picLocks noChangeAspect="1"/>
              </p:cNvPicPr>
              <p:nvPr/>
            </p:nvPicPr>
            <p:blipFill>
              <a:blip r:embed="rId3" cstate="email"/>
              <a:stretch>
                <a:fillRect/>
              </a:stretch>
            </p:blipFill>
            <p:spPr>
              <a:xfrm>
                <a:off x="7884368" y="1275606"/>
                <a:ext cx="720000" cy="688081"/>
              </a:xfrm>
              <a:prstGeom prst="rect">
                <a:avLst/>
              </a:prstGeom>
            </p:spPr>
          </p:pic>
        </p:grpSp>
      </p:grpSp>
      <p:sp>
        <p:nvSpPr>
          <p:cNvPr id="3119" name="AutoShape 4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176795" y="1383190"/>
            <a:ext cx="612000" cy="504000"/>
          </a:xfrm>
          <a:prstGeom prst="ellipse">
            <a:avLst/>
          </a:prstGeom>
          <a:solidFill>
            <a:srgbClr val="A0F0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ru-RU" sz="3200" b="1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121" name="AutoShape 49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5111834" y="1383190"/>
            <a:ext cx="612000" cy="504000"/>
          </a:xfrm>
          <a:prstGeom prst="ellipse">
            <a:avLst/>
          </a:prstGeom>
          <a:solidFill>
            <a:srgbClr val="A0F0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ru-RU" sz="3200" b="1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122" name="AutoShape 50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048459" y="1383190"/>
            <a:ext cx="612000" cy="504000"/>
          </a:xfrm>
          <a:prstGeom prst="ellipse">
            <a:avLst/>
          </a:prstGeom>
          <a:solidFill>
            <a:srgbClr val="A0F0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ru-RU" sz="3200" b="1"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3123" name="AutoShape 5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6985084" y="1383190"/>
            <a:ext cx="612000" cy="504000"/>
          </a:xfrm>
          <a:prstGeom prst="ellipse">
            <a:avLst/>
          </a:prstGeom>
          <a:solidFill>
            <a:srgbClr val="A0F0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ru-RU" sz="3200" b="1"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3124" name="AutoShape 52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7920120" y="1383190"/>
            <a:ext cx="612000" cy="504000"/>
          </a:xfrm>
          <a:prstGeom prst="ellipse">
            <a:avLst/>
          </a:prstGeom>
          <a:solidFill>
            <a:srgbClr val="A0F0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ru-RU" sz="3200" b="1"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3125" name="AutoShape 5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4176795" y="2031690"/>
            <a:ext cx="612000" cy="504000"/>
          </a:xfrm>
          <a:prstGeom prst="ellipse">
            <a:avLst/>
          </a:prstGeom>
          <a:solidFill>
            <a:srgbClr val="FFBDD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126" name="AutoShape 54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5111834" y="2031690"/>
            <a:ext cx="612000" cy="504000"/>
          </a:xfrm>
          <a:prstGeom prst="ellipse">
            <a:avLst/>
          </a:prstGeom>
          <a:solidFill>
            <a:srgbClr val="FFBDD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127" name="AutoShape 55">
            <a:hlinkClick r:id="rId11" action="ppaction://hlinksldjump"/>
          </p:cNvPr>
          <p:cNvSpPr>
            <a:spLocks noChangeArrowheads="1"/>
          </p:cNvSpPr>
          <p:nvPr/>
        </p:nvSpPr>
        <p:spPr bwMode="auto">
          <a:xfrm>
            <a:off x="6048459" y="2031690"/>
            <a:ext cx="612000" cy="504000"/>
          </a:xfrm>
          <a:prstGeom prst="ellipse">
            <a:avLst/>
          </a:prstGeom>
          <a:solidFill>
            <a:srgbClr val="FFBDD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3128" name="AutoShape 56">
            <a:hlinkClick r:id="rId12" action="ppaction://hlinksldjump"/>
          </p:cNvPr>
          <p:cNvSpPr>
            <a:spLocks noChangeArrowheads="1"/>
          </p:cNvSpPr>
          <p:nvPr/>
        </p:nvSpPr>
        <p:spPr bwMode="auto">
          <a:xfrm>
            <a:off x="6985084" y="2031690"/>
            <a:ext cx="612000" cy="504000"/>
          </a:xfrm>
          <a:prstGeom prst="ellipse">
            <a:avLst/>
          </a:prstGeom>
          <a:solidFill>
            <a:srgbClr val="FFBDD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3129" name="AutoShape 5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7920120" y="2031690"/>
            <a:ext cx="612000" cy="504000"/>
          </a:xfrm>
          <a:prstGeom prst="ellipse">
            <a:avLst/>
          </a:prstGeom>
          <a:solidFill>
            <a:srgbClr val="FFBDD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3130" name="AutoShape 58">
            <a:hlinkClick r:id="rId14" action="ppaction://hlinksldjump"/>
          </p:cNvPr>
          <p:cNvSpPr>
            <a:spLocks noChangeArrowheads="1"/>
          </p:cNvSpPr>
          <p:nvPr/>
        </p:nvSpPr>
        <p:spPr bwMode="auto">
          <a:xfrm>
            <a:off x="4177115" y="3327834"/>
            <a:ext cx="612000" cy="504000"/>
          </a:xfrm>
          <a:prstGeom prst="ellipse">
            <a:avLst/>
          </a:prstGeom>
          <a:solidFill>
            <a:srgbClr val="DCBAE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131" name="AutoShape 59">
            <a:hlinkClick r:id="rId15" action="ppaction://hlinksldjump"/>
          </p:cNvPr>
          <p:cNvSpPr>
            <a:spLocks noChangeArrowheads="1"/>
          </p:cNvSpPr>
          <p:nvPr/>
        </p:nvSpPr>
        <p:spPr bwMode="auto">
          <a:xfrm>
            <a:off x="5112154" y="3327834"/>
            <a:ext cx="612000" cy="504000"/>
          </a:xfrm>
          <a:prstGeom prst="ellipse">
            <a:avLst/>
          </a:prstGeom>
          <a:solidFill>
            <a:srgbClr val="DCBAE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132" name="AutoShape 60">
            <a:hlinkClick r:id="rId16" action="ppaction://hlinksldjump"/>
          </p:cNvPr>
          <p:cNvSpPr>
            <a:spLocks noChangeArrowheads="1"/>
          </p:cNvSpPr>
          <p:nvPr/>
        </p:nvSpPr>
        <p:spPr bwMode="auto">
          <a:xfrm>
            <a:off x="6048779" y="3327834"/>
            <a:ext cx="612000" cy="504000"/>
          </a:xfrm>
          <a:prstGeom prst="ellipse">
            <a:avLst/>
          </a:prstGeom>
          <a:solidFill>
            <a:srgbClr val="DCBAE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3133" name="AutoShape 61">
            <a:hlinkClick r:id="rId17" action="ppaction://hlinksldjump"/>
          </p:cNvPr>
          <p:cNvSpPr>
            <a:spLocks noChangeArrowheads="1"/>
          </p:cNvSpPr>
          <p:nvPr/>
        </p:nvSpPr>
        <p:spPr bwMode="auto">
          <a:xfrm>
            <a:off x="6985404" y="3327834"/>
            <a:ext cx="612000" cy="504000"/>
          </a:xfrm>
          <a:prstGeom prst="ellipse">
            <a:avLst/>
          </a:prstGeom>
          <a:solidFill>
            <a:srgbClr val="DCBAE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3134" name="AutoShape 62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7920440" y="3327834"/>
            <a:ext cx="612000" cy="504000"/>
          </a:xfrm>
          <a:prstGeom prst="ellipse">
            <a:avLst/>
          </a:prstGeom>
          <a:solidFill>
            <a:srgbClr val="DCBAE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3135" name="AutoShape 63">
            <a:hlinkClick r:id="rId19" action="ppaction://hlinksldjump"/>
          </p:cNvPr>
          <p:cNvSpPr>
            <a:spLocks noChangeArrowheads="1"/>
          </p:cNvSpPr>
          <p:nvPr/>
        </p:nvSpPr>
        <p:spPr bwMode="auto">
          <a:xfrm>
            <a:off x="4168857" y="2679762"/>
            <a:ext cx="612000" cy="504000"/>
          </a:xfrm>
          <a:prstGeom prst="ellipse">
            <a:avLst/>
          </a:prstGeom>
          <a:solidFill>
            <a:srgbClr val="C8F57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 dirty="0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136" name="AutoShape 64">
            <a:hlinkClick r:id="rId20" action="ppaction://hlinksldjump"/>
          </p:cNvPr>
          <p:cNvSpPr>
            <a:spLocks noChangeArrowheads="1"/>
          </p:cNvSpPr>
          <p:nvPr/>
        </p:nvSpPr>
        <p:spPr bwMode="auto">
          <a:xfrm>
            <a:off x="5112154" y="2682873"/>
            <a:ext cx="612000" cy="504000"/>
          </a:xfrm>
          <a:prstGeom prst="ellipse">
            <a:avLst/>
          </a:prstGeom>
          <a:solidFill>
            <a:srgbClr val="C8F57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137" name="AutoShape 65">
            <a:hlinkClick r:id="rId21" action="ppaction://hlinksldjump"/>
          </p:cNvPr>
          <p:cNvSpPr>
            <a:spLocks noChangeArrowheads="1"/>
          </p:cNvSpPr>
          <p:nvPr/>
        </p:nvSpPr>
        <p:spPr bwMode="auto">
          <a:xfrm>
            <a:off x="6048779" y="2682873"/>
            <a:ext cx="612000" cy="504000"/>
          </a:xfrm>
          <a:prstGeom prst="ellipse">
            <a:avLst/>
          </a:prstGeom>
          <a:solidFill>
            <a:srgbClr val="C8F57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3138" name="AutoShape 66">
            <a:hlinkClick r:id="rId22" action="ppaction://hlinksldjump"/>
          </p:cNvPr>
          <p:cNvSpPr>
            <a:spLocks noChangeArrowheads="1"/>
          </p:cNvSpPr>
          <p:nvPr/>
        </p:nvSpPr>
        <p:spPr bwMode="auto">
          <a:xfrm>
            <a:off x="7056840" y="2682873"/>
            <a:ext cx="612000" cy="504000"/>
          </a:xfrm>
          <a:prstGeom prst="ellipse">
            <a:avLst/>
          </a:prstGeom>
          <a:solidFill>
            <a:srgbClr val="C8F57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3139" name="AutoShape 67">
            <a:hlinkClick r:id="rId23" action="ppaction://hlinksldjump"/>
          </p:cNvPr>
          <p:cNvSpPr>
            <a:spLocks noChangeArrowheads="1"/>
          </p:cNvSpPr>
          <p:nvPr/>
        </p:nvSpPr>
        <p:spPr bwMode="auto">
          <a:xfrm>
            <a:off x="7920440" y="2682873"/>
            <a:ext cx="612000" cy="504000"/>
          </a:xfrm>
          <a:prstGeom prst="ellipse">
            <a:avLst/>
          </a:prstGeom>
          <a:solidFill>
            <a:srgbClr val="C8F57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50</a:t>
            </a:r>
          </a:p>
        </p:txBody>
      </p:sp>
      <p:sp>
        <p:nvSpPr>
          <p:cNvPr id="3140" name="AutoShape 68">
            <a:hlinkClick r:id="rId24" action="ppaction://hlinksldjump"/>
          </p:cNvPr>
          <p:cNvSpPr>
            <a:spLocks noChangeArrowheads="1"/>
          </p:cNvSpPr>
          <p:nvPr/>
        </p:nvSpPr>
        <p:spPr bwMode="auto">
          <a:xfrm>
            <a:off x="4176795" y="3975906"/>
            <a:ext cx="612000" cy="504000"/>
          </a:xfrm>
          <a:prstGeom prst="ellipse">
            <a:avLst/>
          </a:prstGeom>
          <a:solidFill>
            <a:srgbClr val="FFC9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10</a:t>
            </a:r>
          </a:p>
        </p:txBody>
      </p:sp>
      <p:sp>
        <p:nvSpPr>
          <p:cNvPr id="3142" name="AutoShape 70">
            <a:hlinkClick r:id="rId25" action="ppaction://hlinksldjump"/>
          </p:cNvPr>
          <p:cNvSpPr>
            <a:spLocks noChangeArrowheads="1"/>
          </p:cNvSpPr>
          <p:nvPr/>
        </p:nvSpPr>
        <p:spPr bwMode="auto">
          <a:xfrm>
            <a:off x="5111834" y="3975906"/>
            <a:ext cx="612000" cy="504000"/>
          </a:xfrm>
          <a:prstGeom prst="ellipse">
            <a:avLst/>
          </a:prstGeom>
          <a:solidFill>
            <a:srgbClr val="FFC9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20</a:t>
            </a:r>
          </a:p>
        </p:txBody>
      </p:sp>
      <p:sp>
        <p:nvSpPr>
          <p:cNvPr id="3143" name="AutoShape 71">
            <a:hlinkClick r:id="rId26" action="ppaction://hlinksldjump"/>
          </p:cNvPr>
          <p:cNvSpPr>
            <a:spLocks noChangeArrowheads="1"/>
          </p:cNvSpPr>
          <p:nvPr/>
        </p:nvSpPr>
        <p:spPr bwMode="auto">
          <a:xfrm>
            <a:off x="6119895" y="3975906"/>
            <a:ext cx="612000" cy="504000"/>
          </a:xfrm>
          <a:prstGeom prst="ellipse">
            <a:avLst/>
          </a:prstGeom>
          <a:solidFill>
            <a:srgbClr val="FFC9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30</a:t>
            </a:r>
          </a:p>
        </p:txBody>
      </p:sp>
      <p:sp>
        <p:nvSpPr>
          <p:cNvPr id="3144" name="AutoShape 72">
            <a:hlinkClick r:id="rId27" action="ppaction://hlinksldjump"/>
          </p:cNvPr>
          <p:cNvSpPr>
            <a:spLocks noChangeArrowheads="1"/>
          </p:cNvSpPr>
          <p:nvPr/>
        </p:nvSpPr>
        <p:spPr bwMode="auto">
          <a:xfrm>
            <a:off x="7056520" y="3975906"/>
            <a:ext cx="612000" cy="504000"/>
          </a:xfrm>
          <a:prstGeom prst="ellipse">
            <a:avLst/>
          </a:prstGeom>
          <a:solidFill>
            <a:srgbClr val="FFC9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40</a:t>
            </a:r>
          </a:p>
        </p:txBody>
      </p:sp>
      <p:sp>
        <p:nvSpPr>
          <p:cNvPr id="3145" name="AutoShape 73">
            <a:hlinkClick r:id="rId28" action="ppaction://hlinksldjump"/>
          </p:cNvPr>
          <p:cNvSpPr>
            <a:spLocks noChangeArrowheads="1"/>
          </p:cNvSpPr>
          <p:nvPr/>
        </p:nvSpPr>
        <p:spPr bwMode="auto">
          <a:xfrm>
            <a:off x="7920120" y="3975906"/>
            <a:ext cx="612000" cy="504000"/>
          </a:xfrm>
          <a:prstGeom prst="ellipse">
            <a:avLst/>
          </a:prstGeom>
          <a:solidFill>
            <a:srgbClr val="FFC9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/>
          <a:lstStyle/>
          <a:p>
            <a:pPr algn="ctr"/>
            <a:r>
              <a:rPr lang="ru-RU" sz="3200" b="1">
                <a:latin typeface="Arial" pitchFamily="34" charset="0"/>
                <a:cs typeface="Arial" pitchFamily="34" charset="0"/>
              </a:rPr>
              <a:t>50</a:t>
            </a:r>
          </a:p>
        </p:txBody>
      </p:sp>
      <p:pic>
        <p:nvPicPr>
          <p:cNvPr id="43" name="Рисунок 42" descr="Рисунок40.png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29" cstate="email"/>
          <a:srcRect/>
          <a:stretch>
            <a:fillRect/>
          </a:stretch>
        </p:blipFill>
        <p:spPr>
          <a:xfrm>
            <a:off x="7380312" y="4683791"/>
            <a:ext cx="1152128" cy="225600"/>
          </a:xfrm>
          <a:prstGeom prst="rect">
            <a:avLst/>
          </a:prstGeom>
        </p:spPr>
      </p:pic>
      <p:sp>
        <p:nvSpPr>
          <p:cNvPr id="37" name="AutoShape 68"/>
          <p:cNvSpPr>
            <a:spLocks noChangeArrowheads="1"/>
          </p:cNvSpPr>
          <p:nvPr/>
        </p:nvSpPr>
        <p:spPr bwMode="auto">
          <a:xfrm>
            <a:off x="611560" y="3939902"/>
            <a:ext cx="3204000" cy="540000"/>
          </a:xfrm>
          <a:prstGeom prst="roundRect">
            <a:avLst/>
          </a:prstGeom>
          <a:solidFill>
            <a:srgbClr val="FFC9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600" b="1" spc="5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Describe the picture</a:t>
            </a:r>
            <a:endParaRPr lang="ru-RU" sz="1600" b="1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8" name="AutoShape 47"/>
          <p:cNvSpPr>
            <a:spLocks noChangeArrowheads="1"/>
          </p:cNvSpPr>
          <p:nvPr/>
        </p:nvSpPr>
        <p:spPr bwMode="auto">
          <a:xfrm>
            <a:off x="611880" y="2682873"/>
            <a:ext cx="3204000" cy="540000"/>
          </a:xfrm>
          <a:prstGeom prst="roundRect">
            <a:avLst/>
          </a:prstGeom>
          <a:solidFill>
            <a:srgbClr val="C8F57F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Use grammar</a:t>
            </a:r>
            <a:endParaRPr lang="ru-RU" sz="24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9" name="AutoShape 47"/>
          <p:cNvSpPr>
            <a:spLocks noChangeArrowheads="1"/>
          </p:cNvSpPr>
          <p:nvPr/>
        </p:nvSpPr>
        <p:spPr bwMode="auto">
          <a:xfrm>
            <a:off x="611880" y="3329024"/>
            <a:ext cx="3204000" cy="540000"/>
          </a:xfrm>
          <a:prstGeom prst="roundRect">
            <a:avLst/>
          </a:prstGeom>
          <a:solidFill>
            <a:srgbClr val="DCBAE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>
            <a:sp3d extrusionH="57150">
              <a:bevelT w="38100" h="38100"/>
            </a:sp3d>
          </a:bodyPr>
          <a:lstStyle/>
          <a:p>
            <a:pPr algn="ctr"/>
            <a:endParaRPr lang="ru-RU" sz="2400" b="1" cap="all" dirty="0">
              <a:ln w="3175">
                <a:noFill/>
              </a:ln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AutoShape 47"/>
          <p:cNvSpPr>
            <a:spLocks noChangeArrowheads="1"/>
          </p:cNvSpPr>
          <p:nvPr/>
        </p:nvSpPr>
        <p:spPr bwMode="auto">
          <a:xfrm>
            <a:off x="611560" y="1383190"/>
            <a:ext cx="3165749" cy="540000"/>
          </a:xfrm>
          <a:prstGeom prst="roundRect">
            <a:avLst/>
          </a:prstGeom>
          <a:solidFill>
            <a:srgbClr val="A0F0F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4" name="AutoShape 47"/>
          <p:cNvSpPr>
            <a:spLocks noChangeArrowheads="1"/>
          </p:cNvSpPr>
          <p:nvPr/>
        </p:nvSpPr>
        <p:spPr bwMode="auto">
          <a:xfrm>
            <a:off x="608506" y="2017350"/>
            <a:ext cx="3204000" cy="540000"/>
          </a:xfrm>
          <a:prstGeom prst="roundRect">
            <a:avLst/>
          </a:prstGeom>
          <a:solidFill>
            <a:srgbClr val="FFBDD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  <a:extLst/>
        </p:spPr>
        <p:txBody>
          <a:bodyPr wrap="none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39552" y="2067694"/>
            <a:ext cx="324036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</a:rPr>
              <a:t>Questions</a:t>
            </a:r>
            <a:endParaRPr lang="ru-RU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j-lt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611560" y="3363838"/>
            <a:ext cx="3168352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1600" b="1" spc="50" dirty="0" smtClean="0">
                <a:ln w="11430">
                  <a:noFill/>
                </a:ln>
                <a:solidFill>
                  <a:schemeClr val="accent4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Translate </a:t>
            </a:r>
            <a:endParaRPr lang="ru-RU" sz="1600" b="1" cap="none" spc="50" dirty="0">
              <a:ln w="11430">
                <a:noFill/>
              </a:ln>
              <a:solidFill>
                <a:schemeClr val="accent4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11560" y="1419622"/>
            <a:ext cx="316835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extrusionH="57150" contourW="25400" prstMaterial="matte">
              <a:bevelT w="25400" h="55880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>
                  <a:noFill/>
                </a:ln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New words</a:t>
            </a:r>
            <a:endParaRPr lang="ru-RU" sz="2400" b="1" cap="none" spc="50" dirty="0">
              <a:ln w="11430">
                <a:noFill/>
              </a:ln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2665220" y="223828"/>
            <a:ext cx="6762254" cy="9233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r>
              <a:rPr lang="en-US" sz="5400" b="1" spc="50" dirty="0" smtClean="0">
                <a:ln w="11430">
                  <a:solidFill>
                    <a:schemeClr val="bg1"/>
                  </a:solidFill>
                </a:ln>
                <a:blipFill>
                  <a:blip r:embed="rId30"/>
                  <a:stretch>
                    <a:fillRect/>
                  </a:stretch>
                </a:blip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Good luck!</a:t>
            </a:r>
            <a:endParaRPr lang="ru-RU" sz="3600" dirty="0">
              <a:ln w="11430">
                <a:solidFill>
                  <a:schemeClr val="bg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9694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" dur="indefinite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1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" dur="indefinite"/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" dur="indefinite"/>
                                        <p:tgtEl>
                                          <p:spTgt spid="3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1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1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9" dur="indefinite"/>
                                        <p:tgtEl>
                                          <p:spTgt spid="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 nodeType="clickPar">
                      <p:stCondLst>
                        <p:cond delay="0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4" dur="indefinite"/>
                                        <p:tgtEl>
                                          <p:spTgt spid="31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25" dur="indefinite"/>
                                        <p:tgtEl>
                                          <p:spTgt spid="3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3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 nodeType="clickPar">
                      <p:stCondLst>
                        <p:cond delay="0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indefinite"/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31" dur="indefinite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 nodeType="clickPar">
                      <p:stCondLst>
                        <p:cond delay="0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6" dur="indefinite"/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37" dur="indefinite"/>
                                        <p:tgtEl>
                                          <p:spTgt spid="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5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2" dur="indefinite"/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43" dur="indefinite"/>
                                        <p:tgtEl>
                                          <p:spTgt spid="3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6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 nodeType="clickPar">
                      <p:stCondLst>
                        <p:cond delay="0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8" dur="indefinite"/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49" dur="indefinite"/>
                                        <p:tgtEl>
                                          <p:spTgt spid="3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1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4" dur="indefinite"/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55" dur="indefinite"/>
                                        <p:tgtEl>
                                          <p:spTgt spid="3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31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0" dur="indefinite"/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61" dur="indefinite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29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3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 nodeType="clickPar">
                      <p:stCondLst>
                        <p:cond delay="0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6" dur="indefinite"/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67" dur="indefinite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0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3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 nodeType="clickPar">
                      <p:stCondLst>
                        <p:cond delay="0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2" dur="indefinite"/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3" dur="indefinite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1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31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 nodeType="clickPar">
                      <p:stCondLst>
                        <p:cond delay="0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8" dur="indefinite"/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79" dur="indefinite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2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3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 nodeType="clickPar">
                      <p:stCondLst>
                        <p:cond delay="0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4" dur="indefinite"/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85" dur="indefinite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31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0" dur="indefinite"/>
                                        <p:tgtEl>
                                          <p:spTgt spid="31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91" dur="indefinite"/>
                                        <p:tgtEl>
                                          <p:spTgt spid="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 nodeType="clickPar">
                      <p:stCondLst>
                        <p:cond delay="0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6" dur="indefinite"/>
                                        <p:tgtEl>
                                          <p:spTgt spid="31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97" dur="indefinite"/>
                                        <p:tgtEl>
                                          <p:spTgt spid="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3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 nodeType="clickPar">
                      <p:stCondLst>
                        <p:cond delay="0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2" dur="indefinite"/>
                                        <p:tgtEl>
                                          <p:spTgt spid="31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3" dur="indefinite"/>
                                        <p:tgtEl>
                                          <p:spTgt spid="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6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31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 nodeType="clickPar">
                      <p:stCondLst>
                        <p:cond delay="0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8" dur="indefinite"/>
                                        <p:tgtEl>
                                          <p:spTgt spid="31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9" dur="indefinite"/>
                                        <p:tgtEl>
                                          <p:spTgt spid="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7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1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4" dur="indefinite"/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15" dur="indefinite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8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 nodeType="clickPar">
                      <p:stCondLst>
                        <p:cond delay="0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0" dur="indefinite"/>
                                        <p:tgtEl>
                                          <p:spTgt spid="31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1" dur="indefinite"/>
                                        <p:tgtEl>
                                          <p:spTgt spid="3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39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1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 nodeType="clickPar">
                      <p:stCondLst>
                        <p:cond delay="0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26" dur="indefinite"/>
                                        <p:tgtEl>
                                          <p:spTgt spid="314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7" dur="indefinite"/>
                                        <p:tgtEl>
                                          <p:spTgt spid="3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0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2" dur="indefinite"/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3" dur="indefinite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2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1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8" dur="indefinite"/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39" dur="indefinite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3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 nodeType="clickPar">
                      <p:stCondLst>
                        <p:cond delay="0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4" dur="indefinite"/>
                                        <p:tgtEl>
                                          <p:spTgt spid="314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45" dur="indefinite"/>
                                        <p:tgtEl>
                                          <p:spTgt spid="3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4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 nodeType="clickPar">
                      <p:stCondLst>
                        <p:cond delay="0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50" dur="indefinite"/>
                                        <p:tgtEl>
                                          <p:spTgt spid="314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51" dur="indefinite"/>
                                        <p:tgtEl>
                                          <p:spTgt spid="3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45"/>
                  </p:tgtEl>
                </p:cond>
              </p:nextCondLst>
            </p:seq>
          </p:childTnLst>
        </p:cTn>
      </p:par>
    </p:tnLst>
    <p:bldLst>
      <p:bldP spid="3119" grpId="0" animBg="1"/>
      <p:bldP spid="3121" grpId="0" animBg="1"/>
      <p:bldP spid="3122" grpId="0" animBg="1"/>
      <p:bldP spid="3123" grpId="0" animBg="1"/>
      <p:bldP spid="3124" grpId="0" animBg="1"/>
      <p:bldP spid="3125" grpId="0" animBg="1"/>
      <p:bldP spid="3126" grpId="0" animBg="1"/>
      <p:bldP spid="3127" grpId="0" animBg="1"/>
      <p:bldP spid="3128" grpId="0" animBg="1"/>
      <p:bldP spid="3129" grpId="0" animBg="1"/>
      <p:bldP spid="3130" grpId="0" animBg="1"/>
      <p:bldP spid="3131" grpId="0" animBg="1"/>
      <p:bldP spid="3132" grpId="0" animBg="1"/>
      <p:bldP spid="3133" grpId="0" animBg="1"/>
      <p:bldP spid="3134" grpId="0" animBg="1"/>
      <p:bldP spid="3135" grpId="0" animBg="1"/>
      <p:bldP spid="3136" grpId="0" animBg="1"/>
      <p:bldP spid="3137" grpId="0" animBg="1"/>
      <p:bldP spid="3138" grpId="0" animBg="1"/>
      <p:bldP spid="3139" grpId="0" animBg="1"/>
      <p:bldP spid="3140" grpId="0" animBg="1"/>
      <p:bldP spid="3142" grpId="0" animBg="1"/>
      <p:bldP spid="3143" grpId="0" animBg="1"/>
      <p:bldP spid="3144" grpId="0" animBg="1"/>
      <p:bldP spid="314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1008077" y="1347614"/>
            <a:ext cx="710924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 smtClean="0">
                <a:solidFill>
                  <a:srgbClr val="49385E"/>
                </a:solidFill>
              </a:rPr>
              <a:t>It isn’t known how this balls were created.</a:t>
            </a:r>
            <a:r>
              <a:rPr lang="ru-RU" sz="2400" b="1" dirty="0" smtClean="0">
                <a:solidFill>
                  <a:srgbClr val="49385E"/>
                </a:solidFill>
              </a:rPr>
              <a:t> </a:t>
            </a:r>
            <a:endParaRPr lang="ru-RU" sz="2400" b="1" dirty="0">
              <a:solidFill>
                <a:srgbClr val="49385E"/>
              </a:solidFill>
            </a:endParaRPr>
          </a:p>
        </p:txBody>
      </p:sp>
      <p:pic>
        <p:nvPicPr>
          <p:cNvPr id="16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4">
                    <a:lumMod val="75000"/>
                  </a:schemeClr>
                </a:solidFill>
              </a:rPr>
              <a:t>Translate</a:t>
            </a:r>
            <a:endParaRPr lang="ru-RU" sz="3600" b="1" dirty="0">
              <a:ln w="11430"/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sz="4400" b="1" cap="none" spc="0" dirty="0">
              <a:ln w="11430"/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1115616" y="2355726"/>
            <a:ext cx="648072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FF0000"/>
                </a:solidFill>
              </a:rPr>
              <a:t>Бұл доптардың /тастардың/ қалай пайда болғаны белгісіз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53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451388" y="987574"/>
            <a:ext cx="764900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 smtClean="0">
                <a:solidFill>
                  <a:srgbClr val="49385E"/>
                </a:solidFill>
              </a:rPr>
              <a:t>Power that is </a:t>
            </a:r>
            <a:r>
              <a:rPr lang="en-US" sz="2400" b="1" dirty="0" err="1" smtClean="0">
                <a:solidFill>
                  <a:srgbClr val="49385E"/>
                </a:solidFill>
              </a:rPr>
              <a:t>prodused</a:t>
            </a:r>
            <a:r>
              <a:rPr lang="en-US" sz="2400" b="1" dirty="0" smtClean="0">
                <a:solidFill>
                  <a:srgbClr val="49385E"/>
                </a:solidFill>
              </a:rPr>
              <a:t> using the energy from the Sun, wind, water etc.</a:t>
            </a:r>
            <a:r>
              <a:rPr lang="ru-RU" sz="2400" b="1" dirty="0" smtClean="0">
                <a:solidFill>
                  <a:srgbClr val="49385E"/>
                </a:solidFill>
              </a:rPr>
              <a:t> </a:t>
            </a:r>
            <a:endParaRPr lang="ru-RU" sz="2400" b="1" dirty="0">
              <a:solidFill>
                <a:srgbClr val="49385E"/>
              </a:solidFill>
            </a:endParaRPr>
          </a:p>
        </p:txBody>
      </p:sp>
      <p:pic>
        <p:nvPicPr>
          <p:cNvPr id="16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4">
                    <a:lumMod val="75000"/>
                  </a:schemeClr>
                </a:solidFill>
              </a:rPr>
              <a:t>Translate</a:t>
            </a:r>
            <a:endParaRPr lang="ru-RU" sz="3600" b="1" dirty="0">
              <a:ln w="11430"/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ru-RU" sz="4400" b="1" cap="none" spc="0" dirty="0">
              <a:ln w="11430"/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866548" y="2283718"/>
            <a:ext cx="694581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FF0000"/>
                </a:solidFill>
              </a:rPr>
              <a:t>Күннің, желдің, судын қуатын пайдалана отырып өндірілетін электр қуаты</a:t>
            </a:r>
            <a:r>
              <a:rPr lang="ru-RU" sz="2800" i="1" dirty="0" smtClean="0"/>
              <a:t> </a:t>
            </a: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473427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467544" y="915566"/>
            <a:ext cx="764900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dirty="0" smtClean="0">
                <a:solidFill>
                  <a:srgbClr val="49385E"/>
                </a:solidFill>
              </a:rPr>
              <a:t>Today the Causeway is a huge tourist attraction.</a:t>
            </a:r>
            <a:endParaRPr lang="ru-RU" sz="2400" b="1" dirty="0">
              <a:solidFill>
                <a:srgbClr val="49385E"/>
              </a:solidFill>
            </a:endParaRPr>
          </a:p>
        </p:txBody>
      </p:sp>
      <p:pic>
        <p:nvPicPr>
          <p:cNvPr id="16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chemeClr val="accent4">
                    <a:lumMod val="75000"/>
                  </a:schemeClr>
                </a:solidFill>
              </a:rPr>
              <a:t>Translate</a:t>
            </a:r>
            <a:endParaRPr lang="ru-RU" sz="3600" b="1" dirty="0">
              <a:ln w="11430"/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sz="4400" b="1" cap="none" spc="0" dirty="0">
              <a:ln w="11430"/>
              <a:solidFill>
                <a:schemeClr val="accent4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539552" y="1707654"/>
            <a:ext cx="741682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FF0000"/>
                </a:solidFill>
              </a:rPr>
              <a:t>Осы күндері алқап туристтардың назарында. / тартады/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263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Прямоугольник 12"/>
          <p:cNvSpPr/>
          <p:nvPr/>
        </p:nvSpPr>
        <p:spPr>
          <a:xfrm>
            <a:off x="1838657" y="304804"/>
            <a:ext cx="5472608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 smtClean="0">
                <a:ln w="11430"/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3600" b="1" dirty="0">
              <a:ln w="11430"/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cap="none" spc="0" dirty="0">
              <a:ln w="11430"/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1600" y="1491630"/>
            <a:ext cx="93610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ru-RU" sz="2800" b="1" i="1" dirty="0" smtClean="0">
                <a:solidFill>
                  <a:srgbClr val="FF0000"/>
                </a:solidFill>
              </a:rPr>
              <a:t> 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71600" y="987574"/>
            <a:ext cx="263214" cy="46166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0464" y="1234405"/>
            <a:ext cx="4724400" cy="3067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8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4400" b="1" cap="none" spc="0" dirty="0">
              <a:ln w="11430"/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6475" y="1000125"/>
            <a:ext cx="459105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35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sz="4400" b="1" cap="none" spc="0" dirty="0">
              <a:ln w="11430"/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223962"/>
            <a:ext cx="4572000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45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827584" y="987574"/>
            <a:ext cx="482453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ru-RU" sz="2800" dirty="0" smtClean="0"/>
              <a:t> </a:t>
            </a:r>
            <a:endParaRPr lang="ru-RU" sz="2800" dirty="0"/>
          </a:p>
        </p:txBody>
      </p:sp>
      <p:pic>
        <p:nvPicPr>
          <p:cNvPr id="12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ru-RU" sz="4400" b="1" cap="none" spc="0" dirty="0">
              <a:ln w="11430"/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5227" y="987574"/>
            <a:ext cx="5697273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21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sz="4400" b="1" cap="none" spc="0" dirty="0">
              <a:ln w="11430"/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Рисунок 16" descr="059ea9682281.jpg"/>
          <p:cNvPicPr>
            <a:picLocks noChangeAspect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555776" y="987574"/>
            <a:ext cx="4032448" cy="3159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331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1000877" y="1211641"/>
            <a:ext cx="64087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400" b="1" i="1" dirty="0" smtClean="0">
                <a:solidFill>
                  <a:srgbClr val="002060"/>
                </a:solidFill>
              </a:rPr>
              <a:t>Causeway</a:t>
            </a:r>
            <a:endParaRPr lang="ru-RU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043608" y="1923678"/>
            <a:ext cx="256079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C00000"/>
                </a:solidFill>
              </a:rPr>
              <a:t>алқап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92280" y="2535580"/>
            <a:ext cx="144016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>
                  <a:noFill/>
                </a:ln>
                <a:solidFill>
                  <a:srgbClr val="264B96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cap="none" spc="0" dirty="0">
              <a:ln w="11430">
                <a:noFill/>
              </a:ln>
              <a:solidFill>
                <a:srgbClr val="264B9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368223" y="180678"/>
            <a:ext cx="504136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New words</a:t>
            </a:r>
            <a:endParaRPr lang="ru-RU" sz="5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002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827585" y="1046808"/>
            <a:ext cx="813690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fontAlgn="base"/>
            <a:r>
              <a:rPr lang="en-US" sz="2400" b="1" i="1" dirty="0" smtClean="0">
                <a:solidFill>
                  <a:srgbClr val="002060"/>
                </a:solidFill>
              </a:rPr>
              <a:t>heritage</a:t>
            </a:r>
            <a:endParaRPr lang="ru-RU" sz="2400" b="1" i="1" dirty="0">
              <a:solidFill>
                <a:srgbClr val="00206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55576" y="1760498"/>
            <a:ext cx="223224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C00000"/>
                </a:solidFill>
              </a:rPr>
              <a:t>мұра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396257" y="739032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264B96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4400" b="1" cap="none" spc="0" dirty="0">
              <a:ln w="11430"/>
              <a:solidFill>
                <a:srgbClr val="264B9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2188257" y="123478"/>
            <a:ext cx="4495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New words</a:t>
            </a:r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3287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755576" y="915566"/>
            <a:ext cx="76438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400" b="1" i="1" dirty="0" smtClean="0">
                <a:solidFill>
                  <a:srgbClr val="002060"/>
                </a:solidFill>
              </a:rPr>
              <a:t>Rock balls</a:t>
            </a:r>
            <a:endParaRPr lang="ru-RU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259632" y="2433371"/>
            <a:ext cx="230425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C00000"/>
                </a:solidFill>
              </a:rPr>
              <a:t>Тас доптар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264B96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sz="4400" b="1" cap="none" spc="0" dirty="0">
              <a:ln w="11430"/>
              <a:solidFill>
                <a:srgbClr val="264B9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2188257" y="51470"/>
            <a:ext cx="4495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New words</a:t>
            </a:r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2932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1619672" y="1275606"/>
            <a:ext cx="58326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400" b="1" i="1" dirty="0" smtClean="0">
                <a:solidFill>
                  <a:srgbClr val="002060"/>
                </a:solidFill>
              </a:rPr>
              <a:t>Great battle</a:t>
            </a:r>
            <a:endParaRPr lang="ru-RU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187624" y="2211710"/>
            <a:ext cx="30963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C00000"/>
                </a:solidFill>
              </a:rPr>
              <a:t>Үлкен шайқас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264B96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ru-RU" sz="4400" b="1" cap="none" spc="0" dirty="0">
              <a:ln w="11430"/>
              <a:solidFill>
                <a:srgbClr val="264B9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987824" y="123478"/>
            <a:ext cx="49685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New words</a:t>
            </a:r>
            <a:endParaRPr lang="ru-RU" sz="5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3390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755575" y="915566"/>
            <a:ext cx="446449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r>
              <a:rPr lang="en-US" sz="2400" b="1" i="1" dirty="0" smtClean="0">
                <a:solidFill>
                  <a:srgbClr val="00206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urban</a:t>
            </a:r>
            <a:r>
              <a:rPr lang="ru-RU" sz="2400" b="1" i="1" dirty="0" smtClean="0">
                <a:solidFill>
                  <a:srgbClr val="00206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rPr>
              <a:t> </a:t>
            </a:r>
            <a:endParaRPr lang="ru-RU" sz="2400" b="1" i="1" dirty="0">
              <a:solidFill>
                <a:srgbClr val="00206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043608" y="1491630"/>
            <a:ext cx="230425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kk-KZ" sz="2800" b="1" i="1" dirty="0" smtClean="0">
                <a:solidFill>
                  <a:srgbClr val="C00000"/>
                </a:solidFill>
              </a:rPr>
              <a:t>қалалық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rgbClr val="264B96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ru-RU" sz="4400" b="1" cap="none" spc="0" dirty="0">
              <a:ln w="11430"/>
              <a:solidFill>
                <a:srgbClr val="264B9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2188258" y="123478"/>
            <a:ext cx="4495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New words</a:t>
            </a:r>
            <a:endParaRPr lang="ru-RU" sz="54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097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5"/>
          <p:cNvSpPr txBox="1">
            <a:spLocks noChangeArrowheads="1"/>
          </p:cNvSpPr>
          <p:nvPr/>
        </p:nvSpPr>
        <p:spPr bwMode="auto">
          <a:xfrm>
            <a:off x="323529" y="1133720"/>
            <a:ext cx="568863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</a:rPr>
              <a:t>- </a:t>
            </a:r>
            <a:r>
              <a:rPr lang="en-US" sz="2800" b="1" i="1" dirty="0" smtClean="0">
                <a:solidFill>
                  <a:schemeClr val="accent2">
                    <a:lumMod val="75000"/>
                  </a:schemeClr>
                </a:solidFill>
              </a:rPr>
              <a:t>Where do you live in a village or in a city</a:t>
            </a:r>
            <a:r>
              <a:rPr lang="kk-KZ" sz="2800" b="1" i="1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  <a:endParaRPr lang="ru-RU" sz="2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4400" b="1" cap="none" spc="0" dirty="0">
              <a:ln w="11430"/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743675" y="2474339"/>
            <a:ext cx="4248472" cy="578882"/>
          </a:xfrm>
          <a:prstGeom prst="round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 live in a village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699792" y="195486"/>
            <a:ext cx="403244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131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3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saturation sat="400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19952" y="4443618"/>
            <a:ext cx="744537" cy="558403"/>
          </a:xfrm>
          <a:prstGeom prst="rect">
            <a:avLst/>
          </a:prstGeom>
          <a:noFill/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14300" prst="artDeco"/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7720806" y="410019"/>
            <a:ext cx="85321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cap="none" spc="0" dirty="0" smtClean="0">
                <a:ln w="11430"/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30</a:t>
            </a:r>
            <a:endParaRPr lang="ru-RU" sz="4400" b="1" cap="none" spc="0" dirty="0">
              <a:ln w="11430"/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1763688" y="2147619"/>
            <a:ext cx="37444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800" b="1" i="1" dirty="0" smtClean="0">
                <a:solidFill>
                  <a:srgbClr val="FF0000"/>
                </a:solidFill>
              </a:rPr>
              <a:t>It affects bad.</a:t>
            </a: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555776" y="195486"/>
            <a:ext cx="41044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Questions</a:t>
            </a:r>
            <a:endParaRPr lang="ru-RU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467544" y="987574"/>
            <a:ext cx="793191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>
            <a:lvl1pPr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eorgia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eorgia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sz="2400" b="1" i="1" dirty="0" smtClean="0">
                <a:solidFill>
                  <a:schemeClr val="accent2">
                    <a:lumMod val="50000"/>
                  </a:schemeClr>
                </a:solidFill>
              </a:rPr>
              <a:t>How does the urban live affects to our live</a:t>
            </a:r>
            <a:r>
              <a:rPr lang="kk-KZ" sz="2400" b="1" i="1" dirty="0" smtClean="0">
                <a:solidFill>
                  <a:schemeClr val="accent2">
                    <a:lumMod val="50000"/>
                  </a:schemeClr>
                </a:solidFill>
              </a:rPr>
              <a:t>?</a:t>
            </a:r>
            <a:r>
              <a:rPr lang="ru-RU" sz="2400" b="1" i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ru-RU" sz="2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360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60000"/>
      </a:hlink>
      <a:folHlink>
        <a:srgbClr val="E36C09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2532</TotalTime>
  <Words>418</Words>
  <Application>Microsoft Office PowerPoint</Application>
  <PresentationFormat>Экран (16:9)</PresentationFormat>
  <Paragraphs>152</Paragraphs>
  <Slides>27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1" baseType="lpstr">
      <vt:lpstr>Arial</vt:lpstr>
      <vt:lpstr>Calibri</vt:lpstr>
      <vt:lpstr>Georgia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Ранько Елена</dc:creator>
  <cp:lastModifiedBy>user-pk</cp:lastModifiedBy>
  <cp:revision>202</cp:revision>
  <dcterms:created xsi:type="dcterms:W3CDTF">2015-05-04T12:07:23Z</dcterms:created>
  <dcterms:modified xsi:type="dcterms:W3CDTF">2019-11-29T10:01:01Z</dcterms:modified>
</cp:coreProperties>
</file>