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 id="271" r:id="rId17"/>
    <p:sldId id="272"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11.05.2020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11.05.2020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dirty="0"/>
          </a:p>
        </p:txBody>
      </p:sp>
      <p:sp>
        <p:nvSpPr>
          <p:cNvPr id="3" name="Подзаголовок 2"/>
          <p:cNvSpPr>
            <a:spLocks noGrp="1"/>
          </p:cNvSpPr>
          <p:nvPr>
            <p:ph type="subTitle" idx="1"/>
          </p:nvPr>
        </p:nvSpPr>
        <p:spPr/>
        <p:txBody>
          <a:bodyPr/>
          <a:lstStyle/>
          <a:p>
            <a:endParaRPr lang="ru-RU"/>
          </a:p>
        </p:txBody>
      </p:sp>
      <p:sp>
        <p:nvSpPr>
          <p:cNvPr id="6" name="TextBox 5"/>
          <p:cNvSpPr txBox="1"/>
          <p:nvPr/>
        </p:nvSpPr>
        <p:spPr>
          <a:xfrm>
            <a:off x="357158" y="214290"/>
            <a:ext cx="7929618" cy="646331"/>
          </a:xfrm>
          <a:prstGeom prst="rect">
            <a:avLst/>
          </a:prstGeom>
          <a:noFill/>
        </p:spPr>
        <p:txBody>
          <a:bodyPr wrap="square" rtlCol="0">
            <a:spAutoFit/>
          </a:bodyPr>
          <a:lstStyle/>
          <a:p>
            <a:pPr algn="ctr"/>
            <a:endParaRPr lang="kk-KZ" sz="3600"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8" name="Picture 4" descr="C:\Users\Feruza\Desktop\look.com_.ua-54790 (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8" name="TextBox 7"/>
          <p:cNvSpPr txBox="1"/>
          <p:nvPr/>
        </p:nvSpPr>
        <p:spPr>
          <a:xfrm>
            <a:off x="285720" y="5000636"/>
            <a:ext cx="8501122" cy="830997"/>
          </a:xfrm>
          <a:prstGeom prst="rect">
            <a:avLst/>
          </a:prstGeom>
          <a:noFill/>
        </p:spPr>
        <p:txBody>
          <a:bodyPr wrap="square" rtlCol="0">
            <a:spAutoFit/>
          </a:bodyPr>
          <a:lstStyle/>
          <a:p>
            <a:pPr algn="ctr"/>
            <a:r>
              <a:rPr lang="kk-KZ" sz="4800" b="1" dirty="0" smtClean="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rPr>
              <a:t>Ұлы есімдер ұмытылмайды!</a:t>
            </a:r>
            <a:endParaRPr lang="ru-RU" sz="4800" b="1" dirty="0">
              <a:ln w="18000">
                <a:solidFill>
                  <a:schemeClr val="accent2">
                    <a:satMod val="140000"/>
                  </a:schemeClr>
                </a:solidFill>
                <a:prstDash val="solid"/>
                <a:miter lim="800000"/>
              </a:ln>
              <a:solidFill>
                <a:srgbClr val="C00000"/>
              </a:solidFill>
              <a:effectLst>
                <a:outerShdw blurRad="25500" dist="23000" dir="7020000" algn="tl">
                  <a:srgbClr val="000000">
                    <a:alpha val="50000"/>
                  </a:srgbClr>
                </a:outerShdw>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Feruza\Desktop\1576935578_2.jpg"/>
          <p:cNvPicPr>
            <a:picLocks noChangeAspect="1" noChangeArrowheads="1"/>
          </p:cNvPicPr>
          <p:nvPr/>
        </p:nvPicPr>
        <p:blipFill>
          <a:blip r:embed="rId2"/>
          <a:srcRect/>
          <a:stretch>
            <a:fillRect/>
          </a:stretch>
        </p:blipFill>
        <p:spPr bwMode="auto">
          <a:xfrm>
            <a:off x="104775" y="90488"/>
            <a:ext cx="8934450" cy="6677025"/>
          </a:xfrm>
          <a:prstGeom prst="rect">
            <a:avLst/>
          </a:prstGeom>
          <a:noFill/>
        </p:spPr>
      </p:pic>
      <p:pic>
        <p:nvPicPr>
          <p:cNvPr id="22531" name="Picture 3" descr="C:\Users\Feruza\Desktop\unnamed (4).jpg"/>
          <p:cNvPicPr>
            <a:picLocks noChangeAspect="1" noChangeArrowheads="1"/>
          </p:cNvPicPr>
          <p:nvPr/>
        </p:nvPicPr>
        <p:blipFill>
          <a:blip r:embed="rId3"/>
          <a:srcRect/>
          <a:stretch>
            <a:fillRect/>
          </a:stretch>
        </p:blipFill>
        <p:spPr bwMode="auto">
          <a:xfrm>
            <a:off x="4714876" y="0"/>
            <a:ext cx="4429124" cy="68580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C:\Users\Feruza\Desktop\1441364833_l.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Feruza\Desktop\img1.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285728"/>
            <a:ext cx="4286280" cy="4708981"/>
          </a:xfrm>
          <a:prstGeom prst="rect">
            <a:avLst/>
          </a:prstGeom>
        </p:spPr>
        <p:txBody>
          <a:bodyPr wrap="square">
            <a:spAutoFit/>
          </a:bodyPr>
          <a:lstStyle/>
          <a:p>
            <a:r>
              <a:rPr lang="kk-KZ" sz="2000" dirty="0" smtClean="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Соғыс кезінде қолбасшы Рокоссовский лейтенант шеніндегі жап-жас қазақ жігітінің қабілетіне риза болып, полк командирлігіне тағайындаған. Б.Момышұлы соғыс кезінде 207 рет шайқасқа қатысып, 2 рет ауыр жараланды. Басшалық тарапынан бірнеше рет Кеңес Одағы батыры атағына ұсынылады. Бірақ, атақ кешіктіріле береді. Еңбекқор Б.Момышұлы мойыған жоқ. Ол 37 дәптер күнделік жазған батыр, бейбіт өмірдің қаруы қаламды алып қазақ және орыс тілдерінде көптеген кітаптар жазады. </a:t>
            </a:r>
            <a:endParaRPr lang="ru-RU" sz="2000"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25602" name="Picture 2" descr="C:\Users\Feruza\Desktop\unnamed (5).jpg"/>
          <p:cNvPicPr>
            <a:picLocks noChangeAspect="1" noChangeArrowheads="1"/>
          </p:cNvPicPr>
          <p:nvPr/>
        </p:nvPicPr>
        <p:blipFill>
          <a:blip r:embed="rId2"/>
          <a:srcRect/>
          <a:stretch>
            <a:fillRect/>
          </a:stretch>
        </p:blipFill>
        <p:spPr bwMode="auto">
          <a:xfrm>
            <a:off x="0" y="0"/>
            <a:ext cx="4429124"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C:\Users\Feruza\Desktop\img2.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ChangeArrowheads="1"/>
          </p:cNvSpPr>
          <p:nvPr/>
        </p:nvSpPr>
        <p:spPr bwMode="auto">
          <a:xfrm>
            <a:off x="4071934" y="214290"/>
            <a:ext cx="4500594"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kk-KZ" sz="2400" b="1"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Талғат Бегильдинов</a:t>
            </a:r>
            <a:r>
              <a:rPr kumimoji="0" lang="kk-KZ" sz="2400" b="0" i="1"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1942 жылы майданға аттанады. Осы өзі бір көргеннен қатты ұнатқан ұшақпен көк жүзінде 500 сағат болады. 305 рет әскери шабуылға шығып, жау ұясы – Берлинді алуға бірінші болып қатысады. Фашистер өздеріне аяусыз өлім оғын сепкен Талғат мінген ұшақты «Қара ажал» деп атаған. 23 жасында Кеңес Одағының екі мәрте батыры атағын иеленіп, соғыста небір көзсіз ерлік көрсеткен қыран қазақ қан майданнан аман-есен оралған соң, әскери әуе академиясын аяқтайды</a:t>
            </a:r>
            <a:r>
              <a:rPr kumimoji="0" lang="kk-KZ" sz="24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kk-KZ" sz="2400" b="1"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kk-KZ"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26626" name="Picture 2" descr="C:\Users\Feruza\Desktop\unnamed (1).jpg"/>
          <p:cNvPicPr>
            <a:picLocks noChangeAspect="1" noChangeArrowheads="1"/>
          </p:cNvPicPr>
          <p:nvPr/>
        </p:nvPicPr>
        <p:blipFill>
          <a:blip r:embed="rId2"/>
          <a:srcRect/>
          <a:stretch>
            <a:fillRect/>
          </a:stretch>
        </p:blipFill>
        <p:spPr bwMode="auto">
          <a:xfrm>
            <a:off x="0" y="0"/>
            <a:ext cx="3943321" cy="68580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Feruza\Desktop\fdfac1549b414389a3f514ca36b3b7bf.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4286248" y="0"/>
            <a:ext cx="4857752"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kk-KZ"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kk-KZ"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Қазақстандықтар Брест қамалын қорғады, Мәскеу түбінде де өлімге бастарын тікті. Сталинград, Курск доғасындағы шайқастарда ерекше көзге түсті. Берлинге шабуыл жасады, Рейхстагқа қазақ жігіті </a:t>
            </a:r>
            <a:r>
              <a:rPr kumimoji="0" lang="kk-KZ" sz="2800" b="1" i="1" u="sng"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Рақымжан Қошқарбаев</a:t>
            </a:r>
            <a:r>
              <a:rPr kumimoji="0" lang="kk-KZ" sz="2800"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Жеңіс туын 1945 жылдың 30 сәуірде тікті.</a:t>
            </a:r>
            <a:endParaRPr kumimoji="0" lang="kk-KZ" sz="28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pic>
        <p:nvPicPr>
          <p:cNvPr id="29698" name="Picture 2" descr="C:\Users\Feruza\Desktop\10-1.jpg"/>
          <p:cNvPicPr>
            <a:picLocks noChangeAspect="1" noChangeArrowheads="1"/>
          </p:cNvPicPr>
          <p:nvPr/>
        </p:nvPicPr>
        <p:blipFill>
          <a:blip r:embed="rId2"/>
          <a:srcRect/>
          <a:stretch>
            <a:fillRect/>
          </a:stretch>
        </p:blipFill>
        <p:spPr bwMode="auto">
          <a:xfrm>
            <a:off x="0" y="0"/>
            <a:ext cx="4286248" cy="685800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1428728" y="3357563"/>
            <a:ext cx="5572164"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ru-RU" sz="32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30722" name="Picture 2" descr="C:\Users\Feruza\Desktop\3cdb5d0ddc6483d3dcd2ed9007f81f32-900x_.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TextBox 3"/>
          <p:cNvSpPr txBox="1"/>
          <p:nvPr/>
        </p:nvSpPr>
        <p:spPr>
          <a:xfrm>
            <a:off x="1071538" y="3214686"/>
            <a:ext cx="7715304" cy="3477875"/>
          </a:xfrm>
          <a:prstGeom prst="rect">
            <a:avLst/>
          </a:prstGeom>
          <a:noFill/>
        </p:spPr>
        <p:txBody>
          <a:bodyPr wrap="square" rtlCol="0">
            <a:spAutoFit/>
          </a:bodyPr>
          <a:lstStyle/>
          <a:p>
            <a:pPr lvl="0" fontAlgn="base">
              <a:spcBef>
                <a:spcPct val="0"/>
              </a:spcBef>
              <a:spcAft>
                <a:spcPct val="0"/>
              </a:spcAft>
            </a:pPr>
            <a:endParaRPr lang="kk-KZ" sz="2000" i="1" dirty="0" smtClean="0">
              <a:solidFill>
                <a:srgbClr val="002060"/>
              </a:solidFill>
              <a:latin typeface="Times New Roman" pitchFamily="18" charset="0"/>
              <a:ea typeface="Calibri" pitchFamily="34" charset="0"/>
              <a:cs typeface="Times New Roman" pitchFamily="18" charset="0"/>
            </a:endParaRPr>
          </a:p>
          <a:p>
            <a:pPr lvl="0" fontAlgn="base">
              <a:spcBef>
                <a:spcPct val="0"/>
              </a:spcBef>
              <a:spcAft>
                <a:spcPct val="0"/>
              </a:spcAft>
            </a:pPr>
            <a:endParaRPr lang="kk-KZ" sz="2000" i="1" dirty="0" smtClean="0">
              <a:solidFill>
                <a:srgbClr val="002060"/>
              </a:solidFill>
              <a:latin typeface="Times New Roman" pitchFamily="18" charset="0"/>
              <a:ea typeface="Calibri" pitchFamily="34" charset="0"/>
              <a:cs typeface="Times New Roman" pitchFamily="18" charset="0"/>
            </a:endParaRPr>
          </a:p>
          <a:p>
            <a:pPr lvl="0" fontAlgn="base">
              <a:spcBef>
                <a:spcPct val="0"/>
              </a:spcBef>
              <a:spcAft>
                <a:spcPct val="0"/>
              </a:spcAft>
            </a:pPr>
            <a:endParaRPr lang="kk-KZ" sz="2000" i="1" dirty="0" smtClean="0">
              <a:solidFill>
                <a:schemeClr val="bg1"/>
              </a:solidFill>
              <a:latin typeface="Times New Roman" pitchFamily="18" charset="0"/>
              <a:ea typeface="Calibri" pitchFamily="34" charset="0"/>
              <a:cs typeface="Times New Roman" pitchFamily="18" charset="0"/>
            </a:endParaRPr>
          </a:p>
          <a:p>
            <a:pPr lvl="0" fontAlgn="base">
              <a:spcBef>
                <a:spcPct val="0"/>
              </a:spcBef>
              <a:spcAft>
                <a:spcPct val="0"/>
              </a:spcAft>
            </a:pPr>
            <a:r>
              <a:rPr lang="kk-KZ" sz="2000" b="1" dirty="0" smtClean="0">
                <a:solidFill>
                  <a:schemeClr val="bg1"/>
                </a:solidFill>
                <a:latin typeface="Times New Roman" pitchFamily="18" charset="0"/>
                <a:ea typeface="Calibri" pitchFamily="34" charset="0"/>
                <a:cs typeface="Times New Roman" pitchFamily="18" charset="0"/>
              </a:rPr>
              <a:t>Міне, ата - бабаларымыздың арқасында бүгінгі күні өз тәуелсіздігімді алып, егеменді ел болып, әлемге танылып отырмыз. Өз әнұранымыз, өз елтаңбамыз, әрқашан биіктен көрінер туымыз бар. Бұл біз үшін үлкен қуаныш, үлкен бақыт. Қуанышымыз, жеңісіміз ұзағынан болсын деп бүгінгі мерекелік шарамызды аяқтаймыз. Елімізде бейбітшілік болсын! Аналарымыздың зарлаған, сәбилеріміздің жылаған дауысы естілмесін! Айбынды азаматтарымыз аман болсын!</a:t>
            </a:r>
            <a:endParaRPr lang="ru-RU" sz="1100" b="1"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Feruza\Desktop\img23.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74638"/>
            <a:ext cx="8258204" cy="1868478"/>
          </a:xfrm>
        </p:spPr>
        <p:txBody>
          <a:bodyPr>
            <a:normAutofit fontScale="90000"/>
          </a:bodyPr>
          <a:lstStyle/>
          <a:p>
            <a:r>
              <a:rPr lang="kk-KZ" sz="2700" dirty="0" smtClean="0">
                <a:solidFill>
                  <a:srgbClr val="C00000"/>
                </a:solidFill>
                <a:latin typeface="Times New Roman" pitchFamily="18" charset="0"/>
                <a:cs typeface="Times New Roman" pitchFamily="18" charset="0"/>
              </a:rPr>
              <a:t>Мақсаты:</a:t>
            </a:r>
            <a:r>
              <a:rPr lang="kk-KZ" sz="2700" i="1" dirty="0" smtClean="0">
                <a:solidFill>
                  <a:srgbClr val="C00000"/>
                </a:solidFill>
                <a:latin typeface="Times New Roman" pitchFamily="18" charset="0"/>
                <a:cs typeface="Times New Roman" pitchFamily="18" charset="0"/>
              </a:rPr>
              <a:t>Ұлы </a:t>
            </a:r>
            <a:r>
              <a:rPr lang="kk-KZ" sz="2700" i="1" dirty="0" smtClean="0">
                <a:solidFill>
                  <a:srgbClr val="C00000"/>
                </a:solidFill>
                <a:latin typeface="Times New Roman" pitchFamily="18" charset="0"/>
                <a:cs typeface="Times New Roman" pitchFamily="18" charset="0"/>
              </a:rPr>
              <a:t>Отан соғысының,басталуы; Ұлы Жеңіс туралы мағұлмат беру. Отан үшін жан қиған аталар мен апалардың, ерлігін үлгі ете отырып, оларды құрметтеуге тәрбиелеу.</a:t>
            </a:r>
            <a:r>
              <a:rPr lang="ru-RU" dirty="0" smtClean="0"/>
              <a:t/>
            </a:r>
            <a:br>
              <a:rPr lang="ru-RU" dirty="0" smtClean="0"/>
            </a:br>
            <a:endParaRPr lang="ru-RU" dirty="0"/>
          </a:p>
        </p:txBody>
      </p:sp>
      <p:pic>
        <p:nvPicPr>
          <p:cNvPr id="2050" name="Picture 2" descr="C:\Users\Feruza\Desktop\7d33c0c43c58b83c102e7e495aac18a6.jpg"/>
          <p:cNvPicPr>
            <a:picLocks noGrp="1" noChangeAspect="1" noChangeArrowheads="1"/>
          </p:cNvPicPr>
          <p:nvPr>
            <p:ph idx="1"/>
          </p:nvPr>
        </p:nvPicPr>
        <p:blipFill>
          <a:blip r:embed="rId2"/>
          <a:srcRect/>
          <a:stretch>
            <a:fillRect/>
          </a:stretch>
        </p:blipFill>
        <p:spPr bwMode="auto">
          <a:xfrm>
            <a:off x="0" y="2714620"/>
            <a:ext cx="9144000" cy="414338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714356"/>
            <a:ext cx="8229600" cy="1143000"/>
          </a:xfrm>
        </p:spPr>
        <p:txBody>
          <a:bodyPr>
            <a:noAutofit/>
          </a:bodyPr>
          <a:lstStyle/>
          <a:p>
            <a:pPr algn="l"/>
            <a:r>
              <a:rPr lang="kk-KZ" sz="1800" b="1" dirty="0" smtClean="0">
                <a:solidFill>
                  <a:srgbClr val="C00000"/>
                </a:solidFill>
                <a:latin typeface="Times New Roman" pitchFamily="18" charset="0"/>
                <a:cs typeface="Times New Roman" pitchFamily="18" charset="0"/>
              </a:rPr>
              <a:t/>
            </a:r>
            <a:br>
              <a:rPr lang="kk-KZ" sz="1800" b="1" dirty="0" smtClean="0">
                <a:solidFill>
                  <a:srgbClr val="C00000"/>
                </a:solidFill>
                <a:latin typeface="Times New Roman" pitchFamily="18" charset="0"/>
                <a:cs typeface="Times New Roman" pitchFamily="18" charset="0"/>
              </a:rPr>
            </a:br>
            <a:r>
              <a:rPr lang="kk-KZ" sz="1800" b="1" dirty="0" smtClean="0">
                <a:solidFill>
                  <a:srgbClr val="C00000"/>
                </a:solidFill>
                <a:latin typeface="Times New Roman" pitchFamily="18" charset="0"/>
                <a:cs typeface="Times New Roman" pitchFamily="18" charset="0"/>
              </a:rPr>
              <a:t>Ұлы Жеңістің қасиетін, батыр ағаларымызбен апаларымыздың ерлігін ешкім де, ешқашанда ұмытпақ емес. Әлемді дүр сілкіндірген оқиға </a:t>
            </a:r>
            <a:r>
              <a:rPr lang="kk-KZ" sz="1800" b="1" i="1" dirty="0" smtClean="0">
                <a:solidFill>
                  <a:srgbClr val="C00000"/>
                </a:solidFill>
                <a:latin typeface="Times New Roman" pitchFamily="18" charset="0"/>
                <a:cs typeface="Times New Roman" pitchFamily="18" charset="0"/>
              </a:rPr>
              <a:t>1941 жылы 22 маусым күні таңғы сағат 4 - те бейбіт жатқан елімізге Германия тұтқиылдан </a:t>
            </a:r>
            <a:r>
              <a:rPr lang="kk-KZ" sz="1800" b="1" dirty="0" smtClean="0">
                <a:solidFill>
                  <a:srgbClr val="C00000"/>
                </a:solidFill>
                <a:latin typeface="Times New Roman" pitchFamily="18" charset="0"/>
                <a:cs typeface="Times New Roman" pitchFamily="18" charset="0"/>
              </a:rPr>
              <a:t>соғыс ашты. Суық хабар сол күні байтақ елімізге, жер - жердегі ауыл - селоға тарады. Ер азаматтар асығыс соғысқа аттанды. Кейбірі өздері сұралып кетті. Қасиетті жеріміз, бейбіт жатқан еліміз, құлақ естіп, көз көрмеген апатқа ұшырады. Еліміздің жауынгерлері қасық қаны, шыбындай жаны қалғанша шайқасты. Жеңіс жеңілдікпен келген жоқ.</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endParaRPr lang="ru-RU" sz="1800" dirty="0">
              <a:latin typeface="Times New Roman" pitchFamily="18" charset="0"/>
              <a:cs typeface="Times New Roman" pitchFamily="18" charset="0"/>
            </a:endParaRPr>
          </a:p>
        </p:txBody>
      </p:sp>
      <p:pic>
        <p:nvPicPr>
          <p:cNvPr id="3074" name="Picture 2" descr="C:\Users\Feruza\Desktop\unnamed (2).jpg"/>
          <p:cNvPicPr>
            <a:picLocks noGrp="1" noChangeAspect="1" noChangeArrowheads="1"/>
          </p:cNvPicPr>
          <p:nvPr>
            <p:ph idx="1"/>
          </p:nvPr>
        </p:nvPicPr>
        <p:blipFill>
          <a:blip r:embed="rId2"/>
          <a:srcRect/>
          <a:stretch>
            <a:fillRect/>
          </a:stretch>
        </p:blipFill>
        <p:spPr bwMode="auto">
          <a:xfrm>
            <a:off x="0" y="2500306"/>
            <a:ext cx="9144000" cy="43576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472518" cy="1143000"/>
          </a:xfrm>
        </p:spPr>
        <p:txBody>
          <a:bodyPr>
            <a:noAutofit/>
          </a:bodyPr>
          <a:lstStyle/>
          <a:p>
            <a:pPr algn="l"/>
            <a:r>
              <a:rPr lang="kk-KZ" sz="2800" i="1" dirty="0" smtClean="0">
                <a:solidFill>
                  <a:srgbClr val="002060"/>
                </a:solidFill>
                <a:latin typeface="Times New Roman" pitchFamily="18" charset="0"/>
                <a:cs typeface="Times New Roman" pitchFamily="18" charset="0"/>
              </a:rPr>
              <a:t>Біздің </a:t>
            </a:r>
            <a:r>
              <a:rPr lang="kk-KZ" sz="2800" i="1" dirty="0" smtClean="0">
                <a:solidFill>
                  <a:srgbClr val="002060"/>
                </a:solidFill>
                <a:latin typeface="Times New Roman" pitchFamily="18" charset="0"/>
                <a:cs typeface="Times New Roman" pitchFamily="18" charset="0"/>
              </a:rPr>
              <a:t>халқымыз қазақтың батыр қыздары </a:t>
            </a:r>
            <a:r>
              <a:rPr lang="kk-KZ" sz="2800" b="1" i="1" dirty="0" smtClean="0">
                <a:solidFill>
                  <a:srgbClr val="002060"/>
                </a:solidFill>
                <a:latin typeface="Times New Roman" pitchFamily="18" charset="0"/>
                <a:cs typeface="Times New Roman" pitchFamily="18" charset="0"/>
              </a:rPr>
              <a:t>Әлия Молдағұлова мен Мәншүк Мәметованың </a:t>
            </a:r>
            <a:r>
              <a:rPr lang="kk-KZ" sz="2800" i="1" dirty="0" smtClean="0">
                <a:solidFill>
                  <a:srgbClr val="002060"/>
                </a:solidFill>
                <a:latin typeface="Times New Roman" pitchFamily="18" charset="0"/>
                <a:cs typeface="Times New Roman" pitchFamily="18" charset="0"/>
              </a:rPr>
              <a:t>есімдерін мақтанышпен атайды.</a:t>
            </a:r>
            <a:r>
              <a:rPr lang="ru-RU" sz="2800" dirty="0" smtClean="0">
                <a:latin typeface="Times New Roman" pitchFamily="18" charset="0"/>
                <a:cs typeface="Times New Roman" pitchFamily="18" charset="0"/>
              </a:rPr>
              <a:t/>
            </a:r>
            <a:br>
              <a:rPr lang="ru-RU" sz="2800" dirty="0" smtClean="0">
                <a:latin typeface="Times New Roman" pitchFamily="18" charset="0"/>
                <a:cs typeface="Times New Roman" pitchFamily="18" charset="0"/>
              </a:rPr>
            </a:br>
            <a:endParaRPr lang="ru-RU" sz="2400" dirty="0">
              <a:latin typeface="Times New Roman" pitchFamily="18" charset="0"/>
              <a:cs typeface="Times New Roman" pitchFamily="18" charset="0"/>
            </a:endParaRPr>
          </a:p>
        </p:txBody>
      </p:sp>
      <p:pic>
        <p:nvPicPr>
          <p:cNvPr id="4098" name="Picture 2" descr="C:\Users\Feruza\Desktop\unnamed (1).jpg"/>
          <p:cNvPicPr>
            <a:picLocks noGrp="1" noChangeAspect="1" noChangeArrowheads="1"/>
          </p:cNvPicPr>
          <p:nvPr>
            <p:ph idx="1"/>
          </p:nvPr>
        </p:nvPicPr>
        <p:blipFill>
          <a:blip r:embed="rId2"/>
          <a:srcRect/>
          <a:stretch>
            <a:fillRect/>
          </a:stretch>
        </p:blipFill>
        <p:spPr bwMode="auto">
          <a:xfrm>
            <a:off x="0" y="2034380"/>
            <a:ext cx="9144000" cy="482361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5124" name="Picture 4" descr="C:\Users\Feruza\Desktop\unnamed (3).jpg"/>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146" name="Picture 2" descr="C:\Users\Feruza\Desktop\img6.jpg"/>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C:\Users\Feruza\Desktop\slide-11.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Users\Feruza\Desktop\img19.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Users\Feruza\Desktop\slide-8.jpg"/>
          <p:cNvPicPr>
            <a:picLocks noChangeAspect="1" noChangeArrowheads="1"/>
          </p:cNvPicPr>
          <p:nvPr/>
        </p:nvPicPr>
        <p:blipFill>
          <a:blip r:embed="rId2"/>
          <a:srcRect/>
          <a:stretch>
            <a:fillRect/>
          </a:stretch>
        </p:blipFill>
        <p:spPr bwMode="auto">
          <a:xfrm>
            <a:off x="0" y="0"/>
            <a:ext cx="9144000" cy="6857999"/>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49</TotalTime>
  <Words>283</Words>
  <PresentationFormat>Экран (4:3)</PresentationFormat>
  <Paragraphs>12</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Мақсаты:Ұлы Отан соғысының,басталуы; Ұлы Жеңіс туралы мағұлмат беру. Отан үшін жан қиған аталар мен апалардың, ерлігін үлгі ете отырып, оларды құрметтеуге тәрбиелеу. </vt:lpstr>
      <vt:lpstr> Ұлы Жеңістің қасиетін, батыр ағаларымызбен апаларымыздың ерлігін ешкім де, ешқашанда ұмытпақ емес. Әлемді дүр сілкіндірген оқиға 1941 жылы 22 маусым күні таңғы сағат 4 - те бейбіт жатқан елімізге Германия тұтқиылдан соғыс ашты. Суық хабар сол күні байтақ елімізге, жер - жердегі ауыл - селоға тарады. Ер азаматтар асығыс соғысқа аттанды. Кейбірі өздері сұралып кетті. Қасиетті жеріміз, бейбіт жатқан еліміз, құлақ естіп, көз көрмеген апатқа ұшырады. Еліміздің жауынгерлері қасық қаны, шыбындай жаны қалғанша шайқасты. Жеңіс жеңілдікпен келген жоқ. </vt:lpstr>
      <vt:lpstr>Біздің халқымыз қазақтың батыр қыздары Әлия Молдағұлова мен Мәншүк Мәметованың есімдерін мақтанышпен атайды. </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Феруза</dc:creator>
  <cp:lastModifiedBy>Пользователь Windows</cp:lastModifiedBy>
  <cp:revision>11</cp:revision>
  <dcterms:created xsi:type="dcterms:W3CDTF">2020-05-11T16:43:32Z</dcterms:created>
  <dcterms:modified xsi:type="dcterms:W3CDTF">2020-05-11T17:47:21Z</dcterms:modified>
</cp:coreProperties>
</file>