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343" r:id="rId2"/>
    <p:sldId id="363" r:id="rId3"/>
    <p:sldId id="365" r:id="rId4"/>
    <p:sldId id="383" r:id="rId5"/>
    <p:sldId id="377" r:id="rId6"/>
    <p:sldId id="378" r:id="rId7"/>
    <p:sldId id="382" r:id="rId8"/>
    <p:sldId id="384" r:id="rId9"/>
    <p:sldId id="367" r:id="rId10"/>
    <p:sldId id="368" r:id="rId11"/>
    <p:sldId id="369" r:id="rId12"/>
    <p:sldId id="370" r:id="rId13"/>
    <p:sldId id="372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66FFFF"/>
    <a:srgbClr val="CC9900"/>
    <a:srgbClr val="000099"/>
    <a:srgbClr val="006600"/>
    <a:srgbClr val="333399"/>
    <a:srgbClr val="66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10" autoAdjust="0"/>
  </p:normalViewPr>
  <p:slideViewPr>
    <p:cSldViewPr>
      <p:cViewPr varScale="1">
        <p:scale>
          <a:sx n="69" d="100"/>
          <a:sy n="69" d="100"/>
        </p:scale>
        <p:origin x="-118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030BF1-188B-463C-94F5-20F5638A9723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B1DCDE-C97A-419E-BF71-DA6CD9B43D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76911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57166"/>
            <a:ext cx="7789776" cy="1470025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7356" y="2112941"/>
            <a:ext cx="5429288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D908FAE-D069-464D-A7E5-67273B8D2A4E}" type="datetimeFigureOut">
              <a:rPr lang="ru-RU" smtClean="0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9FB53EA-161A-4777-9ED9-37D89A868A9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8431AA8-0128-4EF9-82D7-2ED5283D3296}" type="datetimeFigureOut">
              <a:rPr lang="ru-RU" smtClean="0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AC01A0-6F8A-48C3-A1BA-32905EFC4B1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336965-B79F-4BCF-A39F-33FD1E5B56F2}" type="datetimeFigureOut">
              <a:rPr lang="ru-RU" smtClean="0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22D17B-5DBC-43E1-AEB1-6E9F92C9F9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C3399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0C528B-6BE8-4CC9-80D6-474707A11EE7}" type="datetimeFigureOut">
              <a:rPr lang="ru-RU" smtClean="0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AE2887-94C9-45B9-AE2C-5CD7E8257B0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78604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28586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4491F7-B613-4BCE-96CB-60600E482C70}" type="datetimeFigureOut">
              <a:rPr lang="ru-RU" smtClean="0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7C02E9-6D29-4BEC-AF9A-F27EEB52D86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7F6CC0-C663-45C3-9EE7-55DE68B3B620}" type="datetimeFigureOut">
              <a:rPr lang="ru-RU" smtClean="0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2E5A27-4472-49E8-937C-BA40FBCB8A3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633DDA-C1F3-42BF-9B6B-37C966B5B6AF}" type="datetimeFigureOut">
              <a:rPr lang="ru-RU" smtClean="0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3F5D8-FA1E-4665-AED9-92658182785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5C4A47-9620-4CEB-B0C9-4980A48EC8D4}" type="datetimeFigureOut">
              <a:rPr lang="ru-RU" smtClean="0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422B87-2199-4E2A-A2A1-FCA441650E2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161E52-DF11-48EE-B106-5E3EAB84F6EE}" type="datetimeFigureOut">
              <a:rPr lang="ru-RU" smtClean="0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C4554A-9865-4E31-B2BB-EB58AD0A4BE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070245-A336-4FD7-B5F9-CF5676B1E8E9}" type="datetimeFigureOut">
              <a:rPr lang="ru-RU" smtClean="0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54F0E-BAEE-49F9-B658-A9E6A54614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8314F8-7294-4979-B8C0-877AC8C01256}" type="datetimeFigureOut">
              <a:rPr lang="ru-RU" smtClean="0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D2BE44-4AB7-43F9-B5D4-4EBD22C0B12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rgbClr val="FFFFFF">
              <a:alpha val="65098"/>
            </a:srgbClr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F8CE977-5B80-4351-85AF-68858E630626}" type="datetimeFigureOut">
              <a:rPr lang="ru-RU" smtClean="0"/>
              <a:pPr>
                <a:defRPr/>
              </a:pPr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9AF574-B069-4BC9-8F4E-193126F350D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571480"/>
            <a:ext cx="4458172" cy="4643470"/>
          </a:xfrm>
        </p:spPr>
        <p:txBody>
          <a:bodyPr>
            <a:normAutofit fontScale="90000"/>
          </a:bodyPr>
          <a:lstStyle/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Шымкент қаласы  </a:t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№67 негізгі орта мектебі</a:t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Математика пәні мұғалімі: Слайхан Меруерт Еділқызы</a:t>
            </a:r>
            <a:br>
              <a:rPr lang="kk-KZ" sz="2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cer\Desktop\CYMERA_20160216_17442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0" y="357166"/>
            <a:ext cx="3281164" cy="56436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Прямоугольник 4"/>
          <p:cNvSpPr>
            <a:spLocks noChangeArrowheads="1"/>
          </p:cNvSpPr>
          <p:nvPr/>
        </p:nvSpPr>
        <p:spPr bwMode="auto">
          <a:xfrm>
            <a:off x="304800" y="196850"/>
            <a:ext cx="8610600" cy="94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9263" algn="ctr">
              <a:lnSpc>
                <a:spcPct val="115000"/>
              </a:lnSpc>
              <a:tabLst>
                <a:tab pos="179388" algn="l"/>
                <a:tab pos="1266825" algn="l"/>
              </a:tabLst>
            </a:pPr>
            <a:r>
              <a:rPr lang="kk-KZ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Тапсырма </a:t>
            </a:r>
            <a:r>
              <a:rPr lang="kk-KZ" sz="24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ru-RU" sz="2400" dirty="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indent="449263">
              <a:lnSpc>
                <a:spcPct val="115000"/>
              </a:lnSpc>
              <a:tabLst>
                <a:tab pos="179388" algn="l"/>
                <a:tab pos="1266825" algn="l"/>
              </a:tabLst>
            </a:pPr>
            <a:r>
              <a:rPr lang="kk-KZ" sz="2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2. Тиімді тәсілдерді пайдаланып, өрнектің мәнін табыңыз:</a:t>
            </a:r>
            <a:endParaRPr lang="ru-RU" sz="2400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074" name="Объект 6"/>
          <p:cNvGraphicFramePr>
            <a:graphicFrameLocks noChangeAspect="1"/>
          </p:cNvGraphicFramePr>
          <p:nvPr/>
        </p:nvGraphicFramePr>
        <p:xfrm>
          <a:off x="685800" y="1285875"/>
          <a:ext cx="4979988" cy="966788"/>
        </p:xfrm>
        <a:graphic>
          <a:graphicData uri="http://schemas.openxmlformats.org/presentationml/2006/ole">
            <p:oleObj spid="_x0000_s4098" name="Формула" r:id="rId3" imgW="2057400" imgH="393700" progId="">
              <p:embed/>
            </p:oleObj>
          </a:graphicData>
        </a:graphic>
      </p:graphicFrame>
      <p:graphicFrame>
        <p:nvGraphicFramePr>
          <p:cNvPr id="3075" name="Объект 7"/>
          <p:cNvGraphicFramePr>
            <a:graphicFrameLocks noChangeAspect="1"/>
          </p:cNvGraphicFramePr>
          <p:nvPr/>
        </p:nvGraphicFramePr>
        <p:xfrm>
          <a:off x="609600" y="2362200"/>
          <a:ext cx="5341938" cy="1066800"/>
        </p:xfrm>
        <a:graphic>
          <a:graphicData uri="http://schemas.openxmlformats.org/presentationml/2006/ole">
            <p:oleObj spid="_x0000_s4099" name="Формула" r:id="rId4" imgW="2146300" imgH="431800" progId="">
              <p:embed/>
            </p:oleObj>
          </a:graphicData>
        </a:graphic>
      </p:graphicFrame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125413" y="1285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000232" y="3435350"/>
            <a:ext cx="6915168" cy="219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defRPr/>
            </a:pPr>
            <a:r>
              <a:rPr lang="kk-KZ" sz="2000" b="1" spc="40" dirty="0">
                <a:latin typeface="Times New Roman"/>
                <a:ea typeface="Calibri"/>
                <a:cs typeface="Times New Roman"/>
              </a:rPr>
              <a:t>Дескриптор</a:t>
            </a:r>
            <a:r>
              <a:rPr lang="kk-KZ" sz="2000" spc="40" dirty="0">
                <a:latin typeface="Times New Roman"/>
                <a:ea typeface="Calibri"/>
                <a:cs typeface="Times New Roman"/>
              </a:rPr>
              <a:t>: </a:t>
            </a:r>
            <a:r>
              <a:rPr lang="kk-KZ" sz="2000" i="1" spc="40" dirty="0">
                <a:latin typeface="Times New Roman"/>
                <a:ea typeface="Calibri"/>
                <a:cs typeface="Times New Roman"/>
              </a:rPr>
              <a:t>Білім</a:t>
            </a:r>
            <a:r>
              <a:rPr lang="kk-KZ" sz="2000" spc="40" dirty="0">
                <a:latin typeface="Times New Roman"/>
                <a:ea typeface="Calibri"/>
                <a:cs typeface="Times New Roman"/>
              </a:rPr>
              <a:t> </a:t>
            </a:r>
            <a:r>
              <a:rPr lang="kk-KZ" sz="2000" i="1" spc="40" dirty="0">
                <a:latin typeface="Times New Roman"/>
                <a:ea typeface="Calibri"/>
                <a:cs typeface="Times New Roman"/>
              </a:rPr>
              <a:t>алушы</a:t>
            </a:r>
            <a:r>
              <a:rPr lang="kk-KZ" sz="2000" spc="40" dirty="0">
                <a:latin typeface="Times New Roman"/>
                <a:ea typeface="Calibri"/>
                <a:cs typeface="Times New Roman"/>
              </a:rPr>
              <a:t> 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defRPr/>
            </a:pPr>
            <a:r>
              <a:rPr lang="kk-KZ" sz="2000" spc="40" dirty="0">
                <a:latin typeface="Times New Roman"/>
                <a:ea typeface="Calibri"/>
                <a:cs typeface="Times New Roman"/>
              </a:rPr>
              <a:t>- тиімді тәсілдерді пайдаланады;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defRPr/>
            </a:pPr>
            <a:r>
              <a:rPr lang="kk-KZ" sz="2000" spc="40" dirty="0">
                <a:latin typeface="Times New Roman"/>
                <a:ea typeface="Calibri"/>
                <a:cs typeface="Times New Roman"/>
              </a:rPr>
              <a:t>- көбейтудің үлестірімділік заңын қолданады;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defRPr/>
            </a:pPr>
            <a:r>
              <a:rPr lang="kk-KZ" sz="2000" spc="40" dirty="0">
                <a:latin typeface="Times New Roman"/>
                <a:ea typeface="Calibri"/>
                <a:cs typeface="Times New Roman"/>
              </a:rPr>
              <a:t>- аралас сандарды бұрыс бөлшекке айналдырады;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defRPr/>
            </a:pPr>
            <a:r>
              <a:rPr lang="kk-KZ" sz="2000" spc="40" dirty="0">
                <a:latin typeface="Times New Roman"/>
                <a:ea typeface="Calibri"/>
                <a:cs typeface="Times New Roman"/>
              </a:rPr>
              <a:t>- көбейтуді орындайды;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  <a:defRPr/>
            </a:pPr>
            <a:r>
              <a:rPr lang="kk-KZ" sz="2000" spc="40" dirty="0">
                <a:latin typeface="Times New Roman"/>
                <a:ea typeface="Calibri"/>
                <a:cs typeface="Times New Roman"/>
              </a:rPr>
              <a:t>- өрнектің мәнін табады.</a:t>
            </a:r>
            <a:endParaRPr lang="ru-RU" sz="2000" dirty="0">
              <a:latin typeface="Calibri"/>
              <a:ea typeface="Calibri"/>
              <a:cs typeface="Times New Roman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Прямоугольник 4"/>
          <p:cNvSpPr>
            <a:spLocks noChangeArrowheads="1"/>
          </p:cNvSpPr>
          <p:nvPr/>
        </p:nvSpPr>
        <p:spPr bwMode="auto">
          <a:xfrm>
            <a:off x="125413" y="0"/>
            <a:ext cx="8610600" cy="94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9263" algn="ctr">
              <a:lnSpc>
                <a:spcPct val="115000"/>
              </a:lnSpc>
              <a:tabLst>
                <a:tab pos="179388" algn="l"/>
                <a:tab pos="1266825" algn="l"/>
              </a:tabLst>
            </a:pPr>
            <a:r>
              <a:rPr lang="kk-KZ" sz="2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Тапсырма 1.</a:t>
            </a:r>
            <a:endParaRPr lang="ru-RU" sz="240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indent="449263">
              <a:lnSpc>
                <a:spcPct val="115000"/>
              </a:lnSpc>
              <a:tabLst>
                <a:tab pos="179388" algn="l"/>
                <a:tab pos="1266825" algn="l"/>
              </a:tabLst>
            </a:pPr>
            <a:r>
              <a:rPr lang="kk-KZ" sz="240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2. Тиімді тәсілдерді пайдаланып, өрнектің мәнін табыңыз:</a:t>
            </a:r>
            <a:endParaRPr lang="ru-RU" sz="2400">
              <a:solidFill>
                <a:srgbClr val="00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2" name="Объект 6"/>
          <p:cNvGraphicFramePr>
            <a:graphicFrameLocks noChangeAspect="1"/>
          </p:cNvGraphicFramePr>
          <p:nvPr/>
        </p:nvGraphicFramePr>
        <p:xfrm>
          <a:off x="642910" y="1928802"/>
          <a:ext cx="8001056" cy="1139818"/>
        </p:xfrm>
        <a:graphic>
          <a:graphicData uri="http://schemas.openxmlformats.org/presentationml/2006/ole">
            <p:oleObj spid="_x0000_s5122" name="Формула" r:id="rId3" imgW="3200400" imgH="812800" progId="">
              <p:embed/>
            </p:oleObj>
          </a:graphicData>
        </a:graphic>
      </p:graphicFrame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125413" y="1285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Прямоугольник 2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25412" y="3438460"/>
            <a:ext cx="8610601" cy="2679067"/>
          </a:xfrm>
          <a:prstGeom prst="rect">
            <a:avLst/>
          </a:prstGeom>
          <a:blipFill rotWithShape="1">
            <a:blip r:embed="rId4" cstate="print"/>
            <a:stretch>
              <a:fillRect l="-1487" b="-5000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  <p:sp>
        <p:nvSpPr>
          <p:cNvPr id="5127" name="Прямоугольник 3"/>
          <p:cNvSpPr>
            <a:spLocks noChangeArrowheads="1"/>
          </p:cNvSpPr>
          <p:nvPr/>
        </p:nvSpPr>
        <p:spPr bwMode="auto">
          <a:xfrm>
            <a:off x="228600" y="941388"/>
            <a:ext cx="3148013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indent="449263">
              <a:lnSpc>
                <a:spcPct val="115000"/>
              </a:lnSpc>
              <a:tabLst>
                <a:tab pos="179388" algn="l"/>
                <a:tab pos="1266825" algn="l"/>
              </a:tabLst>
            </a:pPr>
            <a:r>
              <a:rPr lang="kk-KZ" sz="240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1-шығарылу жолы:</a:t>
            </a:r>
            <a:endParaRPr lang="ru-RU" sz="2400">
              <a:solidFill>
                <a:srgbClr val="00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5128" name="Прямоугольник 8"/>
          <p:cNvSpPr>
            <a:spLocks noChangeArrowheads="1"/>
          </p:cNvSpPr>
          <p:nvPr/>
        </p:nvSpPr>
        <p:spPr bwMode="auto">
          <a:xfrm>
            <a:off x="214282" y="2857496"/>
            <a:ext cx="314801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indent="449263">
              <a:lnSpc>
                <a:spcPct val="115000"/>
              </a:lnSpc>
              <a:tabLst>
                <a:tab pos="179388" algn="l"/>
                <a:tab pos="1266825" algn="l"/>
              </a:tabLst>
            </a:pPr>
            <a:r>
              <a:rPr lang="kk-KZ" sz="2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2-шығарылу жолы:</a:t>
            </a:r>
            <a:endParaRPr lang="ru-RU" sz="2400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" y="908720"/>
            <a:ext cx="8534400" cy="17912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  <a:defRPr/>
            </a:pPr>
            <a:endParaRPr lang="kk-KZ" sz="2400" spc="40" dirty="0" smtClean="0">
              <a:latin typeface="Times New Roman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  <a:defRPr/>
            </a:pPr>
            <a:endParaRPr lang="kk-KZ" sz="2400" spc="40" dirty="0" smtClean="0">
              <a:latin typeface="Times New Roman"/>
              <a:ea typeface="Calibri"/>
              <a:cs typeface="Times New Roman"/>
            </a:endParaRPr>
          </a:p>
          <a:p>
            <a:pPr marL="342900" indent="-342900" algn="just"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  <a:defRPr/>
            </a:pPr>
            <a:r>
              <a:rPr lang="kk-KZ" sz="2400" spc="40" dirty="0" smtClean="0">
                <a:latin typeface="Times New Roman"/>
                <a:ea typeface="Calibri"/>
                <a:cs typeface="Times New Roman"/>
              </a:rPr>
              <a:t>Өрнекті </a:t>
            </a:r>
            <a:r>
              <a:rPr lang="kk-KZ" sz="2400" spc="40" dirty="0">
                <a:latin typeface="Times New Roman"/>
                <a:ea typeface="Calibri"/>
                <a:cs typeface="Times New Roman"/>
              </a:rPr>
              <a:t>ықшамдаңыз және айнымалының берілген мәнінде өрнектің мәнін табыңыз.</a:t>
            </a:r>
            <a:endParaRPr lang="ru-RU" sz="2400" dirty="0">
              <a:latin typeface="Calibri"/>
              <a:ea typeface="Calibri"/>
              <a:cs typeface="Times New Roman"/>
            </a:endParaRPr>
          </a:p>
        </p:txBody>
      </p:sp>
      <p:pic>
        <p:nvPicPr>
          <p:cNvPr id="16387" name="Picture 42"/>
          <p:cNvPicPr>
            <a:picLocks noChangeAspect="1" noChangeArrowheads="1"/>
          </p:cNvPicPr>
          <p:nvPr/>
        </p:nvPicPr>
        <p:blipFill>
          <a:blip r:embed="rId2" cstate="print"/>
          <a:srcRect r="49986"/>
          <a:stretch>
            <a:fillRect/>
          </a:stretch>
        </p:blipFill>
        <p:spPr bwMode="auto">
          <a:xfrm>
            <a:off x="971600" y="2780928"/>
            <a:ext cx="6840759" cy="2880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ая выноска 3"/>
          <p:cNvSpPr/>
          <p:nvPr/>
        </p:nvSpPr>
        <p:spPr>
          <a:xfrm>
            <a:off x="755576" y="548680"/>
            <a:ext cx="8064896" cy="1080120"/>
          </a:xfrm>
          <a:prstGeom prst="wedge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Үйге тапсырма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Прямоугольник 1"/>
          <p:cNvSpPr>
            <a:spLocks noChangeArrowheads="1"/>
          </p:cNvSpPr>
          <p:nvPr/>
        </p:nvSpPr>
        <p:spPr bwMode="auto">
          <a:xfrm>
            <a:off x="533400" y="685800"/>
            <a:ext cx="7924800" cy="1179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5000"/>
              </a:lnSpc>
            </a:pPr>
            <a:r>
              <a:rPr lang="kk-KZ" sz="3200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Сабақты қорытындылау</a:t>
            </a:r>
            <a:r>
              <a:rPr lang="kk-KZ" sz="32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15000"/>
              </a:lnSpc>
            </a:pPr>
            <a:r>
              <a:rPr lang="kk-KZ" sz="3200" b="1" i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Рефлексия</a:t>
            </a:r>
            <a:endParaRPr lang="ru-RU" sz="32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619672" y="2276872"/>
          <a:ext cx="5697612" cy="1855703"/>
        </p:xfrm>
        <a:graphic>
          <a:graphicData uri="http://schemas.openxmlformats.org/drawingml/2006/table">
            <a:tbl>
              <a:tblPr/>
              <a:tblGrid>
                <a:gridCol w="1827009"/>
                <a:gridCol w="1910755"/>
                <a:gridCol w="1959848"/>
              </a:tblGrid>
              <a:tr h="891835"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1000"/>
                        </a:spcAft>
                      </a:pPr>
                      <a:endParaRPr lang="kk-KZ" sz="18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1000"/>
                        </a:spcAft>
                      </a:pPr>
                      <a:r>
                        <a:rPr lang="kk-KZ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Нені </a:t>
                      </a:r>
                      <a:r>
                        <a:rPr lang="kk-KZ" sz="1800" b="1" dirty="0">
                          <a:latin typeface="Times New Roman"/>
                          <a:ea typeface="Calibri"/>
                          <a:cs typeface="Times New Roman"/>
                        </a:rPr>
                        <a:t>білдім?</a:t>
                      </a:r>
                      <a:endParaRPr lang="ru-RU" sz="18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1000"/>
                        </a:spcAft>
                      </a:pPr>
                      <a:endParaRPr lang="kk-KZ" sz="16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1000"/>
                        </a:spcAft>
                      </a:pPr>
                      <a:r>
                        <a:rPr lang="kk-KZ" sz="1600" b="1" dirty="0" smtClean="0">
                          <a:latin typeface="Times New Roman"/>
                          <a:ea typeface="Calibri"/>
                          <a:cs typeface="Times New Roman"/>
                        </a:rPr>
                        <a:t>Нені </a:t>
                      </a:r>
                      <a:r>
                        <a:rPr lang="kk-KZ" sz="1600" b="1" dirty="0">
                          <a:latin typeface="Times New Roman"/>
                          <a:ea typeface="Calibri"/>
                          <a:cs typeface="Times New Roman"/>
                        </a:rPr>
                        <a:t>үйрендім?</a:t>
                      </a:r>
                      <a:endParaRPr lang="ru-RU" sz="16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00"/>
                        </a:lnSpc>
                        <a:spcAft>
                          <a:spcPts val="1000"/>
                        </a:spcAft>
                      </a:pPr>
                      <a:endParaRPr lang="kk-KZ" sz="14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1000"/>
                        </a:spcAft>
                      </a:pPr>
                      <a:r>
                        <a:rPr lang="kk-KZ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Нені </a:t>
                      </a:r>
                      <a:r>
                        <a:rPr lang="kk-KZ" sz="1400" b="1" dirty="0">
                          <a:latin typeface="Times New Roman"/>
                          <a:ea typeface="Calibri"/>
                          <a:cs typeface="Times New Roman"/>
                        </a:rPr>
                        <a:t>үйренгім келеді?</a:t>
                      </a:r>
                      <a:endParaRPr lang="ru-RU" sz="1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3868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1000"/>
                        </a:spcAft>
                      </a:pPr>
                      <a:endParaRPr lang="kk-KZ" sz="11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1000"/>
                        </a:spcAft>
                      </a:pPr>
                      <a:endParaRPr lang="kk-KZ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Aft>
                          <a:spcPts val="1000"/>
                        </a:spcAft>
                      </a:pPr>
                      <a:endParaRPr lang="kk-KZ" sz="11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07238" y="476672"/>
            <a:ext cx="798118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6-сынып    Математика</a:t>
            </a:r>
          </a:p>
          <a:p>
            <a:endParaRPr lang="kk-KZ" sz="2800" b="1" dirty="0" smtClean="0">
              <a:solidFill>
                <a:srgbClr val="FF0000"/>
              </a:solidFill>
              <a:latin typeface="Times New Roman" pitchFamily="18" charset="0"/>
              <a:ea typeface="Times New Roman" panose="02020603050405020304" pitchFamily="18" charset="0"/>
              <a:cs typeface="Times New Roman" pitchFamily="18" charset="0"/>
            </a:endParaRPr>
          </a:p>
          <a:p>
            <a:r>
              <a:rPr lang="kk-KZ" sz="28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Сабақтың </a:t>
            </a:r>
            <a:r>
              <a:rPr lang="kk-KZ" sz="28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тақырыбы</a:t>
            </a:r>
            <a:r>
              <a:rPr lang="kk-KZ" sz="28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: </a:t>
            </a:r>
            <a:r>
              <a:rPr lang="kk-KZ" sz="2800" b="1" dirty="0" smtClean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Алгебралық өрнекті түрлендіру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3068960"/>
            <a:ext cx="821537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Сабақтың мақсаты: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Өрнектерді ықшамдау үшін ұқсас қосылғыштарды біріктіру ережесін қолдану және ұқсас қосылғыштарды біріктіру.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10680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8596" y="2500306"/>
          <a:ext cx="7887820" cy="3497262"/>
        </p:xfrm>
        <a:graphic>
          <a:graphicData uri="http://schemas.openxmlformats.org/drawingml/2006/table">
            <a:tbl>
              <a:tblPr/>
              <a:tblGrid>
                <a:gridCol w="7887820"/>
              </a:tblGrid>
              <a:tr h="34972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28650" algn="l"/>
                        </a:tabLst>
                      </a:pPr>
                      <a:r>
                        <a:rPr kumimoji="0" lang="kk-K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Оқушы: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628650" algn="l"/>
                        </a:tabLst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628650" algn="l"/>
                        </a:tabLst>
                      </a:pPr>
                      <a:r>
                        <a:rPr kumimoji="0" lang="kk-K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	жақшаларды ашу ережесін қолданады;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628650" algn="l"/>
                        </a:tabLst>
                      </a:pPr>
                      <a:r>
                        <a:rPr kumimoji="0" lang="kk-K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	алгебралық өрнекті анықтайды;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Symbol" pitchFamily="18" charset="2"/>
                        <a:buNone/>
                        <a:tabLst>
                          <a:tab pos="628650" algn="l"/>
                        </a:tabLst>
                      </a:pPr>
                      <a:r>
                        <a:rPr kumimoji="0" lang="kk-KZ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•	алгебралық өрнектерді ықшамдайды.</a:t>
                      </a:r>
                    </a:p>
                  </a:txBody>
                  <a:tcPr marL="114300" marR="11430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</a:tbl>
          </a:graphicData>
        </a:graphic>
      </p:graphicFrame>
      <p:sp>
        <p:nvSpPr>
          <p:cNvPr id="12296" name="Прямоугольник 5"/>
          <p:cNvSpPr>
            <a:spLocks noChangeArrowheads="1"/>
          </p:cNvSpPr>
          <p:nvPr/>
        </p:nvSpPr>
        <p:spPr bwMode="auto">
          <a:xfrm>
            <a:off x="457200" y="1187450"/>
            <a:ext cx="49895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3600" b="1">
                <a:solidFill>
                  <a:srgbClr val="632523"/>
                </a:solidFill>
                <a:latin typeface="Times New Roman" pitchFamily="18" charset="0"/>
                <a:cs typeface="Times New Roman" pitchFamily="18" charset="0"/>
              </a:rPr>
              <a:t>Бағалау критерийлері:</a:t>
            </a:r>
            <a:endParaRPr lang="ru-RU" altLang="ru-RU" sz="3600" b="1">
              <a:solidFill>
                <a:srgbClr val="632523"/>
              </a:solidFill>
            </a:endParaRPr>
          </a:p>
        </p:txBody>
      </p:sp>
      <p:sp>
        <p:nvSpPr>
          <p:cNvPr id="12297" name="Прямоугольник 1"/>
          <p:cNvSpPr>
            <a:spLocks noChangeArrowheads="1"/>
          </p:cNvSpPr>
          <p:nvPr/>
        </p:nvSpPr>
        <p:spPr bwMode="auto">
          <a:xfrm>
            <a:off x="623888" y="222250"/>
            <a:ext cx="688181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altLang="ru-RU" sz="3600" b="1" dirty="0" err="1">
                <a:solidFill>
                  <a:srgbClr val="000000"/>
                </a:solidFill>
                <a:latin typeface="Times New Roman" pitchFamily="18" charset="0"/>
              </a:rPr>
              <a:t>Алгебралық өрнекті түрлендіру</a:t>
            </a:r>
            <a:endParaRPr lang="ru-RU" altLang="ru-RU" sz="3600" b="1" dirty="0">
              <a:solidFill>
                <a:srgbClr val="000000"/>
              </a:solidFill>
              <a:latin typeface="Times New Roman" pitchFamily="18" charset="0"/>
            </a:endParaRPr>
          </a:p>
          <a:p>
            <a:endParaRPr lang="ru-RU" altLang="ru-RU" sz="36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786" y="500042"/>
            <a:ext cx="8043863" cy="48514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61523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Куб 3"/>
          <p:cNvSpPr/>
          <p:nvPr/>
        </p:nvSpPr>
        <p:spPr>
          <a:xfrm>
            <a:off x="1115616" y="692696"/>
            <a:ext cx="3240360" cy="1656184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1.Коэффициент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дегеніміз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не?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Куб 4"/>
          <p:cNvSpPr/>
          <p:nvPr/>
        </p:nvSpPr>
        <p:spPr>
          <a:xfrm>
            <a:off x="1115616" y="2348880"/>
            <a:ext cx="3240360" cy="1656184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Ұқсас мүшелер деп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нені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айтамыз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Куб 5"/>
          <p:cNvSpPr/>
          <p:nvPr/>
        </p:nvSpPr>
        <p:spPr>
          <a:xfrm>
            <a:off x="5220072" y="3933056"/>
            <a:ext cx="3240360" cy="1656184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Бөлінгіш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бөлгіштің таңбалары бірдей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бөліндінің мәні қандай болады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Куб 6"/>
          <p:cNvSpPr/>
          <p:nvPr/>
        </p:nvSpPr>
        <p:spPr>
          <a:xfrm>
            <a:off x="5220072" y="2348880"/>
            <a:ext cx="3240360" cy="1656184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Бөлінгіш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пен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бөліндінің мәні әр түрлі болса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бөліндінің мәні қандай болады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Куб 7"/>
          <p:cNvSpPr/>
          <p:nvPr/>
        </p:nvSpPr>
        <p:spPr>
          <a:xfrm>
            <a:off x="1115616" y="4005064"/>
            <a:ext cx="3240360" cy="1656184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3. Бос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мүше деген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не?</a:t>
            </a:r>
          </a:p>
          <a:p>
            <a:pPr algn="ctr"/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Куб 8"/>
          <p:cNvSpPr/>
          <p:nvPr/>
        </p:nvSpPr>
        <p:spPr>
          <a:xfrm>
            <a:off x="5220072" y="692696"/>
            <a:ext cx="3240360" cy="1656184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Ұқсас мүшелерді қалай біріктіреміз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ая прямоугольная выноска 3"/>
          <p:cNvSpPr/>
          <p:nvPr/>
        </p:nvSpPr>
        <p:spPr>
          <a:xfrm>
            <a:off x="395536" y="332656"/>
            <a:ext cx="8136904" cy="5328592"/>
          </a:xfrm>
          <a:prstGeom prst="wedgeRound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1-мысал.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5а-9а+4а-11а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алгебралық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қосындысын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ықшамда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Шешуі: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5а-9а+4а-11а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(5-9+4-11)а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11а</a:t>
            </a:r>
          </a:p>
          <a:p>
            <a:pPr lvl="0" eaLnBrk="0" hangingPunct="0"/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hangingPunct="0"/>
            <a:r>
              <a:rPr lang="ru-RU" sz="2800" b="1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2-мысал</a:t>
            </a:r>
            <a:r>
              <a:rPr lang="ru-RU" sz="2800" b="1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2,8х-7у+5,6+3у-4х-2 </a:t>
            </a:r>
            <a:r>
              <a:rPr lang="ru-RU" sz="2800" baseline="300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өрнегіндегі ұқсас қосылғыштарды біріктіріп</a:t>
            </a:r>
            <a:r>
              <a:rPr lang="ru-RU" sz="2800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aseline="300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өрнекті </a:t>
            </a:r>
            <a:r>
              <a:rPr lang="ru-RU" sz="2800" baseline="300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ықшамдайық</a:t>
            </a:r>
            <a:r>
              <a:rPr lang="ru-RU" sz="2800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lvl="0" eaLnBrk="0" hangingPunct="0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Шешуі: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u="sng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2,8х</a:t>
            </a:r>
            <a:r>
              <a:rPr lang="ru-RU" sz="2800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-7у+5,6+3у-4х-2=(2,8-4)</a:t>
            </a:r>
            <a:r>
              <a:rPr lang="ru-RU" sz="2800" baseline="300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х+</a:t>
            </a:r>
            <a:r>
              <a:rPr lang="ru-RU" sz="2800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(-7+3)</a:t>
            </a:r>
            <a:r>
              <a:rPr lang="ru-RU" sz="2800" baseline="300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у+</a:t>
            </a:r>
            <a:r>
              <a:rPr lang="ru-RU" sz="2800" baseline="300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(5,6-2)=-1,2х-4у+3,6</a:t>
            </a:r>
          </a:p>
          <a:p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Горизонтальный свиток 1"/>
          <p:cNvSpPr/>
          <p:nvPr/>
        </p:nvSpPr>
        <p:spPr>
          <a:xfrm>
            <a:off x="467544" y="980728"/>
            <a:ext cx="8208912" cy="4176464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sz="32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endParaRPr lang="ru-RU" sz="3200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Ұқсас </a:t>
            </a:r>
            <a:r>
              <a:rPr lang="ru-RU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қосылғыштары 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бар 3х -8х+7х </a:t>
            </a:r>
            <a:r>
              <a:rPr lang="ru-RU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алгебралық қосындысын </a:t>
            </a:r>
            <a:r>
              <a:rPr lang="ru-RU" sz="28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ықшамдаңыз</a:t>
            </a:r>
            <a:r>
              <a:rPr lang="ru-RU" sz="28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1"/>
          <p:cNvSpPr>
            <a:spLocks noChangeArrowheads="1"/>
          </p:cNvSpPr>
          <p:nvPr/>
        </p:nvSpPr>
        <p:spPr bwMode="auto">
          <a:xfrm>
            <a:off x="711200" y="307975"/>
            <a:ext cx="37369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latin typeface="Times New Roman" pitchFamily="18" charset="0"/>
                <a:cs typeface="Times New Roman" pitchFamily="18" charset="0"/>
              </a:rPr>
              <a:t>Көзге жаттығу </a:t>
            </a:r>
          </a:p>
        </p:txBody>
      </p:sp>
      <p:pic>
        <p:nvPicPr>
          <p:cNvPr id="13315" name="Рисунок 2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142984"/>
            <a:ext cx="6286544" cy="5388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Прямоугольник 4"/>
          <p:cNvSpPr>
            <a:spLocks noChangeArrowheads="1"/>
          </p:cNvSpPr>
          <p:nvPr/>
        </p:nvSpPr>
        <p:spPr bwMode="auto">
          <a:xfrm>
            <a:off x="304800" y="196850"/>
            <a:ext cx="8610600" cy="490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49263">
              <a:lnSpc>
                <a:spcPct val="115000"/>
              </a:lnSpc>
              <a:tabLst>
                <a:tab pos="179388" algn="l"/>
                <a:tab pos="1266825" algn="l"/>
              </a:tabLst>
            </a:pPr>
            <a:r>
              <a:rPr lang="kk-KZ" sz="24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Мысал – 3. </a:t>
            </a:r>
            <a:r>
              <a:rPr lang="kk-KZ" sz="24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Өрнектің </a:t>
            </a:r>
            <a:r>
              <a:rPr lang="kk-KZ" sz="24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мәнін табыңыз:</a:t>
            </a:r>
            <a:endParaRPr lang="ru-RU" sz="2400" dirty="0">
              <a:solidFill>
                <a:srgbClr val="00000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50" name="Объект 3"/>
          <p:cNvGraphicFramePr>
            <a:graphicFrameLocks noChangeAspect="1"/>
          </p:cNvGraphicFramePr>
          <p:nvPr/>
        </p:nvGraphicFramePr>
        <p:xfrm>
          <a:off x="685800" y="1143000"/>
          <a:ext cx="6324600" cy="1138238"/>
        </p:xfrm>
        <a:graphic>
          <a:graphicData uri="http://schemas.openxmlformats.org/presentationml/2006/ole">
            <p:oleObj spid="_x0000_s3074" name="Формула" r:id="rId3" imgW="2374900" imgH="431800" progId="">
              <p:embed/>
            </p:oleObj>
          </a:graphicData>
        </a:graphic>
      </p:graphicFrame>
      <p:sp>
        <p:nvSpPr>
          <p:cNvPr id="2053" name="Прямоугольник 4"/>
          <p:cNvSpPr>
            <a:spLocks noChangeArrowheads="1"/>
          </p:cNvSpPr>
          <p:nvPr/>
        </p:nvSpPr>
        <p:spPr bwMode="auto">
          <a:xfrm>
            <a:off x="4267201" y="2852739"/>
            <a:ext cx="3662386" cy="2339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tabLst>
                <a:tab pos="179388" algn="l"/>
                <a:tab pos="1266825" algn="l"/>
              </a:tabLst>
            </a:pP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Дескриптор: Білім алушы </a:t>
            </a:r>
            <a:endParaRPr lang="ru-RU" sz="16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tabLst>
                <a:tab pos="179388" algn="l"/>
                <a:tab pos="1266825" algn="l"/>
              </a:tabLst>
            </a:pP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-	амалдарды орындаудың     ретін анықтайды;</a:t>
            </a:r>
            <a:endParaRPr lang="ru-RU" sz="1600" dirty="0">
              <a:latin typeface="Calibri" pitchFamily="34" charset="0"/>
            </a:endParaRPr>
          </a:p>
          <a:p>
            <a:pPr>
              <a:lnSpc>
                <a:spcPct val="115000"/>
              </a:lnSpc>
              <a:tabLst>
                <a:tab pos="179388" algn="l"/>
                <a:tab pos="1266825" algn="l"/>
              </a:tabLst>
            </a:pP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-	рационал сандарды көбейтуді орындайды; </a:t>
            </a:r>
            <a:endParaRPr lang="ru-RU" sz="1600" dirty="0">
              <a:latin typeface="Calibri" pitchFamily="34" charset="0"/>
            </a:endParaRPr>
          </a:p>
          <a:p>
            <a:pPr>
              <a:lnSpc>
                <a:spcPct val="115000"/>
              </a:lnSpc>
              <a:tabLst>
                <a:tab pos="179388" algn="l"/>
                <a:tab pos="1266825" algn="l"/>
              </a:tabLst>
            </a:pP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-	рационал сандардың айырмасын табады;</a:t>
            </a:r>
            <a:endParaRPr lang="ru-RU" sz="1600" dirty="0">
              <a:latin typeface="Calibri" pitchFamily="34" charset="0"/>
            </a:endParaRPr>
          </a:p>
          <a:p>
            <a:pPr>
              <a:lnSpc>
                <a:spcPct val="115000"/>
              </a:lnSpc>
              <a:tabLst>
                <a:tab pos="179388" algn="l"/>
                <a:tab pos="1266825" algn="l"/>
              </a:tabLst>
            </a:pPr>
            <a:r>
              <a:rPr lang="kk-KZ" sz="1600" dirty="0">
                <a:latin typeface="Times New Roman" pitchFamily="18" charset="0"/>
                <a:cs typeface="Times New Roman" pitchFamily="18" charset="0"/>
              </a:rPr>
              <a:t>-	өрнектің мәнін табады.</a:t>
            </a:r>
            <a:endParaRPr lang="ru-RU" sz="1600" dirty="0">
              <a:latin typeface="Calibri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0513" y="2286000"/>
            <a:ext cx="1355725" cy="5175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180340" algn="l"/>
                <a:tab pos="1266825" algn="l"/>
              </a:tabLst>
              <a:defRPr/>
            </a:pPr>
            <a:r>
              <a:rPr lang="kk-KZ" sz="2400" spc="40" dirty="0">
                <a:latin typeface="Times New Roman"/>
                <a:ea typeface="Calibri"/>
                <a:cs typeface="Times New Roman"/>
              </a:rPr>
              <a:t>Шешімі</a:t>
            </a:r>
            <a:r>
              <a:rPr lang="en-US" sz="2400" spc="40" dirty="0" smtClean="0">
                <a:latin typeface="Times New Roman"/>
                <a:ea typeface="Calibri"/>
                <a:cs typeface="Times New Roman"/>
              </a:rPr>
              <a:t>:</a:t>
            </a:r>
            <a:endParaRPr lang="ru-RU" sz="24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6" name="Прямоугольник 5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90015" y="2803065"/>
            <a:ext cx="4572000" cy="3741858"/>
          </a:xfrm>
          <a:prstGeom prst="rect">
            <a:avLst/>
          </a:prstGeom>
          <a:blipFill rotWithShape="1">
            <a:blip r:embed="rId4" cstate="print"/>
            <a:stretch>
              <a:fillRect l="-400" b="-489"/>
            </a:stretch>
          </a:blipFill>
        </p:spPr>
        <p:txBody>
          <a:bodyPr/>
          <a:lstStyle/>
          <a:p>
            <a:pPr>
              <a:defRPr/>
            </a:pPr>
            <a:r>
              <a:rPr lang="ru-RU">
                <a:noFill/>
              </a:rPr>
              <a:t> 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aksesuary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TS101908700</Template>
  <TotalTime>2014</TotalTime>
  <Words>211</Words>
  <Application>Microsoft Office PowerPoint</Application>
  <PresentationFormat>Экран (4:3)</PresentationFormat>
  <Paragraphs>60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4_aksesuary</vt:lpstr>
      <vt:lpstr>Формула</vt:lpstr>
      <vt:lpstr>Шымкент қаласы   №67 негізгі орта мектебі     Математика пәні мұғалімі: Слайхан Меруерт Еділқызы 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COMP</dc:creator>
  <cp:lastModifiedBy>Пользователь Windows</cp:lastModifiedBy>
  <cp:revision>190</cp:revision>
  <dcterms:created xsi:type="dcterms:W3CDTF">2009-01-04T13:56:42Z</dcterms:created>
  <dcterms:modified xsi:type="dcterms:W3CDTF">2020-04-01T15:14:29Z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431492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