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3" r:id="rId1"/>
  </p:sldMasterIdLst>
  <p:notesMasterIdLst>
    <p:notesMasterId r:id="rId22"/>
  </p:notesMasterIdLst>
  <p:sldIdLst>
    <p:sldId id="415" r:id="rId2"/>
    <p:sldId id="397" r:id="rId3"/>
    <p:sldId id="332" r:id="rId4"/>
    <p:sldId id="260" r:id="rId5"/>
    <p:sldId id="400" r:id="rId6"/>
    <p:sldId id="405" r:id="rId7"/>
    <p:sldId id="402" r:id="rId8"/>
    <p:sldId id="364" r:id="rId9"/>
    <p:sldId id="418" r:id="rId10"/>
    <p:sldId id="419" r:id="rId11"/>
    <p:sldId id="407" r:id="rId12"/>
    <p:sldId id="420" r:id="rId13"/>
    <p:sldId id="416" r:id="rId14"/>
    <p:sldId id="414" r:id="rId15"/>
    <p:sldId id="417" r:id="rId16"/>
    <p:sldId id="408" r:id="rId17"/>
    <p:sldId id="373" r:id="rId18"/>
    <p:sldId id="325" r:id="rId19"/>
    <p:sldId id="413" r:id="rId20"/>
    <p:sldId id="412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i="1" kern="1200">
        <a:solidFill>
          <a:schemeClr val="folHlink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b="1" i="1" kern="1200">
        <a:solidFill>
          <a:schemeClr val="folHlink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b="1" i="1" kern="1200">
        <a:solidFill>
          <a:schemeClr val="folHlink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b="1" i="1" kern="1200">
        <a:solidFill>
          <a:schemeClr val="folHlink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b="1" i="1" kern="1200">
        <a:solidFill>
          <a:schemeClr val="folHlink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i="1" kern="1200">
        <a:solidFill>
          <a:schemeClr val="folHlink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i="1" kern="1200">
        <a:solidFill>
          <a:schemeClr val="folHlink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i="1" kern="1200">
        <a:solidFill>
          <a:schemeClr val="folHlink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i="1" kern="1200">
        <a:solidFill>
          <a:schemeClr val="folHlink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66"/>
    <a:srgbClr val="FF9933"/>
    <a:srgbClr val="66CCFF"/>
    <a:srgbClr val="66FFFF"/>
    <a:srgbClr val="65D7D4"/>
    <a:srgbClr val="0099CC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85" autoAdjust="0"/>
    <p:restoredTop sz="94660" autoAdjust="0"/>
  </p:normalViewPr>
  <p:slideViewPr>
    <p:cSldViewPr>
      <p:cViewPr>
        <p:scale>
          <a:sx n="42" d="100"/>
          <a:sy n="42" d="100"/>
        </p:scale>
        <p:origin x="-2184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solidFill>
                  <a:schemeClr val="tx1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solidFill>
                  <a:schemeClr val="tx1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D8D23239-C001-4FE8-933C-CF09C7914506}" type="datetimeFigureOut">
              <a:rPr lang="ru-RU"/>
              <a:pPr>
                <a:defRPr/>
              </a:pPr>
              <a:t>01.04.2020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solidFill>
                  <a:schemeClr val="tx1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solidFill>
                  <a:schemeClr val="tx1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0F66E49B-BDAD-484B-A779-735140CF2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05F01D0-860C-4954-8869-CDEBD309C81F}" type="slidenum">
              <a:rPr lang="ru-RU" smtClean="0"/>
              <a:pPr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</a:pPr>
            <a:endParaRPr lang="ru-RU" sz="1800" b="0" i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noFill/>
        </p:spPr>
        <p:txBody>
          <a:bodyPr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</a:pPr>
            <a:endParaRPr lang="ru-RU" sz="1800" b="0" i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noFill/>
        </p:spPr>
        <p:txBody>
          <a:bodyPr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</a:pPr>
            <a:endParaRPr lang="ru-RU" sz="1800" b="0" i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noFill/>
        </p:spPr>
        <p:txBody>
          <a:bodyPr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</a:pPr>
            <a:endParaRPr lang="ru-RU" sz="1800" b="0" i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noFill/>
        </p:spPr>
        <p:txBody>
          <a:bodyPr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</a:pPr>
            <a:endParaRPr lang="ru-RU" sz="1800" b="0" i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noFill/>
        </p:spPr>
        <p:txBody>
          <a:bodyPr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FC6B15-F4F6-47CA-AC86-A51B077FC6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6E03F5-6315-4F13-B27C-F6480FFF06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6E03F5-6315-4F13-B27C-F6480FFF06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6F7E9E5-FF61-4A64-A131-35D3EE8A25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6E03F5-6315-4F13-B27C-F6480FFF06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6E03F5-6315-4F13-B27C-F6480FFF06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6E03F5-6315-4F13-B27C-F6480FFF06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6E03F5-6315-4F13-B27C-F6480FFF06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6E03F5-6315-4F13-B27C-F6480FFF06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6E03F5-6315-4F13-B27C-F6480FFF06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6E03F5-6315-4F13-B27C-F6480FFF06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D76E03F5-6315-4F13-B27C-F6480FFF06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4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  <p:sldLayoutId id="2147484391" r:id="rId8"/>
    <p:sldLayoutId id="2147484392" r:id="rId9"/>
    <p:sldLayoutId id="2147484393" r:id="rId10"/>
    <p:sldLayoutId id="2147484394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wmf"/><Relationship Id="rId7" Type="http://schemas.openxmlformats.org/officeDocument/2006/relationships/image" Target="../media/image20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643050"/>
            <a:ext cx="7715304" cy="28007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kk-KZ" sz="4400" dirty="0" smtClean="0">
                <a:solidFill>
                  <a:srgbClr val="FF00FF"/>
                </a:solidFill>
              </a:rPr>
              <a:t>Күні:1.04.2020ж</a:t>
            </a:r>
          </a:p>
          <a:p>
            <a:r>
              <a:rPr lang="kk-KZ" sz="4400" dirty="0" smtClean="0">
                <a:solidFill>
                  <a:srgbClr val="FF00FF"/>
                </a:solidFill>
              </a:rPr>
              <a:t>Пәні: Математика</a:t>
            </a:r>
          </a:p>
          <a:p>
            <a:r>
              <a:rPr lang="kk-KZ" sz="4400" dirty="0" smtClean="0">
                <a:solidFill>
                  <a:srgbClr val="FF00FF"/>
                </a:solidFill>
              </a:rPr>
              <a:t>Сынып: </a:t>
            </a:r>
            <a:r>
              <a:rPr lang="kk-KZ" sz="4400" dirty="0" smtClean="0">
                <a:solidFill>
                  <a:srgbClr val="FF00FF"/>
                </a:solidFill>
              </a:rPr>
              <a:t>6 “а” ,“в” </a:t>
            </a:r>
            <a:r>
              <a:rPr lang="kk-KZ" sz="4400" dirty="0" smtClean="0">
                <a:solidFill>
                  <a:srgbClr val="FF00FF"/>
                </a:solidFill>
              </a:rPr>
              <a:t>сынып</a:t>
            </a:r>
          </a:p>
          <a:p>
            <a:r>
              <a:rPr lang="kk-KZ" sz="4400" dirty="0" smtClean="0">
                <a:solidFill>
                  <a:srgbClr val="FF00FF"/>
                </a:solidFill>
              </a:rPr>
              <a:t>Пән мұғплімі: Әбіл Г</a:t>
            </a:r>
            <a:endParaRPr lang="ru-RU" sz="4400" dirty="0">
              <a:solidFill>
                <a:srgbClr val="FF00FF"/>
              </a:solidFill>
            </a:endParaRPr>
          </a:p>
        </p:txBody>
      </p:sp>
      <p:pic>
        <p:nvPicPr>
          <p:cNvPr id="5" name="Рисунок 6" descr="b2cd3a34c627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571876"/>
            <a:ext cx="407195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BS0064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04988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59898"/>
            <a:ext cx="7981976" cy="1068838"/>
          </a:xfrm>
        </p:spPr>
        <p:txBody>
          <a:bodyPr>
            <a:noAutofit/>
          </a:bodyPr>
          <a:lstStyle/>
          <a:p>
            <a:r>
              <a:rPr lang="kk-KZ" sz="4400" b="1" dirty="0" smtClean="0">
                <a:latin typeface="Times New Roman" pitchFamily="18" charset="0"/>
                <a:cs typeface="Times New Roman" pitchFamily="18" charset="0"/>
              </a:rPr>
              <a:t>Өзгеріс ауқымы дегеніміз не?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Берілгендер қатардағы ең үлкен мәні мен ең кіші мәнінің айырмасы.</a:t>
            </a:r>
          </a:p>
          <a:p>
            <a:endParaRPr lang="kk-KZ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Мысалы:5;5;4;5;4;4;5;5;5;3;3;</a:t>
            </a:r>
          </a:p>
          <a:p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5-3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=2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4652963"/>
            <a:ext cx="8893175" cy="1655762"/>
          </a:xfrm>
        </p:spPr>
        <p:txBody>
          <a:bodyPr lIns="0" tIns="0" rIns="0" bIns="0" anchor="ctr"/>
          <a:lstStyle/>
          <a:p>
            <a:pPr marL="0" indent="0" algn="ctr" defTabSz="449263" eaLnBrk="1" hangingPunct="1">
              <a:buFontTx/>
              <a:buNone/>
            </a:pPr>
            <a:endParaRPr lang="kk-KZ" sz="36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449263" eaLnBrk="1" hangingPunct="1">
              <a:buFontTx/>
              <a:buNone/>
            </a:pPr>
            <a:endParaRPr lang="kk-KZ" sz="36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449263" eaLnBrk="1" hangingPunct="1">
              <a:buFontTx/>
              <a:buNone/>
            </a:pPr>
            <a:endParaRPr lang="kk-KZ" sz="36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449263" eaLnBrk="1" hangingPunct="1">
              <a:buFontTx/>
              <a:buNone/>
            </a:pPr>
            <a:endParaRPr lang="kk-KZ" sz="36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449263" eaLnBrk="1" hangingPunct="1">
              <a:buFontTx/>
              <a:buNone/>
            </a:pPr>
            <a:endParaRPr lang="kk-KZ" sz="36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449263" eaLnBrk="1" hangingPunct="1">
              <a:buFontTx/>
              <a:buNone/>
            </a:pPr>
            <a:endParaRPr lang="kk-KZ" sz="36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449263" eaLnBrk="1" hangingPunct="1">
              <a:buFontTx/>
              <a:buNone/>
            </a:pPr>
            <a:endParaRPr lang="kk-KZ" sz="36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449263" eaLnBrk="1" hangingPunct="1">
              <a:buFontTx/>
              <a:buNone/>
            </a:pPr>
            <a:endParaRPr lang="kk-KZ" sz="36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449263" eaLnBrk="1" hangingPunct="1">
              <a:buFontTx/>
              <a:buNone/>
            </a:pPr>
            <a:endParaRPr lang="kk-KZ" sz="36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449263" eaLnBrk="1" hangingPunct="1">
              <a:buFontTx/>
              <a:buNone/>
            </a:pPr>
            <a:endParaRPr lang="kk-KZ" sz="36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449263" eaLnBrk="1" hangingPunct="1">
              <a:buFontTx/>
              <a:buNone/>
            </a:pPr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214282" y="0"/>
            <a:ext cx="8786874" cy="1000125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50000">
                <a:srgbClr val="FEFEFE"/>
              </a:gs>
              <a:gs pos="100000">
                <a:srgbClr val="FF99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dirty="0">
                <a:solidFill>
                  <a:srgbClr val="003366"/>
                </a:solidFill>
              </a:rPr>
              <a:t> </a:t>
            </a:r>
            <a:r>
              <a:rPr lang="kk-KZ" sz="4400" dirty="0" smtClean="0">
                <a:solidFill>
                  <a:srgbClr val="003366"/>
                </a:solidFill>
              </a:rPr>
              <a:t>Орындап көр</a:t>
            </a:r>
            <a:r>
              <a:rPr lang="ru-RU" sz="4400" dirty="0" smtClean="0">
                <a:solidFill>
                  <a:srgbClr val="003366"/>
                </a:solidFill>
              </a:rPr>
              <a:t>! </a:t>
            </a:r>
            <a:r>
              <a:rPr lang="ru-RU" sz="4400" dirty="0" err="1" smtClean="0">
                <a:solidFill>
                  <a:srgbClr val="003366"/>
                </a:solidFill>
              </a:rPr>
              <a:t>Меңгере алдынба</a:t>
            </a:r>
            <a:r>
              <a:rPr lang="ru-RU" sz="4400" dirty="0" smtClean="0">
                <a:solidFill>
                  <a:srgbClr val="003366"/>
                </a:solidFill>
              </a:rPr>
              <a:t>?!</a:t>
            </a:r>
            <a:endParaRPr lang="ru-RU" sz="4400" dirty="0">
              <a:solidFill>
                <a:srgbClr val="003366"/>
              </a:solidFill>
            </a:endParaRPr>
          </a:p>
        </p:txBody>
      </p:sp>
      <p:sp>
        <p:nvSpPr>
          <p:cNvPr id="28676" name="Прямоугольник 12"/>
          <p:cNvSpPr>
            <a:spLocks noChangeArrowheads="1"/>
          </p:cNvSpPr>
          <p:nvPr/>
        </p:nvSpPr>
        <p:spPr bwMode="auto">
          <a:xfrm>
            <a:off x="827088" y="3213100"/>
            <a:ext cx="7273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3200" b="0" i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8677" name="Прямоугольник 8"/>
          <p:cNvSpPr>
            <a:spLocks noChangeArrowheads="1"/>
          </p:cNvSpPr>
          <p:nvPr/>
        </p:nvSpPr>
        <p:spPr bwMode="auto">
          <a:xfrm>
            <a:off x="2214546" y="1500174"/>
            <a:ext cx="37861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3200" b="0" i="0" dirty="0" smtClean="0">
                <a:solidFill>
                  <a:schemeClr val="tx1"/>
                </a:solidFill>
                <a:latin typeface="Arial" charset="0"/>
              </a:rPr>
              <a:t> </a:t>
            </a:r>
            <a:endParaRPr lang="ru-RU" sz="3200" b="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8679" name="Рисунок 9" descr="21M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5661025"/>
            <a:ext cx="15128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428860" y="1214422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dirty="0" smtClean="0"/>
              <a:t>Пайызбен жаз</a:t>
            </a:r>
          </a:p>
          <a:p>
            <a:endParaRPr lang="ru-RU" sz="3600" dirty="0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1928802"/>
            <a:ext cx="571504" cy="1214446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3643314"/>
            <a:ext cx="785818" cy="928694"/>
          </a:xfrm>
          <a:prstGeom prst="rect">
            <a:avLst/>
          </a:prstGeom>
          <a:noFill/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5214950"/>
            <a:ext cx="785818" cy="857256"/>
          </a:xfrm>
          <a:prstGeom prst="rect">
            <a:avLst/>
          </a:prstGeom>
          <a:noFill/>
        </p:spPr>
      </p:pic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72066" y="2143116"/>
            <a:ext cx="39290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0.3 =0.3*100=30%</a:t>
            </a: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0.21 =</a:t>
            </a: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0.873 =</a:t>
            </a: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0.056 =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86050" y="2285992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*100=7%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dirty="0" smtClean="0"/>
              <a:t>Медиана дегеніміз не?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354282" cy="4365018"/>
          </a:xfrm>
        </p:spPr>
        <p:txBody>
          <a:bodyPr>
            <a:normAutofit fontScale="25000" lnSpcReduction="20000"/>
          </a:bodyPr>
          <a:lstStyle/>
          <a:p>
            <a:r>
              <a:rPr lang="kk-KZ" sz="9000" dirty="0" smtClean="0">
                <a:latin typeface="Times New Roman" pitchFamily="18" charset="0"/>
                <a:cs typeface="Times New Roman" pitchFamily="18" charset="0"/>
              </a:rPr>
              <a:t>Сандар қатары өсу немесе кему ретімен орыналасқан жағдайда және сандар қатары тақ болғанда сандар қатарының ортасында орналасқан сан Медиана деп аталады.</a:t>
            </a:r>
          </a:p>
          <a:p>
            <a:r>
              <a:rPr lang="kk-KZ" sz="9000" dirty="0" smtClean="0">
                <a:latin typeface="Times New Roman" pitchFamily="18" charset="0"/>
                <a:cs typeface="Times New Roman" pitchFamily="18" charset="0"/>
              </a:rPr>
              <a:t>Берілген сандар қатарының медианасын табу үшін:</a:t>
            </a:r>
          </a:p>
          <a:p>
            <a:r>
              <a:rPr lang="kk-KZ" sz="9000" dirty="0" smtClean="0">
                <a:latin typeface="Times New Roman" pitchFamily="18" charset="0"/>
                <a:cs typeface="Times New Roman" pitchFamily="18" charset="0"/>
              </a:rPr>
              <a:t>1)Берілген сандарды өсу немесе кему ретімен орналастырып жазу керек;</a:t>
            </a:r>
          </a:p>
          <a:p>
            <a:r>
              <a:rPr lang="kk-KZ" sz="9000" dirty="0" smtClean="0">
                <a:latin typeface="Times New Roman" pitchFamily="18" charset="0"/>
                <a:cs typeface="Times New Roman" pitchFamily="18" charset="0"/>
              </a:rPr>
              <a:t>2)Осылайша орналастырылған сандар қатарының қақ ортасындағы санды табк керек.</a:t>
            </a:r>
          </a:p>
          <a:p>
            <a:r>
              <a:rPr lang="kk-KZ" sz="9000" dirty="0" smtClean="0">
                <a:latin typeface="Times New Roman" pitchFamily="18" charset="0"/>
                <a:cs typeface="Times New Roman" pitchFamily="18" charset="0"/>
              </a:rPr>
              <a:t>Сол сан берілген сандар қатарының мединасы болады.</a:t>
            </a:r>
          </a:p>
          <a:p>
            <a:r>
              <a:rPr lang="kk-KZ" sz="9000" dirty="0" smtClean="0">
                <a:latin typeface="Times New Roman" pitchFamily="18" charset="0"/>
                <a:cs typeface="Times New Roman" pitchFamily="18" charset="0"/>
              </a:rPr>
              <a:t>1;3;5;7;9.</a:t>
            </a:r>
          </a:p>
          <a:p>
            <a:r>
              <a:rPr lang="kk-KZ" sz="9000" dirty="0" smtClean="0">
                <a:latin typeface="Times New Roman" pitchFamily="18" charset="0"/>
                <a:cs typeface="Times New Roman" pitchFamily="18" charset="0"/>
              </a:rPr>
              <a:t>Медиана 5ке тең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440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Жай бөлшекті 100-ге көбейтіп пайыз белеісін тіркеп жаза алды</a:t>
            </a:r>
            <a:endParaRPr lang="ru-RU" sz="4400" i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43200" y="1000108"/>
            <a:ext cx="6400800" cy="1076316"/>
          </a:xfrm>
        </p:spPr>
        <p:txBody>
          <a:bodyPr>
            <a:normAutofit/>
          </a:bodyPr>
          <a:lstStyle/>
          <a:p>
            <a:r>
              <a:rPr lang="kk-KZ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Дескриптор: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214290"/>
            <a:ext cx="7072330" cy="1000132"/>
          </a:xfrm>
        </p:spPr>
        <p:txBody>
          <a:bodyPr>
            <a:normAutofit/>
          </a:bodyPr>
          <a:lstStyle/>
          <a:p>
            <a:r>
              <a:rPr lang="kk-KZ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Ондық бөлшекпен жаз: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1928802"/>
            <a:ext cx="6715172" cy="3429024"/>
          </a:xfrm>
        </p:spPr>
        <p:txBody>
          <a:bodyPr/>
          <a:lstStyle/>
          <a:p>
            <a:pPr algn="l"/>
            <a:r>
              <a:rPr lang="en-US" dirty="0" smtClean="0"/>
              <a:t>5%=                           1000%=</a:t>
            </a:r>
          </a:p>
          <a:p>
            <a:pPr algn="l"/>
            <a:r>
              <a:rPr lang="en-US" dirty="0" smtClean="0"/>
              <a:t>25.7%=                       648%=</a:t>
            </a:r>
          </a:p>
          <a:p>
            <a:pPr algn="l"/>
            <a:r>
              <a:rPr lang="en-US" dirty="0" smtClean="0"/>
              <a:t>0.06%=                       0.2%=</a:t>
            </a:r>
          </a:p>
          <a:p>
            <a:pPr algn="l"/>
            <a:r>
              <a:rPr lang="en-US" dirty="0" smtClean="0"/>
              <a:t>23.9%=                       314%=</a:t>
            </a:r>
          </a:p>
          <a:p>
            <a:pPr algn="l"/>
            <a:r>
              <a:rPr lang="en-US" dirty="0" smtClean="0"/>
              <a:t>12.7%=                       0.3%=</a:t>
            </a:r>
            <a:endParaRPr lang="ru-RU" dirty="0"/>
          </a:p>
        </p:txBody>
      </p:sp>
      <p:pic>
        <p:nvPicPr>
          <p:cNvPr id="4" name="Picture 5" descr="lllllllllllllllllll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87235">
            <a:off x="6392467" y="3596962"/>
            <a:ext cx="2571750" cy="272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25602"/>
          </a:xfrm>
        </p:spPr>
        <p:txBody>
          <a:bodyPr>
            <a:noAutofit/>
          </a:bodyPr>
          <a:lstStyle/>
          <a:p>
            <a:r>
              <a:rPr lang="kk-KZ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Дескриптор:</a:t>
            </a:r>
            <a:r>
              <a:rPr lang="ru-RU" sz="6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285992"/>
            <a:ext cx="7351234" cy="2714644"/>
          </a:xfrm>
        </p:spPr>
        <p:txBody>
          <a:bodyPr>
            <a:noAutofit/>
          </a:bodyPr>
          <a:lstStyle/>
          <a:p>
            <a:r>
              <a:rPr lang="kk-KZ" sz="4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Пайыздың алдындағы санға 100-ді бөле аладыда ондық бөлшекті (натуралы санды) табады.</a:t>
            </a:r>
            <a:endParaRPr lang="ru-RU" sz="44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Группа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" y="0"/>
            <a:chExt cx="9143999" cy="6858000"/>
          </a:xfrm>
        </p:grpSpPr>
        <p:pic>
          <p:nvPicPr>
            <p:cNvPr id="29699" name="Рисунок 3" descr="abaf0dbf1bd9.png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" y="0"/>
              <a:ext cx="914399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0" name="Прямоугольник 4"/>
            <p:cNvSpPr>
              <a:spLocks noChangeArrowheads="1"/>
            </p:cNvSpPr>
            <p:nvPr/>
          </p:nvSpPr>
          <p:spPr bwMode="auto">
            <a:xfrm>
              <a:off x="2195736" y="2348880"/>
              <a:ext cx="504056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49263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7200" dirty="0" err="1">
                  <a:solidFill>
                    <a:srgbClr val="FF0000"/>
                  </a:solidFill>
                </a:rPr>
                <a:t>Жарайсың!</a:t>
              </a:r>
              <a:endParaRPr lang="ru-RU" sz="72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1" descr="J00991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130437" y="2487602"/>
            <a:ext cx="5832475" cy="157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AutoShape 20"/>
          <p:cNvSpPr>
            <a:spLocks noChangeArrowheads="1"/>
          </p:cNvSpPr>
          <p:nvPr/>
        </p:nvSpPr>
        <p:spPr bwMode="auto">
          <a:xfrm>
            <a:off x="1071538" y="0"/>
            <a:ext cx="7929618" cy="6429396"/>
          </a:xfrm>
          <a:prstGeom prst="verticalScroll">
            <a:avLst>
              <a:gd name="adj" fmla="val 12500"/>
            </a:avLst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kk-KZ" b="0" i="0" dirty="0" smtClean="0">
                <a:solidFill>
                  <a:schemeClr val="tx1"/>
                </a:solidFill>
                <a:cs typeface="Arial" charset="0"/>
              </a:rPr>
              <a:t>100</a:t>
            </a:r>
            <a:r>
              <a:rPr lang="en-US" b="0" i="0" dirty="0" smtClean="0">
                <a:solidFill>
                  <a:schemeClr val="tx1"/>
                </a:solidFill>
                <a:cs typeface="Arial" charset="0"/>
              </a:rPr>
              <a:t>%=1                      200%=2</a:t>
            </a:r>
          </a:p>
          <a:p>
            <a:endParaRPr lang="en-US" b="0" i="0" dirty="0" smtClean="0">
              <a:solidFill>
                <a:schemeClr val="tx1"/>
              </a:solidFill>
              <a:cs typeface="Arial" charset="0"/>
            </a:endParaRPr>
          </a:p>
          <a:p>
            <a:r>
              <a:rPr lang="en-US" b="0" i="0" dirty="0" smtClean="0">
                <a:solidFill>
                  <a:schemeClr val="tx1"/>
                </a:solidFill>
                <a:cs typeface="Arial" charset="0"/>
              </a:rPr>
              <a:t>50% =                          20% =</a:t>
            </a:r>
          </a:p>
          <a:p>
            <a:endParaRPr lang="en-US" b="0" i="0" dirty="0" smtClean="0">
              <a:solidFill>
                <a:schemeClr val="tx1"/>
              </a:solidFill>
              <a:cs typeface="Arial" charset="0"/>
            </a:endParaRPr>
          </a:p>
          <a:p>
            <a:endParaRPr lang="kk-KZ" b="0" i="0" dirty="0" smtClean="0">
              <a:solidFill>
                <a:schemeClr val="tx1"/>
              </a:solidFill>
              <a:cs typeface="Arial" charset="0"/>
            </a:endParaRPr>
          </a:p>
          <a:p>
            <a:r>
              <a:rPr lang="en-US" b="0" i="0" dirty="0" smtClean="0">
                <a:solidFill>
                  <a:schemeClr val="tx1"/>
                </a:solidFill>
                <a:cs typeface="Arial" charset="0"/>
              </a:rPr>
              <a:t>25%=                           10% =</a:t>
            </a:r>
          </a:p>
          <a:p>
            <a:endParaRPr lang="en-US" b="0" i="0" dirty="0" smtClean="0">
              <a:solidFill>
                <a:schemeClr val="tx1"/>
              </a:solidFill>
              <a:cs typeface="Arial" charset="0"/>
            </a:endParaRPr>
          </a:p>
          <a:p>
            <a:endParaRPr lang="en-US" b="0" i="0" dirty="0" smtClean="0">
              <a:solidFill>
                <a:schemeClr val="tx1"/>
              </a:solidFill>
              <a:cs typeface="Arial" charset="0"/>
            </a:endParaRPr>
          </a:p>
          <a:p>
            <a:r>
              <a:rPr lang="en-US" b="0" i="0" dirty="0" smtClean="0">
                <a:solidFill>
                  <a:schemeClr val="tx1"/>
                </a:solidFill>
                <a:cs typeface="Arial" charset="0"/>
              </a:rPr>
              <a:t>75%=                            5% = </a:t>
            </a:r>
            <a:endParaRPr lang="ru-RU" b="0" i="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30724" name="Object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357950" y="4786323"/>
            <a:ext cx="2762053" cy="2071678"/>
          </a:xfrm>
        </p:spPr>
      </p:pic>
      <p:sp>
        <p:nvSpPr>
          <p:cNvPr id="30725" name="WordArt 8"/>
          <p:cNvSpPr>
            <a:spLocks noChangeArrowheads="1" noChangeShapeType="1" noTextEdit="1"/>
          </p:cNvSpPr>
          <p:nvPr/>
        </p:nvSpPr>
        <p:spPr bwMode="auto">
          <a:xfrm>
            <a:off x="4572000" y="1500175"/>
            <a:ext cx="2663825" cy="2432064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1761"/>
              </a:avLst>
            </a:prstTxWarp>
          </a:bodyPr>
          <a:lstStyle/>
          <a:p>
            <a:pPr algn="ctr"/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2357430"/>
            <a:ext cx="214314" cy="642942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285984" y="142852"/>
            <a:ext cx="5357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3600" dirty="0" smtClean="0">
                <a:solidFill>
                  <a:schemeClr val="accent1">
                    <a:lumMod val="75000"/>
                  </a:schemeClr>
                </a:solidFill>
              </a:rPr>
              <a:t>Есіңе сақта</a:t>
            </a:r>
            <a:endParaRPr kumimoji="0" lang="ru-RU" sz="360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3429000"/>
            <a:ext cx="253950" cy="730941"/>
          </a:xfrm>
          <a:prstGeom prst="rect">
            <a:avLst/>
          </a:prstGeom>
          <a:noFill/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82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4572008"/>
            <a:ext cx="214314" cy="571504"/>
          </a:xfrm>
          <a:prstGeom prst="rect">
            <a:avLst/>
          </a:prstGeom>
          <a:noFill/>
        </p:spPr>
      </p:pic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82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2428868"/>
            <a:ext cx="285752" cy="535785"/>
          </a:xfrm>
          <a:prstGeom prst="rect">
            <a:avLst/>
          </a:prstGeom>
          <a:noFill/>
        </p:spPr>
      </p:pic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0" y="82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3571876"/>
            <a:ext cx="357190" cy="442913"/>
          </a:xfrm>
          <a:prstGeom prst="rect">
            <a:avLst/>
          </a:prstGeom>
          <a:noFill/>
        </p:spPr>
      </p:pic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0" y="82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4572008"/>
            <a:ext cx="401839" cy="642942"/>
          </a:xfrm>
          <a:prstGeom prst="rect">
            <a:avLst/>
          </a:prstGeom>
          <a:noFill/>
        </p:spPr>
      </p:pic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0" y="82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AG00319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56"/>
            <a:ext cx="914400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WordArt 5"/>
          <p:cNvSpPr>
            <a:spLocks noChangeArrowheads="1" noChangeShapeType="1" noTextEdit="1"/>
          </p:cNvSpPr>
          <p:nvPr/>
        </p:nvSpPr>
        <p:spPr bwMode="auto">
          <a:xfrm>
            <a:off x="900113" y="836613"/>
            <a:ext cx="6408737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66" y="214290"/>
            <a:ext cx="6715172" cy="1500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8800" dirty="0" smtClean="0">
                <a:solidFill>
                  <a:srgbClr val="FF0000"/>
                </a:solidFill>
              </a:rPr>
              <a:t>Рефлекция</a:t>
            </a:r>
            <a:endParaRPr lang="ru-RU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5319713" y="1901825"/>
            <a:ext cx="950912" cy="944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>
              <a:solidFill>
                <a:srgbClr val="000000"/>
              </a:solidFill>
            </a:endParaRPr>
          </a:p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643050"/>
            <a:ext cx="4572032" cy="48577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14348" y="642919"/>
            <a:ext cx="70723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kk-KZ" sz="7200" i="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  <a:cs typeface="Lucida Sans Unicode" pitchFamily="34" charset="0"/>
              </a:rPr>
              <a:t>Үй жұмысы</a:t>
            </a:r>
            <a:endParaRPr lang="ru-RU" sz="7200" i="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charset="0"/>
              <a:cs typeface="Lucida Sans Unicode" pitchFamily="34" charset="0"/>
            </a:endParaRP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370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 flipV="1">
            <a:off x="214282" y="0"/>
            <a:ext cx="91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857224" y="2500306"/>
            <a:ext cx="3286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dirty="0" smtClean="0"/>
              <a:t>№1097 (2,4,6)</a:t>
            </a:r>
          </a:p>
          <a:p>
            <a:endParaRPr lang="kk-KZ" sz="3600" dirty="0" smtClean="0"/>
          </a:p>
          <a:p>
            <a:r>
              <a:rPr lang="kk-KZ" sz="3600" dirty="0" smtClean="0"/>
              <a:t>№1098 (2,4,6)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 fill="hold" nodeType="interactiveSeq">
                <p:stCondLst>
                  <p:cond delay="0"/>
                </p:stCondLst>
              </p:cTn>
            </p:par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4" descr="1226526676_shkolni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4" descr="1226526676_shkolni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pattFill prst="dash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92500" y="333375"/>
            <a:ext cx="5429250" cy="85725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50000">
                <a:srgbClr val="FEFEFE"/>
              </a:gs>
              <a:gs pos="100000">
                <a:srgbClr val="FF99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>
                <a:solidFill>
                  <a:srgbClr val="003366"/>
                </a:solidFill>
              </a:rPr>
              <a:t>Сабақтың тақырыбы: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4286248" y="1643050"/>
            <a:ext cx="442915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k-KZ" sz="4000" dirty="0" smtClean="0">
                <a:solidFill>
                  <a:srgbClr val="FF9933"/>
                </a:solidFill>
              </a:rPr>
              <a:t>Статистикалық мәліметтер және олардың сипаттамалары</a:t>
            </a:r>
            <a:endParaRPr lang="kk-KZ" sz="4000" dirty="0">
              <a:solidFill>
                <a:srgbClr val="FF9933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5"/>
          <p:cNvSpPr txBox="1">
            <a:spLocks noChangeArrowheads="1"/>
          </p:cNvSpPr>
          <p:nvPr/>
        </p:nvSpPr>
        <p:spPr bwMode="auto">
          <a:xfrm>
            <a:off x="2427288" y="3270250"/>
            <a:ext cx="5556250" cy="1284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339725" lvl="1" indent="-339725" defTabSz="449263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kk-KZ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339725" lvl="1" indent="-339725" defTabSz="449263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kk-KZ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6627" name="Рисунок 8" descr="1256299525_6_flower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907704" y="5103674"/>
            <a:ext cx="5299849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ru-RU" sz="5400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Назарларыңызға</a:t>
            </a:r>
            <a:endParaRPr lang="ru-RU" sz="540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ru-RU" sz="540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рахмет</a:t>
            </a:r>
            <a:r>
              <a:rPr lang="ru-RU" sz="540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1" fill="hold" nodeType="interactiveSeq">
                <p:stCondLst>
                  <p:cond delay="0"/>
                </p:stCondLst>
              </p:cTn>
            </p:par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" descr="3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5589588"/>
            <a:ext cx="51847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071670" y="500042"/>
            <a:ext cx="5857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Оқу мақсатты</a:t>
            </a:r>
            <a:r>
              <a:rPr lang="ru-RU" sz="40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:</a:t>
            </a:r>
            <a:endParaRPr lang="ru-RU" sz="4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</a:endParaRPr>
          </a:p>
        </p:txBody>
      </p:sp>
      <p:sp>
        <p:nvSpPr>
          <p:cNvPr id="20484" name="Прямоугольник 9"/>
          <p:cNvSpPr>
            <a:spLocks noChangeArrowheads="1"/>
          </p:cNvSpPr>
          <p:nvPr/>
        </p:nvSpPr>
        <p:spPr bwMode="auto">
          <a:xfrm>
            <a:off x="1071563" y="1571625"/>
            <a:ext cx="68580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kk-KZ" sz="2000" b="0" i="0" dirty="0" smtClean="0">
                <a:solidFill>
                  <a:schemeClr val="tx1"/>
                </a:solidFill>
              </a:rPr>
              <a:t> </a:t>
            </a:r>
            <a:endParaRPr lang="kk-KZ" sz="4000" b="0" i="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kk-KZ" sz="4000" i="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1714488"/>
            <a:ext cx="75009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dirty="0" smtClean="0"/>
              <a:t>Бір неше сандардың арифметикалық ортасы,санды</a:t>
            </a:r>
          </a:p>
          <a:p>
            <a:r>
              <a:rPr lang="kk-KZ" sz="3600" dirty="0" smtClean="0"/>
              <a:t>Деректердің құлаш (өзгеріс ауқымы),медианасы,модасының анықтамаларын білу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rgbClr val="FF9900"/>
          </a:fgClr>
          <a:bgClr>
            <a:srgbClr val="FF99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6"/>
          <p:cNvSpPr>
            <a:spLocks noChangeArrowheads="1" noChangeShapeType="1" noTextEdit="1"/>
          </p:cNvSpPr>
          <p:nvPr/>
        </p:nvSpPr>
        <p:spPr bwMode="auto">
          <a:xfrm>
            <a:off x="2555875" y="188913"/>
            <a:ext cx="5297488" cy="623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k-KZ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Arial"/>
                <a:cs typeface="Arial"/>
              </a:rPr>
              <a:t>Бағалау кретерийі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9966"/>
              </a:solidFill>
              <a:latin typeface="Arial"/>
              <a:cs typeface="Arial"/>
            </a:endParaRPr>
          </a:p>
        </p:txBody>
      </p:sp>
      <p:sp>
        <p:nvSpPr>
          <p:cNvPr id="2150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000099" y="1274763"/>
            <a:ext cx="7640663" cy="5583237"/>
          </a:xfrm>
        </p:spPr>
        <p:txBody>
          <a:bodyPr>
            <a:normAutofit lnSpcReduction="10000"/>
          </a:bodyPr>
          <a:lstStyle/>
          <a:p>
            <a:pPr algn="l" eaLnBrk="1" hangingPunct="1">
              <a:lnSpc>
                <a:spcPct val="90000"/>
              </a:lnSpc>
            </a:pPr>
            <a:endParaRPr lang="en-US" sz="2400" b="1" dirty="0" smtClean="0">
              <a:solidFill>
                <a:srgbClr val="3333FF"/>
              </a:solidFill>
              <a:effectLst/>
              <a:latin typeface="Comic Sans MS" pitchFamily="66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kk-KZ" sz="4000" b="1" dirty="0" smtClean="0">
                <a:effectLst/>
                <a:latin typeface="Times New Roman" pitchFamily="18" charset="0"/>
                <a:cs typeface="Times New Roman" pitchFamily="18" charset="0"/>
              </a:rPr>
              <a:t>Оқушылар:</a:t>
            </a:r>
            <a:endParaRPr lang="en-US" sz="40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90000"/>
              </a:lnSpc>
            </a:pPr>
            <a:endParaRPr lang="kk-KZ" sz="2400" b="1" dirty="0" smtClean="0">
              <a:effectLst/>
              <a:latin typeface="Comic Sans MS" pitchFamily="66" charset="0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Арифметикалық орта,сандық деректер қатарының құлаш,медианасы,модасы ұғымдарын біледі</a:t>
            </a:r>
            <a:endParaRPr lang="kk-KZ" sz="36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90000"/>
              </a:lnSpc>
            </a:pPr>
            <a:endParaRPr lang="kk-KZ" sz="36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Арифметикалық ортаны таба алады,құлашын,медианасын,модасын таба алады.</a:t>
            </a:r>
          </a:p>
          <a:p>
            <a:pPr algn="l" eaLnBrk="1" hangingPunct="1">
              <a:lnSpc>
                <a:spcPct val="90000"/>
              </a:lnSpc>
            </a:pPr>
            <a:endParaRPr lang="kk-KZ" sz="3600" b="1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8" descr="BS0064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9012" y="1500174"/>
            <a:ext cx="1804988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9" descr="ED00122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1071546"/>
            <a:ext cx="120332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9" descr="такырып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1428750" y="1714500"/>
            <a:ext cx="61436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>
                <a:solidFill>
                  <a:srgbClr val="003366"/>
                </a:solidFill>
              </a:rPr>
              <a:t> Сынамаған-алданар,</a:t>
            </a:r>
          </a:p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>
                <a:solidFill>
                  <a:srgbClr val="003366"/>
                </a:solidFill>
              </a:rPr>
              <a:t>Ойламаған-ұтқызар</a:t>
            </a:r>
            <a:endParaRPr lang="ru-RU" sz="4800" b="0" i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500563" y="3929063"/>
            <a:ext cx="342900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0" i="0">
                <a:solidFill>
                  <a:schemeClr val="accent2"/>
                </a:solidFill>
              </a:rPr>
              <a:t>Махмұд Кашкари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8596" y="714356"/>
            <a:ext cx="6286514" cy="4437062"/>
          </a:xfrm>
        </p:spPr>
        <p:txBody>
          <a:bodyPr lIns="0" tIns="0" rIns="0" bIns="0" anchor="ctr"/>
          <a:lstStyle/>
          <a:p>
            <a:pPr marL="0" indent="0" algn="ctr" defTabSz="449263" eaLnBrk="1" hangingPunct="1">
              <a:buFontTx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defTabSz="449263" eaLnBrk="1" hangingPunct="1">
              <a:buFontTx/>
              <a:buNone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449263" eaLnBrk="1" hangingPunct="1"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 marL="0" indent="0" algn="ctr" defTabSz="449263" eaLnBrk="1" hangingPunct="1">
              <a:buFontTx/>
              <a:buNone/>
            </a:pPr>
            <a:r>
              <a:rPr lang="ru-RU" sz="24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marL="0" indent="0" algn="ctr" defTabSz="449263" eaLnBrk="1" hangingPunct="1">
              <a:buFontTx/>
              <a:buNone/>
            </a:pPr>
            <a:r>
              <a:rPr lang="ru-RU" sz="24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marL="0" indent="0" algn="ctr" defTabSz="449263" eaLnBrk="1" hangingPunct="1"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marL="0" indent="0" defTabSz="449263" eaLnBrk="1" hangingPunct="1">
              <a:buFontTx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Рисунок 6" descr="b2cd3a34c627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571876"/>
            <a:ext cx="407195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14414" y="500042"/>
            <a:ext cx="5286412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k-KZ" sz="3600" dirty="0" smtClean="0">
                <a:solidFill>
                  <a:srgbClr val="FF0000"/>
                </a:solidFill>
              </a:rPr>
              <a:t>Күнделікті өмірде ауаның орташа темпераатурасы,орташа өмір сүру ұзақтығы,орташа бойы,орташа жалақысы,орташа жылдамдығы т.с.с. Сөздерді жиі қолданамыз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2"/>
          <p:cNvSpPr txBox="1">
            <a:spLocks noChangeArrowheads="1"/>
          </p:cNvSpPr>
          <p:nvPr/>
        </p:nvSpPr>
        <p:spPr bwMode="auto">
          <a:xfrm>
            <a:off x="500034" y="2071678"/>
            <a:ext cx="8229600" cy="443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</a:pPr>
            <a:endParaRPr lang="ru-RU" sz="1800" b="0" i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1468438" y="1428750"/>
            <a:ext cx="6202362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</a:pPr>
            <a:endParaRPr lang="ru-RU" sz="1800" b="0" i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6631" name="Picture 5" descr="lllllllllllllllllll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714752"/>
            <a:ext cx="257175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ctrTitle"/>
          </p:nvPr>
        </p:nvSpPr>
        <p:spPr>
          <a:xfrm>
            <a:off x="785786" y="2571744"/>
            <a:ext cx="7763830" cy="2972382"/>
          </a:xfrm>
        </p:spPr>
        <p:txBody>
          <a:bodyPr>
            <a:noAutofit/>
          </a:bodyPr>
          <a:lstStyle/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Сыныпта 7 қыз бала оқиды.олардың бойлары:1,2м;1,1м;1,1м;1,2м;1,28м;1,32м;1,2м.Қыз балалардың орташа бойын табайық.</a:t>
            </a:r>
            <a:br>
              <a:rPr lang="kk-KZ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Шешуі: ол үшін қыз балалардың бойларын қосып,7 санына бөлеміз.</a:t>
            </a:r>
            <a:br>
              <a:rPr lang="kk-KZ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(1,2+1,1+1,1+1,2+1,28+1,32+1,2):7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=1.2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Жауабы:1,2м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785786" y="1571612"/>
            <a:ext cx="2643187" cy="22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kk-KZ" sz="3600" b="0" dirty="0">
                <a:solidFill>
                  <a:srgbClr val="FF0000"/>
                </a:solidFill>
              </a:rPr>
              <a:t>  </a:t>
            </a:r>
            <a:endParaRPr lang="en-US" sz="3600" b="0" dirty="0" smtClean="0">
              <a:solidFill>
                <a:srgbClr val="FF0000"/>
              </a:solidFill>
            </a:endParaRPr>
          </a:p>
          <a:p>
            <a:pPr eaLnBrk="0" hangingPunct="0"/>
            <a:endParaRPr lang="kk-KZ" sz="3600" b="0" i="0" dirty="0" smtClean="0">
              <a:solidFill>
                <a:srgbClr val="FF0000"/>
              </a:solidFill>
            </a:endParaRPr>
          </a:p>
          <a:p>
            <a:pPr eaLnBrk="0" hangingPunct="0"/>
            <a:endParaRPr lang="kk-KZ" sz="3600" b="0" i="0" dirty="0" smtClean="0">
              <a:solidFill>
                <a:srgbClr val="FF0000"/>
              </a:solidFill>
            </a:endParaRPr>
          </a:p>
          <a:p>
            <a:pPr eaLnBrk="0" hangingPunct="0"/>
            <a:endParaRPr lang="ru-RU" sz="1100" b="0" i="0" dirty="0">
              <a:solidFill>
                <a:srgbClr val="FF0000"/>
              </a:solidFill>
            </a:endParaRPr>
          </a:p>
          <a:p>
            <a:pPr eaLnBrk="0" hangingPunct="0"/>
            <a:endParaRPr lang="kk-KZ" sz="1800" b="0" i="0" dirty="0">
              <a:solidFill>
                <a:schemeClr val="tx1"/>
              </a:solidFill>
            </a:endParaRPr>
          </a:p>
        </p:txBody>
      </p:sp>
      <p:sp>
        <p:nvSpPr>
          <p:cNvPr id="27652" name="Rectangle 11"/>
          <p:cNvSpPr>
            <a:spLocks noChangeArrowheads="1"/>
          </p:cNvSpPr>
          <p:nvPr/>
        </p:nvSpPr>
        <p:spPr bwMode="auto">
          <a:xfrm>
            <a:off x="5500688" y="4144963"/>
            <a:ext cx="742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kk-KZ" sz="3600" b="0">
                <a:solidFill>
                  <a:srgbClr val="000099"/>
                </a:solidFill>
                <a:latin typeface="Calibri" pitchFamily="34" charset="0"/>
              </a:rPr>
              <a:t> </a:t>
            </a:r>
            <a:endParaRPr lang="kk-KZ" sz="1800" b="0" i="0">
              <a:solidFill>
                <a:schemeClr val="tx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auto">
          <a:xfrm>
            <a:off x="685800" y="5257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sz="1800" b="0" i="0">
              <a:solidFill>
                <a:schemeClr val="tx1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27654" name="Picture 3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929063"/>
            <a:ext cx="16002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3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572000"/>
            <a:ext cx="1600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3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4005263"/>
            <a:ext cx="16002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9" name="Text Box 26"/>
          <p:cNvSpPr txBox="1">
            <a:spLocks noChangeArrowheads="1"/>
          </p:cNvSpPr>
          <p:nvPr/>
        </p:nvSpPr>
        <p:spPr bwMode="auto">
          <a:xfrm>
            <a:off x="4071934" y="1714488"/>
            <a:ext cx="920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600" b="0" i="0" dirty="0">
              <a:solidFill>
                <a:schemeClr val="tx1"/>
              </a:solidFill>
              <a:latin typeface="Verdana" pitchFamily="34" charset="0"/>
              <a:cs typeface="Arial" charset="0"/>
            </a:endParaRPr>
          </a:p>
          <a:p>
            <a:endParaRPr lang="ru-RU" sz="3600" b="0" i="0" dirty="0">
              <a:solidFill>
                <a:schemeClr val="tx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57290" y="500042"/>
            <a:ext cx="72866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solidFill>
                  <a:schemeClr val="tx1"/>
                </a:solidFill>
              </a:rPr>
              <a:t>Арифметикалық орта дегеніміз не?</a:t>
            </a:r>
          </a:p>
          <a:p>
            <a:r>
              <a:rPr lang="kk-KZ" sz="2800" dirty="0" smtClean="0"/>
              <a:t>Бірнеше  </a:t>
            </a:r>
            <a:r>
              <a:rPr lang="kk-KZ" sz="2800" dirty="0" smtClean="0">
                <a:solidFill>
                  <a:schemeClr val="tx1"/>
                </a:solidFill>
              </a:rPr>
              <a:t>санның арифметикалық ортасы </a:t>
            </a:r>
            <a:r>
              <a:rPr lang="kk-KZ" sz="2800" dirty="0" smtClean="0"/>
              <a:t>деп сол сандардың қосындысының мәнін қосылғыштар санына бөлгенде шығатын бөліндіні атайды.</a:t>
            </a:r>
          </a:p>
          <a:p>
            <a:endParaRPr lang="kk-KZ" sz="2800" dirty="0" smtClean="0"/>
          </a:p>
          <a:p>
            <a:r>
              <a:rPr lang="kk-KZ" sz="2800" dirty="0" smtClean="0"/>
              <a:t>Сандардың арифметикалық ортасын тап:</a:t>
            </a:r>
          </a:p>
          <a:p>
            <a:r>
              <a:rPr lang="kk-KZ" sz="2800" dirty="0" smtClean="0"/>
              <a:t>“5”,”4”,”5”,”5”,”4”,”4”,”5”,”5”,”5”,”3”</a:t>
            </a:r>
          </a:p>
          <a:p>
            <a:r>
              <a:rPr lang="kk-KZ" sz="2800" dirty="0" smtClean="0"/>
              <a:t>(5+4+5+5+4+4+5+5+5+3):10</a:t>
            </a:r>
            <a:r>
              <a:rPr lang="en-US" sz="2800" dirty="0" smtClean="0"/>
              <a:t>=4.5</a:t>
            </a:r>
            <a:endParaRPr lang="ru-RU" sz="2800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25962"/>
          </a:xfrm>
        </p:spPr>
        <p:txBody>
          <a:bodyPr/>
          <a:lstStyle/>
          <a:p>
            <a:r>
              <a:rPr lang="kk-KZ" dirty="0" smtClean="0"/>
              <a:t>Мода дегеніміз не?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222142"/>
          </a:xfrm>
        </p:spPr>
        <p:txBody>
          <a:bodyPr>
            <a:normAutofit fontScale="70000" lnSpcReduction="20000"/>
          </a:bodyPr>
          <a:lstStyle/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Берілген қатарында ең көп қайталанатын сан немесе шаманы Мода деп атау қалыптасқан</a:t>
            </a:r>
          </a:p>
          <a:p>
            <a:endParaRPr lang="kk-KZ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kk-KZ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5,4,5,5,2,5,3 қатарында мода 5 тең</a:t>
            </a:r>
          </a:p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Қайсы бір жағдайларда берілген шаманың модасы болмауыда мүмкун немесе біреден артық болуыда мүмкін</a:t>
            </a:r>
          </a:p>
          <a:p>
            <a:endParaRPr lang="kk-KZ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Мысалы: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3;11;19;100 қатарында мода жоқ</a:t>
            </a:r>
          </a:p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22;30;31;22;59;61;30 қатарында мода 22 және 30 тең</a:t>
            </a:r>
          </a:p>
          <a:p>
            <a:endParaRPr lang="kk-KZ" dirty="0" smtClean="0"/>
          </a:p>
          <a:p>
            <a:endParaRPr lang="kk-KZ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3090</TotalTime>
  <Words>405</Words>
  <Application>Microsoft Office PowerPoint</Application>
  <PresentationFormat>Экран (4:3)</PresentationFormat>
  <Paragraphs>112</Paragraphs>
  <Slides>20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Сыныпта 7 қыз бала оқиды.олардың бойлары:1,2м;1,1м;1,1м;1,2м;1,28м;1,32м;1,2м.Қыз балалардың орташа бойын табайық. Шешуі: ол үшін қыз балалардың бойларын қосып,7 санына бөлеміз. (1,2+1,1+1,1+1,2+1,28+1,32+1,2):7=1.2  Жауабы:1,2м</vt:lpstr>
      <vt:lpstr>Слайд 8</vt:lpstr>
      <vt:lpstr>Мода дегеніміз не?</vt:lpstr>
      <vt:lpstr>Өзгеріс ауқымы дегеніміз не?</vt:lpstr>
      <vt:lpstr>Слайд 11</vt:lpstr>
      <vt:lpstr>Медиана дегеніміз не?</vt:lpstr>
      <vt:lpstr>Жай бөлшекті 100-ге көбейтіп пайыз белеісін тіркеп жаза алды</vt:lpstr>
      <vt:lpstr>Ондық бөлшекпен жаз:</vt:lpstr>
      <vt:lpstr> Дескриптор: 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Merits</dc:creator>
  <cp:lastModifiedBy>007</cp:lastModifiedBy>
  <cp:revision>238</cp:revision>
  <cp:lastPrinted>1601-01-01T00:00:00Z</cp:lastPrinted>
  <dcterms:created xsi:type="dcterms:W3CDTF">2009-02-27T06:53:22Z</dcterms:created>
  <dcterms:modified xsi:type="dcterms:W3CDTF">2020-04-01T09:12:28Z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  <property fmtid="{D5CDD505-2E9C-101B-9397-08002B2CF9AE}" pid="3" name="NXTAG2">
    <vt:lpwstr>000800601a000000000001024110</vt:lpwstr>
  </property>
</Properties>
</file>