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81" r:id="rId2"/>
    <p:sldId id="352" r:id="rId3"/>
    <p:sldId id="382" r:id="rId4"/>
    <p:sldId id="265" r:id="rId5"/>
    <p:sldId id="279" r:id="rId6"/>
    <p:sldId id="379" r:id="rId7"/>
    <p:sldId id="283" r:id="rId8"/>
    <p:sldId id="296" r:id="rId9"/>
    <p:sldId id="301" r:id="rId10"/>
    <p:sldId id="376" r:id="rId11"/>
    <p:sldId id="346" r:id="rId12"/>
    <p:sldId id="364" r:id="rId13"/>
    <p:sldId id="282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50"/>
    <a:srgbClr val="00CC00"/>
    <a:srgbClr val="FFFFFF"/>
    <a:srgbClr val="548235"/>
    <a:srgbClr val="EBF1E9"/>
    <a:srgbClr val="81B9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707" autoAdjust="0"/>
  </p:normalViewPr>
  <p:slideViewPr>
    <p:cSldViewPr snapToGrid="0">
      <p:cViewPr varScale="1">
        <p:scale>
          <a:sx n="50" d="100"/>
          <a:sy n="50" d="100"/>
        </p:scale>
        <p:origin x="-102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CAD22-FE9F-422E-919B-F962575EE761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FFF6-4801-4DA1-9F3F-D6EAFA3D6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341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0C628-D2EA-431C-A70F-19C343B270B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9FC11-E8F0-4746-BD89-8590FC1BD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7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26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02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98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7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78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63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07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90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11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04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3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8F4E9-4E61-4784-90B8-C0FA77233BEE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62B7-1EB6-4BB6-BEA6-2EB1D30F1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67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SSiYAlmmaZ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1dquPcSag" TargetMode="External"/><Relationship Id="rId2" Type="http://schemas.openxmlformats.org/officeDocument/2006/relationships/hyperlink" Target="https://www.youtube.com/watch?v=SSiYAlmmaZ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4FKnTLdmX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есеннее настроение. Весенние обо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1403648" y="980728"/>
            <a:ext cx="66960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Оспанова</a:t>
            </a: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Бота </a:t>
            </a:r>
            <a:r>
              <a:rPr lang="ru-RU" sz="5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Болатқызы</a:t>
            </a:r>
            <a:endParaRPr lang="ru-RU" sz="5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Алматы облысы </a:t>
            </a:r>
          </a:p>
          <a:p>
            <a:pPr algn="ctr"/>
            <a:r>
              <a:rPr lang="kk-KZ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Ескелді ауданы</a:t>
            </a:r>
          </a:p>
          <a:p>
            <a:pPr algn="ctr"/>
            <a:r>
              <a:rPr lang="kk-KZ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Мелькомбинат негізгі орта мектебі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38" descr="9f352a269d52a42b78b25af773aabbf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229225"/>
            <a:ext cx="2089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646" y="206197"/>
            <a:ext cx="8935971" cy="6197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Ақпарат көздерін зерттеп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кестені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толтыр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370610" y="477770"/>
            <a:ext cx="31172" cy="6378575"/>
          </a:xfrm>
          <a:prstGeom prst="line">
            <a:avLst/>
          </a:prstGeom>
          <a:ln w="38100">
            <a:solidFill>
              <a:srgbClr val="81B93C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70" y="0"/>
            <a:ext cx="1080222" cy="12098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AEEB4CC-F3E4-40CF-99D4-3630E5F98823}"/>
              </a:ext>
            </a:extLst>
          </p:cNvPr>
          <p:cNvSpPr txBox="1">
            <a:spLocks/>
          </p:cNvSpPr>
          <p:nvPr/>
        </p:nvSpPr>
        <p:spPr>
          <a:xfrm>
            <a:off x="816691" y="1547816"/>
            <a:ext cx="8051524" cy="797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F339571-63D2-4203-BF50-F1B096AF23BD}"/>
              </a:ext>
            </a:extLst>
          </p:cNvPr>
          <p:cNvSpPr/>
          <p:nvPr/>
        </p:nvSpPr>
        <p:spPr>
          <a:xfrm>
            <a:off x="401782" y="4088654"/>
            <a:ext cx="8904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даму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эмбрион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эмбрион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айырмашылықтарын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0529762"/>
              </p:ext>
            </p:extLst>
          </p:nvPr>
        </p:nvGraphicFramePr>
        <p:xfrm>
          <a:off x="427704" y="1371599"/>
          <a:ext cx="8193782" cy="249062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647275"/>
                <a:gridCol w="2158926"/>
                <a:gridCol w="3387581"/>
              </a:tblGrid>
              <a:tr h="333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Кезең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Апта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Үдерістер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3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Бастапқы кезең (иплантация кезеңі)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Эмбриондық кезең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6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Нәрестелік (фетальді) кезең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06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0619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Үй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жұмысы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6626"/>
          </a:xfrm>
        </p:spPr>
        <p:txBody>
          <a:bodyPr>
            <a:noAutofit/>
          </a:bodyPr>
          <a:lstStyle/>
          <a:p>
            <a:pPr marL="0" indent="0">
              <a:buClr>
                <a:srgbClr val="81B93C"/>
              </a:buClr>
              <a:buNone/>
            </a:pPr>
            <a:r>
              <a:rPr lang="kk-KZ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kk-KZ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www.youtube.com/watch?v=SSiYAlmmaZI</a:t>
            </a:r>
            <a:endParaRPr lang="kk-KZ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81B93C"/>
              </a:buClr>
              <a:buNone/>
            </a:pPr>
            <a:endParaRPr lang="kk-KZ" u="sng" dirty="0" smtClean="0">
              <a:hlinkClick r:id="rId3"/>
            </a:endParaRPr>
          </a:p>
          <a:p>
            <a:pPr marL="0" indent="0">
              <a:buClr>
                <a:srgbClr val="81B93C"/>
              </a:buClr>
              <a:buNone/>
            </a:pPr>
            <a:r>
              <a:rPr lang="kk-KZ" u="sng" dirty="0" smtClean="0">
                <a:hlinkClick r:id="rId3"/>
              </a:rPr>
              <a:t>https</a:t>
            </a:r>
            <a:r>
              <a:rPr lang="kk-KZ" u="sng" dirty="0" smtClean="0">
                <a:hlinkClick r:id="rId3"/>
              </a:rPr>
              <a:t>://www.youtube.com/watch?v=uq1dquPcSag</a:t>
            </a:r>
            <a:r>
              <a:rPr lang="kk-KZ" dirty="0" smtClean="0"/>
              <a:t> / </a:t>
            </a:r>
            <a:r>
              <a:rPr lang="kk-KZ" u="sng" dirty="0" smtClean="0">
                <a:hlinkClick r:id="rId4"/>
              </a:rPr>
              <a:t>https://</a:t>
            </a:r>
            <a:r>
              <a:rPr lang="kk-KZ" u="sng" dirty="0" smtClean="0">
                <a:hlinkClick r:id="rId4"/>
              </a:rPr>
              <a:t>www.youtube.com/watch?v=E4FKnTLdmXw</a:t>
            </a:r>
            <a:endParaRPr lang="kk-KZ" u="sng" dirty="0" smtClean="0"/>
          </a:p>
          <a:p>
            <a:pPr marL="0" indent="0">
              <a:buClr>
                <a:srgbClr val="81B93C"/>
              </a:buClr>
              <a:buNone/>
            </a:pPr>
            <a:r>
              <a:rPr lang="kk-KZ" u="sng" dirty="0" smtClean="0">
                <a:latin typeface="Times New Roman" pitchFamily="18" charset="0"/>
                <a:cs typeface="Times New Roman" pitchFamily="18" charset="0"/>
              </a:rPr>
              <a:t>Ғаламторды пайдалана отырып эссе жазып келу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81B93C"/>
              </a:buClr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218210" y="365126"/>
            <a:ext cx="31172" cy="6378575"/>
          </a:xfrm>
          <a:prstGeom prst="line">
            <a:avLst/>
          </a:prstGeom>
          <a:ln w="38100">
            <a:solidFill>
              <a:srgbClr val="81B93C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63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 flipV="1">
            <a:off x="218210" y="365126"/>
            <a:ext cx="31172" cy="6378575"/>
          </a:xfrm>
          <a:prstGeom prst="line">
            <a:avLst/>
          </a:prstGeom>
          <a:ln w="38100">
            <a:solidFill>
              <a:srgbClr val="81B93C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692" y="-93519"/>
            <a:ext cx="1080222" cy="12098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432" y="189983"/>
            <a:ext cx="8188278" cy="6553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23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3944" y="1617086"/>
            <a:ext cx="7315200" cy="11927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80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Назарларыңызға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рахмет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27364" cy="6858000"/>
          </a:xfrm>
          <a:prstGeom prst="rect">
            <a:avLst/>
          </a:prstGeom>
          <a:solidFill>
            <a:srgbClr val="81B93C"/>
          </a:solidFill>
          <a:ln>
            <a:solidFill>
              <a:srgbClr val="81B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613919" y="3056371"/>
            <a:ext cx="5973098" cy="74525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76745" y="3595255"/>
            <a:ext cx="7772399" cy="0"/>
          </a:xfrm>
          <a:prstGeom prst="line">
            <a:avLst/>
          </a:prstGeom>
          <a:ln w="38100">
            <a:solidFill>
              <a:srgbClr val="81B93C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i.ytimg.com/vi/O9OIpAMKy-I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74" r="19533"/>
          <a:stretch/>
        </p:blipFill>
        <p:spPr bwMode="auto">
          <a:xfrm>
            <a:off x="5358936" y="3817398"/>
            <a:ext cx="3497004" cy="30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5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727364" cy="6858000"/>
          </a:xfrm>
          <a:prstGeom prst="rect">
            <a:avLst/>
          </a:prstGeom>
          <a:solidFill>
            <a:srgbClr val="81B93C"/>
          </a:solidFill>
          <a:ln>
            <a:solidFill>
              <a:srgbClr val="81B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613919" y="3056371"/>
            <a:ext cx="5973098" cy="74525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47365" y="1654695"/>
            <a:ext cx="7772399" cy="0"/>
          </a:xfrm>
          <a:prstGeom prst="line">
            <a:avLst/>
          </a:prstGeom>
          <a:ln w="38100">
            <a:solidFill>
              <a:srgbClr val="81B93C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50352" y="325329"/>
            <a:ext cx="6911863" cy="1544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Dreamlike Flowers Seasonal Flowers HQ Wallpapers for 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>
            <a:spLocks noGrp="1"/>
          </p:cNvSpPr>
          <p:nvPr>
            <p:ph type="ctrTitle"/>
          </p:nvPr>
        </p:nvSpPr>
        <p:spPr>
          <a:xfrm>
            <a:off x="759542" y="1328840"/>
            <a:ext cx="7772400" cy="2387600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Құрсақта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даму.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Ұрықтық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дамудың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кезеңдері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Ұрықтың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қалыптасуы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09019" y="662466"/>
            <a:ext cx="495545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Бөлім: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Өсу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мен даму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0792" y="3849018"/>
            <a:ext cx="346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405" y="4586438"/>
            <a:ext cx="8706614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Эмбрион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ұрықтың дамуын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салыстыру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8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Адамның құрсақта дамуында шартты түрде үш кезең бөлінеді: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15909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1.  Имплантация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кезеңі ұрықтандыру сәтінен бастап 2 аптаға дейін созылады. Ұрықтанған екі жыныс жасушаларынан зигота пайда болады(6-7-ші күні имплантация жүреді). Зигота жатыр түтігініде бөлшектене бастайды да, жатырға түсіп, оның қабырғасына бекиді. Соның нәтижесінде ұрық түзіліпі, оның аналық жатырындағы тіршілігін қамтамассыз ететін қосымша құрам бөліктер дамиды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kk-KZ" sz="1600" dirty="0" smtClean="0"/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Эмбрионалды кезең Жүктіліктің 3-ші және 10-12-ші аптасына созылады. Бұл кезеңде болашақ сәбидің барлық маңызды органдары мен жүйелерінің ұрықтары қалыптасады, дененің, бастың, аяқ-қолдың қалыптасуы жүреді. 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sz="1600" dirty="0" smtClean="0"/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Ұрық кезеңі(фитальді) жүктіліктің 3-айынан басталады және баланың тууымен аяқталады.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Ұрықтың қоректенуі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алмасуы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плацента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арқылы жүзеге асырылады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Ұрықтың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өсуі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ұлпалардың қалыптасуы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мүшелер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олардың ұрықтарынан жүйелердің дамуы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туғаннан кейін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құрсағындағы ұрықтың өмірін қамтамасыз ететін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жаңа функционалдық жүйелердің қалыптасуы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қалыптасуы орын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9739"/>
          <a:stretch/>
        </p:blipFill>
        <p:spPr bwMode="auto">
          <a:xfrm>
            <a:off x="796413" y="4931952"/>
            <a:ext cx="7477431" cy="1743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="" xmlns:a16="http://schemas.microsoft.com/office/drawing/2014/main" id="{4105D313-07DD-4D1E-9494-1CEE5AFFD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959" y="412750"/>
            <a:ext cx="8107681" cy="3384550"/>
          </a:xfrm>
        </p:spPr>
        <p:txBody>
          <a:bodyPr/>
          <a:lstStyle/>
          <a:p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Жүктілік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pregnancy) –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ағзасында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ұрықтану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ұрықтың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процесс.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есептегенде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280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3" name="Picture 2" descr="http://cdn2.momjunction.com/wp-content/uploads/2014/10/Stages-Of-Pregnancy.jpg">
            <a:extLst>
              <a:ext uri="{FF2B5EF4-FFF2-40B4-BE49-F238E27FC236}">
                <a16:creationId xmlns="" xmlns:a16="http://schemas.microsoft.com/office/drawing/2014/main" id="{286F2DB1-0A24-4F56-9E19-4C1FFDAF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36838"/>
            <a:ext cx="5905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031C8F-22AE-4D2E-B83D-7C6B5E91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60350"/>
            <a:ext cx="6553200" cy="909638"/>
          </a:xfrm>
        </p:spPr>
        <p:txBody>
          <a:bodyPr/>
          <a:lstStyle/>
          <a:p>
            <a:pPr>
              <a:defRPr/>
            </a:pPr>
            <a:r>
              <a:rPr lang="ru-RU" sz="28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Ұрықтану</a:t>
            </a:r>
            <a:r>
              <a:rPr lang="ru-RU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(зачатие) </a:t>
            </a:r>
            <a:r>
              <a:rPr lang="ru-RU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endParaRPr lang="ru-RU" sz="28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Содержимое 2">
            <a:extLst>
              <a:ext uri="{FF2B5EF4-FFF2-40B4-BE49-F238E27FC236}">
                <a16:creationId xmlns="" xmlns:a16="http://schemas.microsoft.com/office/drawing/2014/main" id="{2053E2C7-DBFA-4F6A-9371-534D6F03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125538"/>
            <a:ext cx="8077200" cy="19431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Гаплоидты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жұмыртқа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сперматозоидтар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қосылуы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зигота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268" name="Picture 2" descr="http://beremennost.jofo.ru/data/userfiles/479/images/318825-eko.jpg">
            <a:extLst>
              <a:ext uri="{FF2B5EF4-FFF2-40B4-BE49-F238E27FC236}">
                <a16:creationId xmlns="" xmlns:a16="http://schemas.microsoft.com/office/drawing/2014/main" id="{35D3F0B7-7014-4990-88DE-0BE51DAE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1863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="" xmlns:a16="http://schemas.microsoft.com/office/drawing/2014/main" id="{6CF48506-9E24-4FC8-9E89-167F3640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4" y="310833"/>
            <a:ext cx="8182542" cy="16500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 –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дамитын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эмбрионының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аптадан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жүктіліктің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аптасына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" descr="07weeks396x382">
            <a:extLst>
              <a:ext uri="{FF2B5EF4-FFF2-40B4-BE49-F238E27FC236}">
                <a16:creationId xmlns="" xmlns:a16="http://schemas.microsoft.com/office/drawing/2014/main" id="{FA89ADBA-2D3D-4DBE-9848-2E538596C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7338" y="2187575"/>
            <a:ext cx="40338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>
            <a:extLst>
              <a:ext uri="{FF2B5EF4-FFF2-40B4-BE49-F238E27FC236}">
                <a16:creationId xmlns="" xmlns:a16="http://schemas.microsoft.com/office/drawing/2014/main" id="{10835059-5D6C-474A-A7EF-0BCD33B2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88" y="168593"/>
            <a:ext cx="7755572" cy="28082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жүктіліктің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9-шы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жұмасынан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кезге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басқаша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фетальді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2" descr="http://moya-vselennaya.com/images/011912_1209_420212.jpg">
            <a:extLst>
              <a:ext uri="{FF2B5EF4-FFF2-40B4-BE49-F238E27FC236}">
                <a16:creationId xmlns="" xmlns:a16="http://schemas.microsoft.com/office/drawing/2014/main" id="{516A286C-963C-4F24-B34B-0CD9A2B5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566035"/>
            <a:ext cx="5688013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nprophil.ucoz.ru/_nw/3/57315122.jpg">
            <a:extLst>
              <a:ext uri="{FF2B5EF4-FFF2-40B4-BE49-F238E27FC236}">
                <a16:creationId xmlns="" xmlns:a16="http://schemas.microsoft.com/office/drawing/2014/main" id="{1514B472-C7E1-4DE4-8D07-624AE2723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00"/>
          <a:stretch>
            <a:fillRect/>
          </a:stretch>
        </p:blipFill>
        <p:spPr bwMode="auto">
          <a:xfrm>
            <a:off x="228600" y="223520"/>
            <a:ext cx="8686800" cy="602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57" r="13442"/>
          <a:stretch/>
        </p:blipFill>
        <p:spPr bwMode="auto">
          <a:xfrm>
            <a:off x="246743" y="-1"/>
            <a:ext cx="8897257" cy="667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2522</TotalTime>
  <Words>335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Сабақтың тақырыбы: Құрсақта даму. Ұрықтық дамудың алғашқы кезеңдері. Ұрықтың қалыптасуы мен дамуы </vt:lpstr>
      <vt:lpstr>Адамның құрсақта дамуында шартты түрде үш кезең бөлінеді: </vt:lpstr>
      <vt:lpstr>Слайд 4</vt:lpstr>
      <vt:lpstr>Ұрықтану  (зачатие) -</vt:lpstr>
      <vt:lpstr>Слайд 6</vt:lpstr>
      <vt:lpstr>Слайд 7</vt:lpstr>
      <vt:lpstr>Слайд 8</vt:lpstr>
      <vt:lpstr>Слайд 9</vt:lpstr>
      <vt:lpstr>  Тапсырма 1. Ақпарат көздерін зерттеп,  кестені толтыр .  </vt:lpstr>
      <vt:lpstr>               Үй жұмысы</vt:lpstr>
      <vt:lpstr>Слайд 12</vt:lpstr>
      <vt:lpstr>Назарларыңызға рахмет!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Недельная циклограмма работы НИШ ХБН г. Петропавловска</dc:title>
  <dc:creator>Maria Lipchanskaya</dc:creator>
  <cp:lastModifiedBy>бота</cp:lastModifiedBy>
  <cp:revision>200</cp:revision>
  <cp:lastPrinted>2015-09-03T05:39:38Z</cp:lastPrinted>
  <dcterms:created xsi:type="dcterms:W3CDTF">2015-08-30T23:50:36Z</dcterms:created>
  <dcterms:modified xsi:type="dcterms:W3CDTF">2020-03-28T02:36:07Z</dcterms:modified>
</cp:coreProperties>
</file>