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13" r:id="rId1"/>
  </p:sldMasterIdLst>
  <p:notesMasterIdLst>
    <p:notesMasterId r:id="rId14"/>
  </p:notesMasterIdLst>
  <p:sldIdLst>
    <p:sldId id="297" r:id="rId2"/>
    <p:sldId id="308" r:id="rId3"/>
    <p:sldId id="311" r:id="rId4"/>
    <p:sldId id="312" r:id="rId5"/>
    <p:sldId id="304" r:id="rId6"/>
    <p:sldId id="313" r:id="rId7"/>
    <p:sldId id="293" r:id="rId8"/>
    <p:sldId id="295" r:id="rId9"/>
    <p:sldId id="291" r:id="rId10"/>
    <p:sldId id="314" r:id="rId11"/>
    <p:sldId id="316" r:id="rId12"/>
    <p:sldId id="31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66CC"/>
    <a:srgbClr val="CC0000"/>
    <a:srgbClr val="CCFF33"/>
    <a:srgbClr val="4A7FB4"/>
    <a:srgbClr val="4374BB"/>
    <a:srgbClr val="3378CB"/>
    <a:srgbClr val="91E5E3"/>
    <a:srgbClr val="9D8D65"/>
    <a:srgbClr val="ADA07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750" autoAdjust="0"/>
    <p:restoredTop sz="94660"/>
  </p:normalViewPr>
  <p:slideViewPr>
    <p:cSldViewPr>
      <p:cViewPr>
        <p:scale>
          <a:sx n="60" d="100"/>
          <a:sy n="60" d="100"/>
        </p:scale>
        <p:origin x="-3078" y="-10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DDFBE6-C920-40FE-A6B3-7AF580BEDA0C}" type="doc">
      <dgm:prSet loTypeId="urn:microsoft.com/office/officeart/2005/8/layout/vProcess5" loCatId="process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518559D-7181-4EED-969D-ADA831F746F8}">
      <dgm:prSet phldrT="[Текст]" custT="1"/>
      <dgm:spPr/>
      <dgm:t>
        <a:bodyPr/>
        <a:lstStyle/>
        <a:p>
          <a:pPr algn="ctr" rtl="0"/>
          <a:r>
            <a:rPr kumimoji="0" lang="en-US" sz="4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Task 4. Work in pairs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A281C873-EE22-4361-BE06-4B9880C70FCD}" type="parTrans" cxnId="{C8829373-A499-4328-B0D6-2A90C2A727D5}">
      <dgm:prSet/>
      <dgm:spPr/>
      <dgm:t>
        <a:bodyPr/>
        <a:lstStyle/>
        <a:p>
          <a:endParaRPr lang="ru-RU"/>
        </a:p>
      </dgm:t>
    </dgm:pt>
    <dgm:pt modelId="{36111CEF-34D8-43AF-95C4-58238C0BC297}" type="sibTrans" cxnId="{C8829373-A499-4328-B0D6-2A90C2A727D5}">
      <dgm:prSet/>
      <dgm:spPr/>
      <dgm:t>
        <a:bodyPr/>
        <a:lstStyle/>
        <a:p>
          <a:endParaRPr lang="ru-RU"/>
        </a:p>
      </dgm:t>
    </dgm:pt>
    <dgm:pt modelId="{D4A82E09-1002-4DFB-8CF8-83C4526BE3E8}">
      <dgm:prSet phldrT="[Текст]" custT="1"/>
      <dgm:spPr/>
      <dgm:t>
        <a:bodyPr/>
        <a:lstStyle/>
        <a:p>
          <a:pPr rtl="0">
            <a:tabLst/>
          </a:pPr>
          <a:r>
            <a:rPr kumimoji="0" lang="en-US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Creating the questions for interviewing the classmates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AE26453E-C288-4A53-87EE-744A3F72B462}" type="parTrans" cxnId="{E2A6525E-AAB5-4863-964F-F1B025406580}">
      <dgm:prSet/>
      <dgm:spPr/>
      <dgm:t>
        <a:bodyPr/>
        <a:lstStyle/>
        <a:p>
          <a:endParaRPr lang="ru-RU"/>
        </a:p>
      </dgm:t>
    </dgm:pt>
    <dgm:pt modelId="{D38647A4-1FDE-4583-9ED4-26848881B865}" type="sibTrans" cxnId="{E2A6525E-AAB5-4863-964F-F1B025406580}">
      <dgm:prSet/>
      <dgm:spPr/>
      <dgm:t>
        <a:bodyPr/>
        <a:lstStyle/>
        <a:p>
          <a:endParaRPr lang="ru-RU"/>
        </a:p>
      </dgm:t>
    </dgm:pt>
    <dgm:pt modelId="{4B3AB182-4D27-4616-8C2D-01A59BA94BEB}">
      <dgm:prSet custT="1"/>
      <dgm:spPr/>
      <dgm:t>
        <a:bodyPr/>
        <a:lstStyle/>
        <a:p>
          <a:pPr rtl="0"/>
          <a:r>
            <a:rPr kumimoji="0" lang="en-US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Differentiation by ability:</a:t>
          </a:r>
        </a:p>
        <a:p>
          <a:pPr rtl="0"/>
          <a:r>
            <a:rPr kumimoji="0" lang="en-US" sz="2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For more able students to compose an interview about healthy lifestyle</a:t>
          </a:r>
          <a:endParaRPr kumimoji="0" lang="en-US" sz="2800" b="1" i="0" u="none" strike="noStrike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Times New Roman" pitchFamily="18" charset="0"/>
            <a:ea typeface="Calibri" pitchFamily="34" charset="0"/>
            <a:cs typeface="Times New Roman" pitchFamily="18" charset="0"/>
          </a:endParaRPr>
        </a:p>
      </dgm:t>
    </dgm:pt>
    <dgm:pt modelId="{A739C876-C773-42A6-A2CE-BE724290C008}" type="parTrans" cxnId="{F5A736FC-03BE-4DA6-B152-1DDC104843F4}">
      <dgm:prSet/>
      <dgm:spPr/>
      <dgm:t>
        <a:bodyPr/>
        <a:lstStyle/>
        <a:p>
          <a:endParaRPr lang="ru-RU"/>
        </a:p>
      </dgm:t>
    </dgm:pt>
    <dgm:pt modelId="{0172A36B-A1F0-4BE5-A475-8F3151D9D2A7}" type="sibTrans" cxnId="{F5A736FC-03BE-4DA6-B152-1DDC104843F4}">
      <dgm:prSet/>
      <dgm:spPr/>
      <dgm:t>
        <a:bodyPr/>
        <a:lstStyle/>
        <a:p>
          <a:endParaRPr lang="ru-RU"/>
        </a:p>
      </dgm:t>
    </dgm:pt>
    <dgm:pt modelId="{3EB4C9DF-FB6C-4037-82D3-2E9C677D7EDE}" type="pres">
      <dgm:prSet presAssocID="{97DDFBE6-C920-40FE-A6B3-7AF580BEDA0C}" presName="outerComposite" presStyleCnt="0">
        <dgm:presLayoutVars>
          <dgm:chMax val="5"/>
          <dgm:dir/>
          <dgm:resizeHandles val="exact"/>
        </dgm:presLayoutVars>
      </dgm:prSet>
      <dgm:spPr/>
    </dgm:pt>
    <dgm:pt modelId="{7A9A17CA-24BE-4175-A409-A7499E2A5362}" type="pres">
      <dgm:prSet presAssocID="{97DDFBE6-C920-40FE-A6B3-7AF580BEDA0C}" presName="dummyMaxCanvas" presStyleCnt="0">
        <dgm:presLayoutVars/>
      </dgm:prSet>
      <dgm:spPr/>
    </dgm:pt>
    <dgm:pt modelId="{836B004C-9956-40CB-9517-23D0939F5554}" type="pres">
      <dgm:prSet presAssocID="{97DDFBE6-C920-40FE-A6B3-7AF580BEDA0C}" presName="ThreeNodes_1" presStyleLbl="node1" presStyleIdx="0" presStyleCnt="3" custScaleX="1176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C8B458-A83A-46AC-AA85-0CD65A38D7DE}" type="pres">
      <dgm:prSet presAssocID="{97DDFBE6-C920-40FE-A6B3-7AF580BEDA0C}" presName="ThreeNodes_2" presStyleLbl="node1" presStyleIdx="1" presStyleCnt="3" custScaleX="1065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0AB4A7-6DB9-4397-A069-DFBFCD4AFF9F}" type="pres">
      <dgm:prSet presAssocID="{97DDFBE6-C920-40FE-A6B3-7AF580BEDA0C}" presName="ThreeNodes_3" presStyleLbl="node1" presStyleIdx="2" presStyleCnt="3" custScaleX="107688">
        <dgm:presLayoutVars>
          <dgm:bulletEnabled val="1"/>
        </dgm:presLayoutVars>
      </dgm:prSet>
      <dgm:spPr/>
    </dgm:pt>
    <dgm:pt modelId="{A683389D-77EB-41DE-8D39-FDF4831CD239}" type="pres">
      <dgm:prSet presAssocID="{97DDFBE6-C920-40FE-A6B3-7AF580BEDA0C}" presName="ThreeConn_1-2" presStyleLbl="fgAccFollowNode1" presStyleIdx="0" presStyleCnt="2">
        <dgm:presLayoutVars>
          <dgm:bulletEnabled val="1"/>
        </dgm:presLayoutVars>
      </dgm:prSet>
      <dgm:spPr/>
    </dgm:pt>
    <dgm:pt modelId="{A8E02DB9-70FA-4365-95C9-8A1E1CDBFA22}" type="pres">
      <dgm:prSet presAssocID="{97DDFBE6-C920-40FE-A6B3-7AF580BEDA0C}" presName="ThreeConn_2-3" presStyleLbl="fgAccFollowNode1" presStyleIdx="1" presStyleCnt="2">
        <dgm:presLayoutVars>
          <dgm:bulletEnabled val="1"/>
        </dgm:presLayoutVars>
      </dgm:prSet>
      <dgm:spPr/>
    </dgm:pt>
    <dgm:pt modelId="{C9178C71-BC21-4D6F-95D6-EB02C168D2CE}" type="pres">
      <dgm:prSet presAssocID="{97DDFBE6-C920-40FE-A6B3-7AF580BEDA0C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6580ED-F6FD-4353-B266-792ABE27EDC9}" type="pres">
      <dgm:prSet presAssocID="{97DDFBE6-C920-40FE-A6B3-7AF580BEDA0C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8BF031-A7B9-4EF1-90FB-32967F340B23}" type="pres">
      <dgm:prSet presAssocID="{97DDFBE6-C920-40FE-A6B3-7AF580BEDA0C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21FFFF3-CDFD-4608-A1EB-01295CD9BFD9}" type="presOf" srcId="{36111CEF-34D8-43AF-95C4-58238C0BC297}" destId="{A683389D-77EB-41DE-8D39-FDF4831CD239}" srcOrd="0" destOrd="0" presId="urn:microsoft.com/office/officeart/2005/8/layout/vProcess5"/>
    <dgm:cxn modelId="{EC92252C-7DB2-4E08-BEAE-87A05BE6541C}" type="presOf" srcId="{4B3AB182-4D27-4616-8C2D-01A59BA94BEB}" destId="{6E0AB4A7-6DB9-4397-A069-DFBFCD4AFF9F}" srcOrd="0" destOrd="0" presId="urn:microsoft.com/office/officeart/2005/8/layout/vProcess5"/>
    <dgm:cxn modelId="{C8829373-A499-4328-B0D6-2A90C2A727D5}" srcId="{97DDFBE6-C920-40FE-A6B3-7AF580BEDA0C}" destId="{1518559D-7181-4EED-969D-ADA831F746F8}" srcOrd="0" destOrd="0" parTransId="{A281C873-EE22-4361-BE06-4B9880C70FCD}" sibTransId="{36111CEF-34D8-43AF-95C4-58238C0BC297}"/>
    <dgm:cxn modelId="{F5A736FC-03BE-4DA6-B152-1DDC104843F4}" srcId="{97DDFBE6-C920-40FE-A6B3-7AF580BEDA0C}" destId="{4B3AB182-4D27-4616-8C2D-01A59BA94BEB}" srcOrd="2" destOrd="0" parTransId="{A739C876-C773-42A6-A2CE-BE724290C008}" sibTransId="{0172A36B-A1F0-4BE5-A475-8F3151D9D2A7}"/>
    <dgm:cxn modelId="{6FF73A22-BBB3-498D-BE71-64964F422A19}" type="presOf" srcId="{D4A82E09-1002-4DFB-8CF8-83C4526BE3E8}" destId="{48C8B458-A83A-46AC-AA85-0CD65A38D7DE}" srcOrd="0" destOrd="0" presId="urn:microsoft.com/office/officeart/2005/8/layout/vProcess5"/>
    <dgm:cxn modelId="{30921194-07A3-4250-B074-4A264088D651}" type="presOf" srcId="{4B3AB182-4D27-4616-8C2D-01A59BA94BEB}" destId="{6D8BF031-A7B9-4EF1-90FB-32967F340B23}" srcOrd="1" destOrd="0" presId="urn:microsoft.com/office/officeart/2005/8/layout/vProcess5"/>
    <dgm:cxn modelId="{1E935E46-A75B-4DDF-B2F1-DA4B5AD34AA2}" type="presOf" srcId="{1518559D-7181-4EED-969D-ADA831F746F8}" destId="{836B004C-9956-40CB-9517-23D0939F5554}" srcOrd="0" destOrd="0" presId="urn:microsoft.com/office/officeart/2005/8/layout/vProcess5"/>
    <dgm:cxn modelId="{E2A6525E-AAB5-4863-964F-F1B025406580}" srcId="{97DDFBE6-C920-40FE-A6B3-7AF580BEDA0C}" destId="{D4A82E09-1002-4DFB-8CF8-83C4526BE3E8}" srcOrd="1" destOrd="0" parTransId="{AE26453E-C288-4A53-87EE-744A3F72B462}" sibTransId="{D38647A4-1FDE-4583-9ED4-26848881B865}"/>
    <dgm:cxn modelId="{DFE48B9B-D284-44F1-8867-E6E06C687DA1}" type="presOf" srcId="{1518559D-7181-4EED-969D-ADA831F746F8}" destId="{C9178C71-BC21-4D6F-95D6-EB02C168D2CE}" srcOrd="1" destOrd="0" presId="urn:microsoft.com/office/officeart/2005/8/layout/vProcess5"/>
    <dgm:cxn modelId="{FF97A5B3-FCBF-4658-A1D3-842C975C4718}" type="presOf" srcId="{97DDFBE6-C920-40FE-A6B3-7AF580BEDA0C}" destId="{3EB4C9DF-FB6C-4037-82D3-2E9C677D7EDE}" srcOrd="0" destOrd="0" presId="urn:microsoft.com/office/officeart/2005/8/layout/vProcess5"/>
    <dgm:cxn modelId="{8F08C64F-3682-4764-BBEF-B4E1799F61BA}" type="presOf" srcId="{D4A82E09-1002-4DFB-8CF8-83C4526BE3E8}" destId="{4E6580ED-F6FD-4353-B266-792ABE27EDC9}" srcOrd="1" destOrd="0" presId="urn:microsoft.com/office/officeart/2005/8/layout/vProcess5"/>
    <dgm:cxn modelId="{8E9EBFDF-4FF2-4FA3-8799-727C9C5801CD}" type="presOf" srcId="{D38647A4-1FDE-4583-9ED4-26848881B865}" destId="{A8E02DB9-70FA-4365-95C9-8A1E1CDBFA22}" srcOrd="0" destOrd="0" presId="urn:microsoft.com/office/officeart/2005/8/layout/vProcess5"/>
    <dgm:cxn modelId="{4CAE10A4-CEC6-4F74-A127-BE90F923F961}" type="presParOf" srcId="{3EB4C9DF-FB6C-4037-82D3-2E9C677D7EDE}" destId="{7A9A17CA-24BE-4175-A409-A7499E2A5362}" srcOrd="0" destOrd="0" presId="urn:microsoft.com/office/officeart/2005/8/layout/vProcess5"/>
    <dgm:cxn modelId="{9E282073-367D-483F-9CAD-B37554C1F95A}" type="presParOf" srcId="{3EB4C9DF-FB6C-4037-82D3-2E9C677D7EDE}" destId="{836B004C-9956-40CB-9517-23D0939F5554}" srcOrd="1" destOrd="0" presId="urn:microsoft.com/office/officeart/2005/8/layout/vProcess5"/>
    <dgm:cxn modelId="{E0FE7889-EECC-4D37-BE82-08DF7ECBA07F}" type="presParOf" srcId="{3EB4C9DF-FB6C-4037-82D3-2E9C677D7EDE}" destId="{48C8B458-A83A-46AC-AA85-0CD65A38D7DE}" srcOrd="2" destOrd="0" presId="urn:microsoft.com/office/officeart/2005/8/layout/vProcess5"/>
    <dgm:cxn modelId="{AFF89AC6-B781-4B39-AD10-B3E6F8471562}" type="presParOf" srcId="{3EB4C9DF-FB6C-4037-82D3-2E9C677D7EDE}" destId="{6E0AB4A7-6DB9-4397-A069-DFBFCD4AFF9F}" srcOrd="3" destOrd="0" presId="urn:microsoft.com/office/officeart/2005/8/layout/vProcess5"/>
    <dgm:cxn modelId="{64FA5397-3F63-4EF0-9260-3EBEEA81651E}" type="presParOf" srcId="{3EB4C9DF-FB6C-4037-82D3-2E9C677D7EDE}" destId="{A683389D-77EB-41DE-8D39-FDF4831CD239}" srcOrd="4" destOrd="0" presId="urn:microsoft.com/office/officeart/2005/8/layout/vProcess5"/>
    <dgm:cxn modelId="{87B0937C-8A77-4D49-A050-C068D6AB1934}" type="presParOf" srcId="{3EB4C9DF-FB6C-4037-82D3-2E9C677D7EDE}" destId="{A8E02DB9-70FA-4365-95C9-8A1E1CDBFA22}" srcOrd="5" destOrd="0" presId="urn:microsoft.com/office/officeart/2005/8/layout/vProcess5"/>
    <dgm:cxn modelId="{DB72B3F3-0B2D-4AB5-A31D-54D70DEF1334}" type="presParOf" srcId="{3EB4C9DF-FB6C-4037-82D3-2E9C677D7EDE}" destId="{C9178C71-BC21-4D6F-95D6-EB02C168D2CE}" srcOrd="6" destOrd="0" presId="urn:microsoft.com/office/officeart/2005/8/layout/vProcess5"/>
    <dgm:cxn modelId="{B0164238-4DD0-452B-983C-3D13B8089F68}" type="presParOf" srcId="{3EB4C9DF-FB6C-4037-82D3-2E9C677D7EDE}" destId="{4E6580ED-F6FD-4353-B266-792ABE27EDC9}" srcOrd="7" destOrd="0" presId="urn:microsoft.com/office/officeart/2005/8/layout/vProcess5"/>
    <dgm:cxn modelId="{EE7821B4-9147-48E7-8AC5-DC64DBC95F5A}" type="presParOf" srcId="{3EB4C9DF-FB6C-4037-82D3-2E9C677D7EDE}" destId="{6D8BF031-A7B9-4EF1-90FB-32967F340B23}" srcOrd="8" destOrd="0" presId="urn:microsoft.com/office/officeart/2005/8/layout/v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F4F51-7745-4DB7-8724-9B5C411EE189}" type="datetimeFigureOut">
              <a:rPr lang="ru-RU" smtClean="0"/>
              <a:pPr/>
              <a:t>19.04.2019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23FBD-055D-4ED0-814F-BFE3D7D7F9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6548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19.04.2019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191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19.04.2019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085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19.04.2019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999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19.04.2019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8990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19.04.2019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6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19.04.2019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8017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19.04.2019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7588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19.04.2019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0050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19.04.2019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367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19.04.2019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1519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19.04.2019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5489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19.04.2019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7378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&quot;Маячок&quot; Сайт учителя начальных классов Станковой Наталии Валентиновны Фоны для презентаций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898" y="9350"/>
            <a:ext cx="9087606" cy="682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D:\Документы ЛМ\Шаблоны презентаций\Анимации для слайдов\Фоны\Анимации\Hello,good bye\privet2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428604"/>
            <a:ext cx="8124590" cy="2271714"/>
          </a:xfrm>
          <a:prstGeom prst="rect">
            <a:avLst/>
          </a:prstGeom>
          <a:noFill/>
        </p:spPr>
      </p:pic>
      <p:pic>
        <p:nvPicPr>
          <p:cNvPr id="7" name="Picture 5" descr="D:\Документы ЛМ\Шаблоны презентаций\Анимации для слайдов\Фоны\Анимации\Hello,good bye\bd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3143248"/>
            <a:ext cx="6664144" cy="109120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428728" y="4786322"/>
            <a:ext cx="6643734" cy="1357322"/>
          </a:xfrm>
          <a:prstGeom prst="rect">
            <a:avLst/>
          </a:prstGeom>
          <a:noFill/>
        </p:spPr>
        <p:txBody>
          <a:bodyPr wrap="none" rtlCol="0">
            <a:prstTxWarp prst="textDeflate">
              <a:avLst/>
            </a:prstTxWarp>
            <a:spAutoFit/>
          </a:bodyPr>
          <a:lstStyle/>
          <a:p>
            <a:r>
              <a:rPr lang="en-US" b="1" dirty="0" smtClean="0">
                <a:ln w="57150">
                  <a:solidFill>
                    <a:srgbClr val="FFCCFF"/>
                  </a:solidFill>
                </a:ln>
                <a:solidFill>
                  <a:schemeClr val="tx2">
                    <a:lumMod val="95000"/>
                    <a:lumOff val="5000"/>
                  </a:schemeClr>
                </a:solidFill>
                <a:latin typeface="Impact" pitchFamily="34" charset="0"/>
              </a:rPr>
              <a:t>to our lesson</a:t>
            </a:r>
            <a:r>
              <a:rPr lang="en-US" dirty="0" smtClean="0">
                <a:ln w="57150">
                  <a:solidFill>
                    <a:srgbClr val="FFCCFF"/>
                  </a:solidFill>
                </a:ln>
                <a:solidFill>
                  <a:schemeClr val="tx2">
                    <a:lumMod val="95000"/>
                    <a:lumOff val="5000"/>
                  </a:schemeClr>
                </a:solidFill>
                <a:latin typeface="Impact" pitchFamily="34" charset="0"/>
              </a:rPr>
              <a:t>!</a:t>
            </a:r>
            <a:endParaRPr lang="ru-RU" dirty="0">
              <a:ln w="57150">
                <a:solidFill>
                  <a:srgbClr val="FFCCFF"/>
                </a:solidFill>
              </a:ln>
              <a:solidFill>
                <a:schemeClr val="tx2">
                  <a:lumMod val="95000"/>
                  <a:lumOff val="5000"/>
                </a:schemeClr>
              </a:solidFill>
              <a:latin typeface="I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733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&quot;Маячок&quot; Сайт учителя начальных классов Станковой Наталии Валентиновны Фоны для презентаций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259" y="35781"/>
            <a:ext cx="9087606" cy="682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Схема 5"/>
          <p:cNvGraphicFramePr/>
          <p:nvPr/>
        </p:nvGraphicFramePr>
        <p:xfrm>
          <a:off x="428596" y="928670"/>
          <a:ext cx="8143900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58722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&quot;Маячок&quot; Сайт учителя начальных классов Станковой Наталии Валентиновны Фоны для презентаций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259" y="35781"/>
            <a:ext cx="9087606" cy="682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8596" y="928670"/>
            <a:ext cx="835821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b="1" dirty="0" smtClean="0"/>
              <a:t>Feedback: </a:t>
            </a:r>
            <a:r>
              <a:rPr lang="en-GB" sz="4400" dirty="0" err="1" smtClean="0"/>
              <a:t>Gr</a:t>
            </a:r>
            <a:r>
              <a:rPr lang="ru-RU" sz="4400" dirty="0" smtClean="0"/>
              <a:t>о</a:t>
            </a:r>
            <a:r>
              <a:rPr lang="en-GB" sz="4400" dirty="0" smtClean="0"/>
              <a:t>ups </a:t>
            </a:r>
            <a:r>
              <a:rPr lang="en-GB" sz="4400" dirty="0" err="1" smtClean="0"/>
              <a:t>ev</a:t>
            </a:r>
            <a:r>
              <a:rPr lang="ru-RU" sz="4400" dirty="0" smtClean="0"/>
              <a:t>а</a:t>
            </a:r>
            <a:r>
              <a:rPr lang="en-GB" sz="4400" dirty="0" err="1" smtClean="0"/>
              <a:t>luate</a:t>
            </a:r>
            <a:r>
              <a:rPr lang="en-GB" sz="4400" dirty="0" smtClean="0"/>
              <a:t> each other by putting their </a:t>
            </a:r>
            <a:r>
              <a:rPr lang="en-GB" sz="4400" b="1" dirty="0" smtClean="0">
                <a:solidFill>
                  <a:srgbClr val="C00000"/>
                </a:solidFill>
              </a:rPr>
              <a:t>thumbs up/d</a:t>
            </a:r>
            <a:r>
              <a:rPr lang="ru-RU" sz="4400" b="1" dirty="0" smtClean="0">
                <a:solidFill>
                  <a:srgbClr val="C00000"/>
                </a:solidFill>
              </a:rPr>
              <a:t>о</a:t>
            </a:r>
            <a:r>
              <a:rPr lang="en-GB" sz="4400" b="1" dirty="0" err="1" smtClean="0">
                <a:solidFill>
                  <a:srgbClr val="C00000"/>
                </a:solidFill>
              </a:rPr>
              <a:t>wn</a:t>
            </a:r>
            <a:r>
              <a:rPr lang="en-GB" sz="4400" dirty="0" smtClean="0"/>
              <a:t> and </a:t>
            </a:r>
            <a:r>
              <a:rPr lang="en-GB" sz="4400" dirty="0" err="1" smtClean="0"/>
              <a:t>expl</a:t>
            </a:r>
            <a:r>
              <a:rPr lang="ru-RU" sz="4400" dirty="0" smtClean="0"/>
              <a:t>а</a:t>
            </a:r>
            <a:r>
              <a:rPr lang="kk-KZ" sz="4400" dirty="0" smtClean="0"/>
              <a:t>і</a:t>
            </a:r>
            <a:r>
              <a:rPr lang="en-GB" sz="4400" dirty="0" smtClean="0"/>
              <a:t>n the reasons us</a:t>
            </a:r>
            <a:r>
              <a:rPr lang="kk-KZ" sz="4400" dirty="0" smtClean="0"/>
              <a:t>і</a:t>
            </a:r>
            <a:r>
              <a:rPr lang="en-GB" sz="4400" dirty="0" err="1" smtClean="0"/>
              <a:t>ng</a:t>
            </a:r>
            <a:r>
              <a:rPr lang="en-GB" sz="4400" dirty="0" smtClean="0"/>
              <a:t> s</a:t>
            </a:r>
            <a:r>
              <a:rPr lang="kk-KZ" sz="4400" dirty="0" smtClean="0"/>
              <a:t>і</a:t>
            </a:r>
            <a:r>
              <a:rPr lang="en-GB" sz="4400" dirty="0" err="1" smtClean="0"/>
              <a:t>mple</a:t>
            </a:r>
            <a:r>
              <a:rPr lang="en-GB" sz="4400" dirty="0" smtClean="0"/>
              <a:t> l</a:t>
            </a:r>
            <a:r>
              <a:rPr lang="kk-KZ" sz="4400" dirty="0" smtClean="0"/>
              <a:t>а</a:t>
            </a:r>
            <a:r>
              <a:rPr lang="en-GB" sz="4400" dirty="0" err="1" smtClean="0"/>
              <a:t>ngu</a:t>
            </a:r>
            <a:r>
              <a:rPr lang="kk-KZ" sz="4400" dirty="0" smtClean="0"/>
              <a:t>а</a:t>
            </a:r>
            <a:r>
              <a:rPr lang="en-GB" sz="4400" dirty="0" smtClean="0"/>
              <a:t>g</a:t>
            </a:r>
            <a:r>
              <a:rPr lang="kk-KZ" sz="4400" dirty="0" smtClean="0"/>
              <a:t>е</a:t>
            </a:r>
            <a:r>
              <a:rPr lang="en-GB" sz="4400" dirty="0" smtClean="0"/>
              <a:t>. </a:t>
            </a:r>
            <a:r>
              <a:rPr lang="en-GB" sz="4400" i="1" dirty="0" smtClean="0"/>
              <a:t>Your </a:t>
            </a:r>
            <a:r>
              <a:rPr lang="en-GB" sz="4400" i="1" dirty="0" err="1" smtClean="0"/>
              <a:t>answ</a:t>
            </a:r>
            <a:r>
              <a:rPr lang="kk-KZ" sz="4400" i="1" dirty="0" smtClean="0"/>
              <a:t>е</a:t>
            </a:r>
            <a:r>
              <a:rPr lang="en-GB" sz="4400" i="1" dirty="0" smtClean="0"/>
              <a:t>r is good. I </a:t>
            </a:r>
            <a:r>
              <a:rPr lang="en-GB" sz="4400" i="1" dirty="0" err="1" smtClean="0"/>
              <a:t>lik</a:t>
            </a:r>
            <a:r>
              <a:rPr lang="kk-KZ" sz="4400" i="1" dirty="0" smtClean="0"/>
              <a:t>е</a:t>
            </a:r>
            <a:r>
              <a:rPr lang="en-GB" sz="4400" i="1" dirty="0" smtClean="0"/>
              <a:t>/I don’t </a:t>
            </a:r>
            <a:r>
              <a:rPr lang="en-GB" sz="4400" i="1" dirty="0" err="1" smtClean="0"/>
              <a:t>lik</a:t>
            </a:r>
            <a:r>
              <a:rPr lang="kk-KZ" sz="4400" i="1" dirty="0" smtClean="0"/>
              <a:t>е</a:t>
            </a:r>
            <a:r>
              <a:rPr lang="en-GB" sz="4400" i="1" dirty="0" smtClean="0"/>
              <a:t> ... </a:t>
            </a:r>
            <a:endParaRPr lang="ru-RU" sz="4400" dirty="0"/>
          </a:p>
        </p:txBody>
      </p:sp>
      <p:pic>
        <p:nvPicPr>
          <p:cNvPr id="5" name="Рисунок 4" descr="C:\Users\Home\Desktop\Er Tostic\thumbs-up-and-down-screenshots-1.jpg"/>
          <p:cNvPicPr/>
          <p:nvPr/>
        </p:nvPicPr>
        <p:blipFill>
          <a:blip r:embed="rId3" cstate="print">
            <a:lum bright="10000"/>
          </a:blip>
          <a:srcRect/>
          <a:stretch>
            <a:fillRect/>
          </a:stretch>
        </p:blipFill>
        <p:spPr bwMode="auto">
          <a:xfrm>
            <a:off x="5715008" y="4357694"/>
            <a:ext cx="2786082" cy="20291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58722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&quot;Маячок&quot; Сайт учителя начальных классов Станковой Наталии Валентиновны Фоны для презентаций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259" y="35781"/>
            <a:ext cx="9087606" cy="682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 descr="C:\Users\User\Desktop\traffic-light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1285860"/>
            <a:ext cx="6072230" cy="55721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2428860" y="571480"/>
            <a:ext cx="44791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ookman Old Style" pitchFamily="18" charset="0"/>
              </a:rPr>
              <a:t>Traffic light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6858048" cy="857232"/>
          </a:xfrm>
        </p:spPr>
        <p:txBody>
          <a:bodyPr/>
          <a:lstStyle/>
          <a:p>
            <a:r>
              <a:rPr lang="en-US" sz="3600" b="1" dirty="0" smtClean="0">
                <a:solidFill>
                  <a:srgbClr val="C00000"/>
                </a:solidFill>
                <a:latin typeface="Bookman Old Style" pitchFamily="18" charset="0"/>
              </a:rPr>
              <a:t>Reflection</a:t>
            </a:r>
            <a:endParaRPr lang="ru-RU" sz="36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722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&quot;Маячок&quot; Сайт учителя начальных классов Станковой Наталии Валентиновны Фоны для презентаций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898" y="9350"/>
            <a:ext cx="9087606" cy="682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>
                <a:solidFill>
                  <a:srgbClr val="005426"/>
                </a:solidFill>
                <a:latin typeface="Bookman Old Style" pitchFamily="18" charset="0"/>
              </a:rPr>
              <a:t>Alatau</a:t>
            </a:r>
            <a:r>
              <a:rPr lang="en-US" sz="3600" b="1" dirty="0" smtClean="0">
                <a:solidFill>
                  <a:srgbClr val="005426"/>
                </a:solidFill>
                <a:latin typeface="Bookman Old Style" pitchFamily="18" charset="0"/>
              </a:rPr>
              <a:t> region, School 180</a:t>
            </a:r>
            <a:br>
              <a:rPr lang="en-US" sz="3600" b="1" dirty="0" smtClean="0">
                <a:solidFill>
                  <a:srgbClr val="005426"/>
                </a:solidFill>
                <a:latin typeface="Bookman Old Style" pitchFamily="18" charset="0"/>
              </a:rPr>
            </a:br>
            <a:endParaRPr lang="ru-RU" sz="3600" b="1" dirty="0">
              <a:solidFill>
                <a:srgbClr val="005426"/>
              </a:solidFill>
              <a:latin typeface="Bookman Old Style" pitchFamily="18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8229600" cy="478634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b="1" dirty="0" smtClean="0">
                <a:solidFill>
                  <a:srgbClr val="005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Grade </a:t>
            </a:r>
            <a:r>
              <a:rPr lang="ru-RU" sz="3600" b="1" dirty="0" smtClean="0">
                <a:solidFill>
                  <a:srgbClr val="005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7</a:t>
            </a:r>
            <a:endParaRPr lang="en-US" sz="3600" b="1" dirty="0" smtClean="0">
              <a:solidFill>
                <a:srgbClr val="00542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algn="ctr">
              <a:buNone/>
            </a:pPr>
            <a:endParaRPr lang="en-US" sz="3600" b="1" dirty="0" smtClean="0">
              <a:solidFill>
                <a:srgbClr val="00542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algn="ctr">
              <a:buNone/>
            </a:pPr>
            <a:r>
              <a:rPr lang="en-US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Unit 8</a:t>
            </a:r>
            <a:r>
              <a:rPr lang="en-US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 </a:t>
            </a:r>
            <a:r>
              <a:rPr lang="en-US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Healthy habits</a:t>
            </a:r>
            <a:endParaRPr lang="en-US" sz="4000" b="1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algn="ctr">
              <a:buNone/>
            </a:pPr>
            <a:r>
              <a:rPr lang="en-US" b="1" dirty="0" smtClean="0">
                <a:ln>
                  <a:solidFill>
                    <a:srgbClr val="002060"/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Reading and discussing the texts. </a:t>
            </a:r>
            <a:endParaRPr lang="en-US" b="1" dirty="0" smtClean="0">
              <a:ln>
                <a:solidFill>
                  <a:srgbClr val="002060"/>
                </a:solidFill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algn="ctr">
              <a:buNone/>
            </a:pPr>
            <a:r>
              <a:rPr lang="en-US" b="1" dirty="0" smtClean="0">
                <a:ln>
                  <a:solidFill>
                    <a:srgbClr val="002060"/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Creating </a:t>
            </a:r>
            <a:r>
              <a:rPr lang="en-US" b="1" dirty="0" smtClean="0">
                <a:ln>
                  <a:solidFill>
                    <a:srgbClr val="002060"/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the questions for interviewing the </a:t>
            </a:r>
            <a:r>
              <a:rPr lang="en-US" b="1" dirty="0" smtClean="0">
                <a:ln>
                  <a:solidFill>
                    <a:srgbClr val="002060"/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classmates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57290" y="5715016"/>
            <a:ext cx="67008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3200" b="1" dirty="0" smtClean="0">
                <a:solidFill>
                  <a:srgbClr val="005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Planned by </a:t>
            </a:r>
            <a:r>
              <a:rPr lang="en-US" sz="3200" b="1" dirty="0" err="1" smtClean="0">
                <a:solidFill>
                  <a:srgbClr val="005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Zhumabekova</a:t>
            </a:r>
            <a:r>
              <a:rPr lang="en-US" sz="3200" b="1" dirty="0" smtClean="0">
                <a:solidFill>
                  <a:srgbClr val="005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L.M.</a:t>
            </a:r>
            <a:endParaRPr lang="ru-RU" sz="3200" dirty="0">
              <a:solidFill>
                <a:srgbClr val="005426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733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&quot;Маячок&quot; Сайт учителя начальных классов Станковой Наталии Валентиновны Фоны для презентаций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94" y="35781"/>
            <a:ext cx="9087606" cy="682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  <a:latin typeface="Bookman Old Style" pitchFamily="18" charset="0"/>
              </a:rPr>
              <a:t>LESSON OBJECTIVES</a:t>
            </a:r>
            <a:endParaRPr lang="ru-RU" sz="4000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85720" y="1643050"/>
            <a:ext cx="885828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3" algn="l"/>
              </a:tabLs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Learners will be able to: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3" algn="l"/>
              </a:tabLs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361950" marR="0" lvl="3" indent="-276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6213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understand the meaning of the words to match them with definitions;</a:t>
            </a:r>
          </a:p>
          <a:p>
            <a:pPr marL="361950" marR="0" lvl="3" indent="-276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6213" algn="l"/>
              </a:tabLst>
            </a:pP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6213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 recognize the main point of the text to give correct answer;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6213" algn="l"/>
              </a:tabLst>
            </a:pP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6213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 identify incoherence in arguments in short, simple texts;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6213" algn="l"/>
              </a:tabLst>
            </a:pPr>
            <a:endParaRPr kumimoji="0" lang="en-US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176213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  discuss the questions to formulate the main idea ;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28733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&quot;Маячок&quot; Сайт учителя начальных классов Станковой Наталии Валентиновны Фоны для презентаций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94" y="35781"/>
            <a:ext cx="9087606" cy="682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  <a:latin typeface="Bookman Old Style" pitchFamily="18" charset="0"/>
              </a:rPr>
              <a:t>Assessment criteria</a:t>
            </a: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14282" y="1928802"/>
            <a:ext cx="8429684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-93663" algn="l"/>
              </a:tabLs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understand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the main idea to give correct answer in simple text on general topic;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-93663" algn="l"/>
              </a:tabLst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-93663" algn="l"/>
              </a:tabLs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take part in discussing and solving problems in groups and pairs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to create the questions;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733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&quot;Маячок&quot; Сайт учителя начальных классов Станковой Наталии Валентиновны Фоны для презентаций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496" y="35781"/>
            <a:ext cx="9087606" cy="682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94566382"/>
              </p:ext>
            </p:extLst>
          </p:nvPr>
        </p:nvGraphicFramePr>
        <p:xfrm>
          <a:off x="467544" y="1556792"/>
          <a:ext cx="8489335" cy="490715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318902"/>
                <a:gridCol w="3170433"/>
              </a:tblGrid>
              <a:tr h="2355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1.  prescription</a:t>
                      </a: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dirty="0" smtClean="0">
                          <a:solidFill>
                            <a:srgbClr val="222222"/>
                          </a:solidFill>
                          <a:latin typeface="Arial"/>
                        </a:rPr>
                        <a:t> [</a:t>
                      </a:r>
                      <a:r>
                        <a:rPr lang="en-US" sz="2400" b="1" i="0" dirty="0" err="1" smtClean="0">
                          <a:solidFill>
                            <a:srgbClr val="003399"/>
                          </a:solidFill>
                          <a:latin typeface="Lucida Sans Unicode"/>
                        </a:rPr>
                        <a:t>prɪˈskrɪpʃən</a:t>
                      </a:r>
                      <a:r>
                        <a:rPr lang="en-US" sz="2400" b="0" i="0" dirty="0" smtClean="0">
                          <a:solidFill>
                            <a:srgbClr val="222222"/>
                          </a:solidFill>
                          <a:latin typeface="Arial"/>
                        </a:rPr>
                        <a:t>] 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                     </a:t>
                      </a:r>
                      <a:endParaRPr lang="ru-RU" sz="2400" b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+mj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       рецепт</a:t>
                      </a: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+mj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</a:tr>
              <a:tr h="235585"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send away </a:t>
                      </a: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dirty="0" smtClean="0">
                          <a:solidFill>
                            <a:srgbClr val="0070C0"/>
                          </a:solidFill>
                          <a:latin typeface="Arial"/>
                        </a:rPr>
                        <a:t>[</a:t>
                      </a:r>
                      <a:r>
                        <a:rPr lang="en-US" sz="2400" b="1" i="0" dirty="0" err="1" smtClean="0">
                          <a:solidFill>
                            <a:srgbClr val="003399"/>
                          </a:solidFill>
                          <a:latin typeface="Lucida Sans Unicode"/>
                        </a:rPr>
                        <a:t>sɛnd</a:t>
                      </a:r>
                      <a:r>
                        <a:rPr lang="ru-RU" sz="2400" b="1" i="0" dirty="0" smtClean="0">
                          <a:solidFill>
                            <a:srgbClr val="003399"/>
                          </a:solidFill>
                          <a:latin typeface="Lucida Sans Unicode"/>
                        </a:rPr>
                        <a:t> </a:t>
                      </a:r>
                      <a:r>
                        <a:rPr lang="en-US" sz="2400" b="0" i="0" dirty="0" smtClean="0">
                          <a:solidFill>
                            <a:srgbClr val="222222"/>
                          </a:solidFill>
                          <a:latin typeface="Arial"/>
                        </a:rPr>
                        <a:t> </a:t>
                      </a:r>
                      <a:r>
                        <a:rPr lang="en-US" sz="2400" b="0" i="0" dirty="0" err="1" smtClean="0">
                          <a:solidFill>
                            <a:srgbClr val="003399"/>
                          </a:solidFill>
                          <a:latin typeface="Arial"/>
                        </a:rPr>
                        <a:t>əˈweɪ</a:t>
                      </a:r>
                      <a:r>
                        <a:rPr lang="en-US" sz="2400" b="0" i="0" dirty="0" smtClean="0">
                          <a:solidFill>
                            <a:srgbClr val="003399"/>
                          </a:solidFill>
                          <a:latin typeface="Arial"/>
                        </a:rPr>
                        <a:t>]</a:t>
                      </a:r>
                      <a:endParaRPr lang="kk-KZ" sz="2400" b="0" i="0" dirty="0" smtClean="0">
                        <a:solidFill>
                          <a:srgbClr val="003399"/>
                        </a:solidFill>
                        <a:latin typeface="Arial"/>
                      </a:endParaRPr>
                    </a:p>
                    <a:p>
                      <a:pPr marL="457200" marR="0" indent="-4572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  <a:defRPr/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+mj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ru-RU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қайтарып жіберу</a:t>
                      </a: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+mj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</a:tr>
              <a:tr h="235585"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3"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get good grades </a:t>
                      </a:r>
                      <a:r>
                        <a:rPr lang="kk-KZ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dirty="0" smtClean="0">
                          <a:solidFill>
                            <a:srgbClr val="003399"/>
                          </a:solidFill>
                          <a:latin typeface="Arial"/>
                        </a:rPr>
                        <a:t>[</a:t>
                      </a:r>
                      <a:r>
                        <a:rPr lang="en-US" sz="2400" b="0" i="0" dirty="0" smtClean="0">
                          <a:solidFill>
                            <a:srgbClr val="003399"/>
                          </a:solidFill>
                          <a:latin typeface="Arial"/>
                        </a:rPr>
                        <a:t>get </a:t>
                      </a:r>
                      <a:r>
                        <a:rPr lang="en-US" sz="2400" b="0" i="0" dirty="0" smtClean="0">
                          <a:solidFill>
                            <a:srgbClr val="003399"/>
                          </a:solidFill>
                          <a:latin typeface="Arial"/>
                        </a:rPr>
                        <a:t>ˈ</a:t>
                      </a:r>
                      <a:r>
                        <a:rPr lang="en-US" sz="2400" b="0" i="0" dirty="0" err="1" smtClean="0">
                          <a:solidFill>
                            <a:srgbClr val="003399"/>
                          </a:solidFill>
                          <a:latin typeface="Arial"/>
                        </a:rPr>
                        <a:t>gʊd</a:t>
                      </a:r>
                      <a:r>
                        <a:rPr lang="en-US" sz="2400" b="0" i="0" dirty="0" smtClean="0">
                          <a:solidFill>
                            <a:srgbClr val="003399"/>
                          </a:solidFill>
                          <a:latin typeface="Arial"/>
                        </a:rPr>
                        <a:t> </a:t>
                      </a:r>
                      <a:r>
                        <a:rPr lang="en-US" sz="2400" b="0" i="0" dirty="0" smtClean="0">
                          <a:solidFill>
                            <a:srgbClr val="222222"/>
                          </a:solidFill>
                          <a:latin typeface="Arial"/>
                        </a:rPr>
                        <a:t>[</a:t>
                      </a:r>
                      <a:r>
                        <a:rPr lang="en-US" sz="2400" b="1" i="0" dirty="0" err="1" smtClean="0">
                          <a:solidFill>
                            <a:srgbClr val="003399"/>
                          </a:solidFill>
                          <a:latin typeface="Lucida Sans Unicode"/>
                        </a:rPr>
                        <a:t>greɪd</a:t>
                      </a:r>
                      <a:r>
                        <a:rPr lang="en-US" sz="2400" b="0" i="0" dirty="0" err="1" smtClean="0">
                          <a:solidFill>
                            <a:srgbClr val="003399"/>
                          </a:solidFill>
                          <a:latin typeface="Arial"/>
                        </a:rPr>
                        <a:t>z</a:t>
                      </a:r>
                      <a:r>
                        <a:rPr lang="en-US" sz="2400" b="0" i="0" dirty="0" smtClean="0">
                          <a:solidFill>
                            <a:srgbClr val="003399"/>
                          </a:solidFill>
                          <a:latin typeface="Arial"/>
                        </a:rPr>
                        <a:t>]</a:t>
                      </a:r>
                      <a:endParaRPr lang="kk-KZ" sz="2400" b="0" i="0" dirty="0" smtClean="0">
                        <a:solidFill>
                          <a:srgbClr val="003399"/>
                        </a:solidFill>
                        <a:latin typeface="Arial"/>
                      </a:endParaRPr>
                    </a:p>
                    <a:p>
                      <a:pPr marL="457200" marR="0" indent="-4572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3"/>
                        <a:tabLst/>
                        <a:defRPr/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+mj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ru-RU" sz="2400" b="1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anose="02020603050405020304" pitchFamily="18" charset="0"/>
                        </a:rPr>
                        <a:t>жақсы баға алу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</a:tr>
              <a:tr h="2355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4   unpleasant </a:t>
                      </a:r>
                      <a:r>
                        <a:rPr lang="kk-KZ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dirty="0" smtClean="0">
                          <a:solidFill>
                            <a:srgbClr val="222222"/>
                          </a:solidFill>
                          <a:latin typeface="Arial"/>
                        </a:rPr>
                        <a:t>[</a:t>
                      </a:r>
                      <a:r>
                        <a:rPr lang="en-US" sz="2400" b="1" i="0" dirty="0" err="1" smtClean="0">
                          <a:solidFill>
                            <a:srgbClr val="003399"/>
                          </a:solidFill>
                          <a:latin typeface="Lucida Sans Unicode"/>
                        </a:rPr>
                        <a:t>ʌnˈplɛznt</a:t>
                      </a:r>
                      <a:r>
                        <a:rPr lang="en-US" sz="2400" b="0" i="0" dirty="0" smtClean="0">
                          <a:solidFill>
                            <a:srgbClr val="222222"/>
                          </a:solidFill>
                          <a:latin typeface="Arial"/>
                        </a:rPr>
                        <a:t>] </a:t>
                      </a:r>
                      <a:endParaRPr lang="ru-RU" sz="2400" b="1" dirty="0" smtClean="0">
                        <a:solidFill>
                          <a:srgbClr val="002060"/>
                        </a:solidFill>
                        <a:effectLst/>
                        <a:latin typeface="+mj-lt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kumimoji="0" lang="ru-RU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жағымсыз</a:t>
                      </a:r>
                      <a:endParaRPr lang="ru-RU" sz="3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</a:tr>
              <a:tr h="2355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5.  complain of    </a:t>
                      </a:r>
                      <a:r>
                        <a:rPr lang="en-US" sz="2400" b="0" i="0" dirty="0" smtClean="0">
                          <a:solidFill>
                            <a:srgbClr val="222222"/>
                          </a:solidFill>
                          <a:latin typeface="Arial"/>
                        </a:rPr>
                        <a:t>[</a:t>
                      </a:r>
                      <a:r>
                        <a:rPr lang="en-US" sz="2400" b="1" i="0" dirty="0" err="1" smtClean="0">
                          <a:solidFill>
                            <a:srgbClr val="003399"/>
                          </a:solidFill>
                          <a:latin typeface="Lucida Sans Unicode"/>
                        </a:rPr>
                        <a:t>kəmˈpleɪn</a:t>
                      </a:r>
                      <a:r>
                        <a:rPr lang="kk-KZ" sz="2400" b="1" i="0" dirty="0" smtClean="0">
                          <a:solidFill>
                            <a:srgbClr val="003399"/>
                          </a:solidFill>
                          <a:latin typeface="Lucida Sans Unicode"/>
                        </a:rPr>
                        <a:t> </a:t>
                      </a:r>
                      <a:r>
                        <a:rPr lang="kk-KZ" sz="2400" b="0" i="0" baseline="0" dirty="0" smtClean="0">
                          <a:solidFill>
                            <a:srgbClr val="003399"/>
                          </a:solidFill>
                          <a:latin typeface="Arial"/>
                        </a:rPr>
                        <a:t> </a:t>
                      </a:r>
                      <a:r>
                        <a:rPr lang="en-US" sz="2400" b="0" i="0" dirty="0" smtClean="0">
                          <a:solidFill>
                            <a:srgbClr val="003399"/>
                          </a:solidFill>
                          <a:latin typeface="Arial"/>
                        </a:rPr>
                        <a:t>ˈ</a:t>
                      </a:r>
                      <a:r>
                        <a:rPr lang="en-US" sz="2400" b="0" i="0" dirty="0" err="1" smtClean="0">
                          <a:solidFill>
                            <a:srgbClr val="003399"/>
                          </a:solidFill>
                          <a:latin typeface="Arial"/>
                        </a:rPr>
                        <a:t>ɒv</a:t>
                      </a:r>
                      <a:r>
                        <a:rPr lang="en-US" sz="2400" b="0" i="0" dirty="0" smtClean="0">
                          <a:solidFill>
                            <a:srgbClr val="003399"/>
                          </a:solidFill>
                          <a:latin typeface="Arial"/>
                        </a:rPr>
                        <a:t>]</a:t>
                      </a:r>
                      <a:r>
                        <a:rPr lang="kk-KZ" sz="2400" b="0" i="0" dirty="0" smtClean="0">
                          <a:solidFill>
                            <a:srgbClr val="222222"/>
                          </a:solidFill>
                          <a:latin typeface="Arial"/>
                        </a:rPr>
                        <a:t> </a:t>
                      </a:r>
                      <a:r>
                        <a:rPr lang="en-US" sz="2400" b="0" i="0" dirty="0" smtClean="0">
                          <a:solidFill>
                            <a:srgbClr val="222222"/>
                          </a:solidFill>
                          <a:latin typeface="Arial"/>
                        </a:rPr>
                        <a:t> 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                                   </a:t>
                      </a:r>
                      <a:endParaRPr lang="ru-RU" sz="2400" b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kumimoji="0" lang="ru-RU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шағымдану</a:t>
                      </a:r>
                      <a:endParaRPr kumimoji="0" lang="ru-RU" sz="3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</a:tr>
              <a:tr h="2355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6.  processed </a:t>
                      </a:r>
                      <a:r>
                        <a:rPr lang="kk-KZ" sz="24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food</a:t>
                      </a:r>
                      <a:r>
                        <a:rPr lang="kk-KZ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dirty="0" smtClean="0">
                          <a:solidFill>
                            <a:srgbClr val="222222"/>
                          </a:solidFill>
                          <a:latin typeface="Arial"/>
                        </a:rPr>
                        <a:t>[</a:t>
                      </a:r>
                      <a:r>
                        <a:rPr lang="en-US" sz="2400" b="1" i="0" dirty="0" smtClean="0">
                          <a:solidFill>
                            <a:srgbClr val="003399"/>
                          </a:solidFill>
                          <a:latin typeface="Lucida Sans Unicode"/>
                        </a:rPr>
                        <a:t>ˈ</a:t>
                      </a:r>
                      <a:r>
                        <a:rPr lang="en-US" sz="2400" b="1" i="0" dirty="0" err="1" smtClean="0">
                          <a:solidFill>
                            <a:srgbClr val="003399"/>
                          </a:solidFill>
                          <a:latin typeface="Lucida Sans Unicode"/>
                        </a:rPr>
                        <a:t>prəusɛst</a:t>
                      </a:r>
                      <a:r>
                        <a:rPr lang="en-US" sz="2400" b="1" i="0" dirty="0" smtClean="0">
                          <a:solidFill>
                            <a:srgbClr val="003399"/>
                          </a:solidFill>
                          <a:latin typeface="Lucida Sans Unicode"/>
                        </a:rPr>
                        <a:t>   ˈ</a:t>
                      </a:r>
                      <a:r>
                        <a:rPr lang="en-US" sz="2400" b="1" i="0" dirty="0" err="1" smtClean="0">
                          <a:solidFill>
                            <a:srgbClr val="003399"/>
                          </a:solidFill>
                          <a:latin typeface="Lucida Sans Unicode"/>
                        </a:rPr>
                        <a:t>fuːd</a:t>
                      </a:r>
                      <a:r>
                        <a:rPr lang="en-US" sz="2400" b="0" i="0" dirty="0" smtClean="0">
                          <a:solidFill>
                            <a:srgbClr val="222222"/>
                          </a:solidFill>
                          <a:latin typeface="Arial"/>
                        </a:rPr>
                        <a:t>]</a:t>
                      </a:r>
                      <a:endParaRPr lang="ru-RU" sz="2400" b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kumimoji="0" lang="ru-RU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өңделген тағам</a:t>
                      </a:r>
                      <a:endParaRPr lang="ru-RU" sz="3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14480" y="571480"/>
            <a:ext cx="66095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Book Antiqua" pitchFamily="18" charset="0"/>
              </a:rPr>
              <a:t>Working with new vocabulary</a:t>
            </a:r>
            <a:endParaRPr lang="ru-RU" sz="3600" dirty="0">
              <a:solidFill>
                <a:srgbClr val="C0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966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&quot;Маячок&quot; Сайт учителя начальных классов Станковой Наталии Валентиновны Фоны для презентаций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496" y="35781"/>
            <a:ext cx="9087606" cy="682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94566382"/>
              </p:ext>
            </p:extLst>
          </p:nvPr>
        </p:nvGraphicFramePr>
        <p:xfrm>
          <a:off x="467544" y="1556792"/>
          <a:ext cx="8489335" cy="499453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532952"/>
                <a:gridCol w="4956383"/>
              </a:tblGrid>
              <a:tr h="2355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1.  prescription</a:t>
                      </a: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dirty="0" smtClean="0">
                          <a:solidFill>
                            <a:srgbClr val="222222"/>
                          </a:solidFill>
                          <a:latin typeface="Arial"/>
                        </a:rPr>
                        <a:t> 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                     </a:t>
                      </a:r>
                      <a:endParaRPr lang="ru-RU" sz="2400" b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+mj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a. unfriendly</a:t>
                      </a: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+mj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</a:tr>
              <a:tr h="235585"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send away </a:t>
                      </a: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kk-KZ" sz="2400" b="0" i="0" dirty="0" smtClean="0">
                        <a:solidFill>
                          <a:srgbClr val="003399"/>
                        </a:solidFill>
                        <a:latin typeface="Arial"/>
                      </a:endParaRPr>
                    </a:p>
                    <a:p>
                      <a:pPr marL="457200" marR="0" indent="-4572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  <a:defRPr/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+mj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b.</a:t>
                      </a:r>
                      <a:r>
                        <a:rPr lang="en-US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contains more than one item on the list of ingredients</a:t>
                      </a: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+mj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</a:tr>
              <a:tr h="235585"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3"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get good grades </a:t>
                      </a:r>
                      <a:r>
                        <a:rPr lang="kk-KZ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kk-KZ" sz="2400" b="0" i="0" dirty="0" smtClean="0">
                        <a:solidFill>
                          <a:srgbClr val="003399"/>
                        </a:solidFill>
                        <a:latin typeface="Arial"/>
                      </a:endParaRPr>
                    </a:p>
                    <a:p>
                      <a:pPr marL="457200" marR="0" indent="-4572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3"/>
                        <a:tabLst/>
                        <a:defRPr/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+mj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 panose="02020603050405020304" pitchFamily="18" charset="0"/>
                        </a:rPr>
                        <a:t>c. state that one is suffering from (a pain 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</a:tr>
              <a:tr h="2355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4   unpleasant </a:t>
                      </a:r>
                      <a:r>
                        <a:rPr lang="kk-KZ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ru-RU" sz="2400" b="1" dirty="0" smtClean="0">
                        <a:solidFill>
                          <a:srgbClr val="002060"/>
                        </a:solidFill>
                        <a:effectLst/>
                        <a:latin typeface="+mj-lt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d. drive away, banish</a:t>
                      </a:r>
                      <a:endParaRPr lang="ru-RU" sz="3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</a:tr>
              <a:tr h="2355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5.  complain of   </a:t>
                      </a:r>
                      <a:r>
                        <a:rPr lang="en-US" sz="2400" b="0" i="0" dirty="0" smtClean="0">
                          <a:solidFill>
                            <a:srgbClr val="222222"/>
                          </a:solidFill>
                          <a:latin typeface="Arial"/>
                        </a:rPr>
                        <a:t> 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                                   </a:t>
                      </a:r>
                      <a:endParaRPr lang="ru-RU" sz="2400" b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e. an instruction written by a doctor</a:t>
                      </a:r>
                      <a:endParaRPr kumimoji="0" lang="ru-RU" sz="3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</a:tr>
              <a:tr h="2355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6.  processed </a:t>
                      </a:r>
                      <a:r>
                        <a:rPr lang="kk-KZ" sz="24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food</a:t>
                      </a:r>
                      <a:r>
                        <a:rPr lang="kk-KZ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ru-RU" sz="2400" b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get good ratings</a:t>
                      </a:r>
                      <a:endParaRPr lang="ru-RU" sz="3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86116" y="571480"/>
            <a:ext cx="3329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Bookman Old Style" pitchFamily="18" charset="0"/>
              </a:rPr>
              <a:t>Answer</a:t>
            </a:r>
            <a:r>
              <a:rPr lang="kk-KZ" sz="3600" b="1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Bookman Old Style" pitchFamily="18" charset="0"/>
              </a:rPr>
              <a:t>keys</a:t>
            </a:r>
            <a:r>
              <a:rPr lang="kk-KZ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 flipH="1" flipV="1">
            <a:off x="2428860" y="4429132"/>
            <a:ext cx="2571768" cy="7143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6200000" flipH="1">
            <a:off x="2035951" y="2250273"/>
            <a:ext cx="2857520" cy="192882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2428860" y="2786058"/>
            <a:ext cx="5000660" cy="164307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2321703" y="2393149"/>
            <a:ext cx="2500330" cy="15716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2857488" y="3643314"/>
            <a:ext cx="3500462" cy="17145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2607455" y="3893347"/>
            <a:ext cx="2714644" cy="17859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4966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&quot;Маячок&quot; Сайт учителя начальных классов Станковой Наталии Валентиновны Фоны для презентаций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898" y="35781"/>
            <a:ext cx="9087606" cy="682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2996952"/>
            <a:ext cx="3240360" cy="3353013"/>
          </a:xfrm>
          <a:prstGeom prst="rect">
            <a:avLst/>
          </a:prstGeom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571736" y="1000108"/>
            <a:ext cx="5357818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8913" algn="l"/>
              </a:tabLst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Feedback: </a:t>
            </a:r>
            <a:r>
              <a:rPr kumimoji="0" lang="en-GB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with strategy </a:t>
            </a:r>
            <a:r>
              <a:rPr kumimoji="0" lang="en-GB" sz="4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en-GB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Sandwich</a:t>
            </a:r>
            <a:r>
              <a:rPr kumimoji="0" lang="en-GB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”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8913" algn="l"/>
              </a:tabLst>
            </a:pPr>
            <a:r>
              <a:rPr kumimoji="0" lang="en-GB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1 complement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8913" algn="l"/>
              </a:tabLst>
            </a:pPr>
            <a:r>
              <a:rPr kumimoji="0" lang="en-GB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1 suggestion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8913" algn="l"/>
              </a:tabLst>
            </a:pPr>
            <a:r>
              <a:rPr kumimoji="0" lang="en-GB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1 complement. </a:t>
            </a:r>
          </a:p>
        </p:txBody>
      </p:sp>
      <p:pic>
        <p:nvPicPr>
          <p:cNvPr id="7" name="Рисунок 6" descr="C:\Users\Home\Desktop\Er Tostic\feedback-sandwich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22" y="3929066"/>
            <a:ext cx="2857520" cy="20002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142279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&quot;Маячок&quot; Сайт учителя начальных классов Станковой Наталии Валентиновны Фоны для презентаций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898" y="35781"/>
            <a:ext cx="9087606" cy="682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3286116" y="571480"/>
            <a:ext cx="3329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Bookman Old Style" pitchFamily="18" charset="0"/>
              </a:rPr>
              <a:t>Answer</a:t>
            </a:r>
            <a:r>
              <a:rPr lang="kk-KZ" sz="3600" b="1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Bookman Old Style" pitchFamily="18" charset="0"/>
              </a:rPr>
              <a:t>keys</a:t>
            </a:r>
            <a:r>
              <a:rPr lang="kk-KZ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643042" y="1500174"/>
          <a:ext cx="1857387" cy="4342829"/>
        </p:xfrm>
        <a:graphic>
          <a:graphicData uri="http://schemas.openxmlformats.org/drawingml/2006/table">
            <a:tbl>
              <a:tblPr/>
              <a:tblGrid>
                <a:gridCol w="1857387"/>
              </a:tblGrid>
              <a:tr h="36433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Task</a:t>
                      </a:r>
                      <a:r>
                        <a:rPr lang="en-US" sz="40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2</a:t>
                      </a:r>
                      <a:r>
                        <a:rPr lang="ru-RU" sz="40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  <a:endParaRPr lang="en-US" sz="4000" b="1" dirty="0" smtClean="0">
                        <a:solidFill>
                          <a:srgbClr val="0070C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1.D</a:t>
                      </a:r>
                      <a:r>
                        <a:rPr lang="ru-RU" sz="4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endParaRPr lang="en-US" sz="40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2.B</a:t>
                      </a:r>
                      <a:r>
                        <a:rPr lang="ru-RU" sz="4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endParaRPr lang="en-US" sz="40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3.E</a:t>
                      </a:r>
                      <a:r>
                        <a:rPr lang="ru-RU" sz="4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endParaRPr lang="en-US" sz="40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4.C</a:t>
                      </a:r>
                      <a:r>
                        <a:rPr lang="ru-RU" sz="4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endParaRPr lang="en-US" sz="40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5.A.</a:t>
                      </a:r>
                      <a:endParaRPr lang="ru-RU" sz="4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5643570" y="1714488"/>
          <a:ext cx="2428892" cy="4866132"/>
        </p:xfrm>
        <a:graphic>
          <a:graphicData uri="http://schemas.openxmlformats.org/drawingml/2006/table">
            <a:tbl>
              <a:tblPr/>
              <a:tblGrid>
                <a:gridCol w="2428892"/>
              </a:tblGrid>
              <a:tr h="3643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Task</a:t>
                      </a:r>
                      <a:r>
                        <a:rPr kumimoji="0" lang="en-US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3</a:t>
                      </a:r>
                      <a:r>
                        <a:rPr kumimoji="0" lang="ru-RU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  <a:endParaRPr kumimoji="0" lang="en-US" sz="4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1.F; </a:t>
                      </a:r>
                      <a:endParaRPr kumimoji="0" lang="en-US" sz="4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2.T; </a:t>
                      </a:r>
                      <a:endParaRPr kumimoji="0" lang="en-US" sz="4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3.F; </a:t>
                      </a:r>
                      <a:endParaRPr kumimoji="0" lang="en-US" sz="4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4.F; </a:t>
                      </a:r>
                      <a:endParaRPr kumimoji="0" lang="en-US" sz="4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5.T.</a:t>
                      </a:r>
                      <a:endParaRPr kumimoji="0" lang="ru-RU" sz="4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6141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&quot;Маячок&quot; Сайт учителя начальных классов Станковой Наталии Валентиновны Фоны для презентаций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259" y="35781"/>
            <a:ext cx="9087606" cy="682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31578" y="2071678"/>
            <a:ext cx="861242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Teacher will evaluate learners answers with stars: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      a yellow star for every correct answer;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      a green star for partly correct answer;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      a red star for  incorrect answer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1000108"/>
            <a:ext cx="24641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ea typeface="Times New Roman" pitchFamily="18" charset="0"/>
                <a:cs typeface="Times New Roman" pitchFamily="18" charset="0"/>
              </a:rPr>
              <a:t>Feedback: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6" name="Рисунок 5" descr="C:\Users\Home\Desktop\Er Tostic\shiny-rating-stars-green-blue-450w-205456852.jpg"/>
          <p:cNvPicPr/>
          <p:nvPr/>
        </p:nvPicPr>
        <p:blipFill>
          <a:blip r:embed="rId3" cstate="print">
            <a:lum bright="20000"/>
          </a:blip>
          <a:srcRect t="66321"/>
          <a:stretch>
            <a:fillRect/>
          </a:stretch>
        </p:blipFill>
        <p:spPr bwMode="auto">
          <a:xfrm>
            <a:off x="857224" y="2643182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ÐÐ°ÑÑÐ¸Ð½ÐºÐ¸ Ð¿Ð¾ Ð·Ð°Ð¿ÑÐ¾ÑÑ green star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1104345">
            <a:off x="886769" y="3669662"/>
            <a:ext cx="398537" cy="440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Home\Desktop\Er Tostic\shiny-rating-stars-green-blue-450w-205456852.jpg"/>
          <p:cNvPicPr/>
          <p:nvPr/>
        </p:nvPicPr>
        <p:blipFill>
          <a:blip r:embed="rId5" cstate="print">
            <a:lum bright="10000"/>
          </a:blip>
          <a:srcRect b="67528"/>
          <a:stretch>
            <a:fillRect/>
          </a:stretch>
        </p:blipFill>
        <p:spPr bwMode="auto">
          <a:xfrm>
            <a:off x="857224" y="4572008"/>
            <a:ext cx="483853" cy="498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8722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Anim-10_apple</Template>
  <TotalTime>790</TotalTime>
  <Words>409</Words>
  <Application>Microsoft Office PowerPoint</Application>
  <PresentationFormat>Экран (4:3)</PresentationFormat>
  <Paragraphs>80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Alatau region, School 180 </vt:lpstr>
      <vt:lpstr>LESSON OBJECTIVES</vt:lpstr>
      <vt:lpstr>Assessment criteria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Reflection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Тағамдар</dc:title>
  <dc:subject>Анимированный шаблон для презентаций</dc:subject>
  <dc:creator>q</dc:creator>
  <dc:description>http://freeppt.ru/ - Презентации по культуре и искусству, шаблоны PowerPoint.</dc:description>
  <cp:lastModifiedBy>Home</cp:lastModifiedBy>
  <cp:revision>94</cp:revision>
  <dcterms:created xsi:type="dcterms:W3CDTF">2014-02-26T15:33:53Z</dcterms:created>
  <dcterms:modified xsi:type="dcterms:W3CDTF">2019-04-19T05:18:59Z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TC011408291033</vt:lpwstr>
  </property>
</Properties>
</file>