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9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«Қазақтың зергерлік</a:t>
            </a:r>
            <a:r>
              <a:rPr lang="ru-RU" dirty="0" smtClean="0"/>
              <a:t> </a:t>
            </a:r>
            <a:r>
              <a:rPr lang="ru-RU" dirty="0" err="1" smtClean="0"/>
              <a:t>өнері»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100382" cy="1147936"/>
          </a:xfrm>
        </p:spPr>
        <p:txBody>
          <a:bodyPr/>
          <a:lstStyle/>
          <a:p>
            <a:r>
              <a:rPr lang="kk-KZ" dirty="0" smtClean="0"/>
              <a:t>6-сынып </a:t>
            </a:r>
          </a:p>
          <a:p>
            <a:r>
              <a:rPr lang="kk-KZ" sz="1800" i="1" dirty="0" smtClean="0"/>
              <a:t>(оқыту тілі қазақ тілі емес</a:t>
            </a:r>
          </a:p>
          <a:p>
            <a:r>
              <a:rPr lang="kk-KZ" sz="1800" i="1" dirty="0" smtClean="0"/>
              <a:t> мектептерге арналған)</a:t>
            </a:r>
            <a:endParaRPr lang="ru-RU" sz="1800" i="1" dirty="0"/>
          </a:p>
        </p:txBody>
      </p:sp>
      <p:pic>
        <p:nvPicPr>
          <p:cNvPr id="7170" name="Picture 2" descr="https://ds04.infourok.ru/uploads/ex/0fb2/0005dc11-f080282b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500306"/>
            <a:ext cx="5143504" cy="4357694"/>
          </a:xfrm>
          <a:prstGeom prst="rect">
            <a:avLst/>
          </a:prstGeom>
          <a:noFill/>
        </p:spPr>
      </p:pic>
      <p:pic>
        <p:nvPicPr>
          <p:cNvPr id="9218" name="Picture 2" descr="https://go3.imgsmail.ru/imgpreview?key=349f351291c16100&amp;mb=imgdb_preview_3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1905000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781500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2445570"/>
              </p:ext>
            </p:extLst>
          </p:nvPr>
        </p:nvGraphicFramePr>
        <p:xfrm>
          <a:off x="14068" y="0"/>
          <a:ext cx="9073008" cy="666999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21268"/>
                <a:gridCol w="6951740"/>
              </a:tblGrid>
              <a:tr h="349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Сабақтың тақырыбы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«Қазақтың</a:t>
                      </a:r>
                      <a:r>
                        <a:rPr lang="kk-KZ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зергерлік өнері</a:t>
                      </a:r>
                      <a:r>
                        <a:rPr lang="kk-K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</a:tr>
              <a:tr h="1048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Сабақта іске асатын оқу мақсаты (оқу бағдараламасынан сілтеме)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6.1.3.1 - тұрмыстық - әлеуметтік тақырыптарға байланысты жаңа сөздер мен тірек сөздердің мағынасын түсіну; </a:t>
                      </a:r>
                    </a:p>
                    <a:p>
                      <a:pPr eaLnBrk="0" hangingPunct="0"/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6.4.4.1 - мәліметтерді  жинақтай отырып, тақырып бойынша постер, сызба-кестелер  жасау;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21" marR="59121" marT="0" marB="0"/>
                </a:tc>
              </a:tr>
              <a:tr h="732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Сабақтың мақсаты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«Қазақтың зергерлік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өнері»тақырыбына байланысты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әтіндердің тақырыбын, мазмұндық құрылымын салыстырады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</a:tr>
              <a:tr h="2316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200660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Оқушылардың барлығы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Мәтіндердің тақырыбын анықтайды;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Мәтіндердің идеясын анықтайды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Оқушылардың көбісі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Мәтіндерге салыстырмалы талдау жасай алады;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Ұқсастығы мен айырмашылықтарын анықтайды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Кейбір оқушылар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Мәтінді талдау барысында өзіндік ой қосады;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Креативті идея білдіреді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</a:tr>
              <a:tr h="349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Тілдік мақсаттар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 сөздерді  орынды қолданады.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</a:tr>
              <a:tr h="349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Құндылықтар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Өмір бойы білім алу, ынтымақтастық,  құрмет.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</a:tr>
              <a:tr h="358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 дағдысын қолдану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Интербелсенді тақта аудиовизуалды материалды  демонстрациялауда қолданылады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</a:tr>
              <a:tr h="349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Өмірмен байланыс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Қазақтың</a:t>
                      </a:r>
                      <a:r>
                        <a:rPr lang="kk-KZ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салт-дәстүрін,ұлттық қол өнерін </a:t>
                      </a:r>
                      <a:r>
                        <a:rPr lang="kk-K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насихаттау</a:t>
                      </a: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</a:tr>
              <a:tr h="349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Пәнаралық байланыс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Этонография,технология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</a:tr>
              <a:tr h="349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Алдыңғы білім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</a:t>
                      </a:r>
                      <a:r>
                        <a:rPr lang="kk-KZ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қол өнері</a:t>
                      </a:r>
                      <a:r>
                        <a:rPr lang="kk-K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121" marR="591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309989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Оқылым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алды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тапсырма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Қол өнер туындыларын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2844" y="2928934"/>
            <a:ext cx="491253" cy="4617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143240" y="2857496"/>
            <a:ext cx="504056" cy="511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Ә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072198" y="2786058"/>
            <a:ext cx="520669" cy="51962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42844" y="5143512"/>
            <a:ext cx="500065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В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286116" y="5072074"/>
            <a:ext cx="457200" cy="5479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Г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084168" y="5056399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</a:t>
            </a: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 flipV="1">
            <a:off x="457200" y="6477000"/>
            <a:ext cx="8229600" cy="23814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https://ds02.infourok.ru/uploads/ex/112b/0005a2f2-9829074d/hello_html_m6c5f7b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500330" cy="1809751"/>
          </a:xfrm>
          <a:prstGeom prst="rect">
            <a:avLst/>
          </a:prstGeom>
          <a:noFill/>
        </p:spPr>
      </p:pic>
      <p:pic>
        <p:nvPicPr>
          <p:cNvPr id="5124" name="Picture 4" descr="http://el.kz/media/images/tiny_images/e362d743016a640a5e65d208eca8c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643050"/>
            <a:ext cx="2357454" cy="1857388"/>
          </a:xfrm>
          <a:prstGeom prst="rect">
            <a:avLst/>
          </a:prstGeom>
          <a:noFill/>
        </p:spPr>
      </p:pic>
      <p:pic>
        <p:nvPicPr>
          <p:cNvPr id="5126" name="Picture 6" descr="https://massaget.kz/userdata/uploads/u51306/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571613"/>
            <a:ext cx="2500298" cy="2071702"/>
          </a:xfrm>
          <a:prstGeom prst="rect">
            <a:avLst/>
          </a:prstGeom>
          <a:noFill/>
        </p:spPr>
      </p:pic>
      <p:pic>
        <p:nvPicPr>
          <p:cNvPr id="5128" name="Picture 8" descr="https://arhivurokov.ru/multiurok/html/2017/01/08/s_5872790b4c59d/522744_2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929066"/>
            <a:ext cx="2471738" cy="2000264"/>
          </a:xfrm>
          <a:prstGeom prst="rect">
            <a:avLst/>
          </a:prstGeom>
          <a:noFill/>
        </p:spPr>
      </p:pic>
      <p:pic>
        <p:nvPicPr>
          <p:cNvPr id="5130" name="Picture 10" descr="https://arhivurokov.ru/multiurok/html/2017/01/08/s_5872790b4c59d/522744_2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786190"/>
            <a:ext cx="2214578" cy="2143140"/>
          </a:xfrm>
          <a:prstGeom prst="rect">
            <a:avLst/>
          </a:prstGeom>
          <a:noFill/>
        </p:spPr>
      </p:pic>
      <p:pic>
        <p:nvPicPr>
          <p:cNvPr id="5132" name="Picture 12" descr="http://el.kz/media/images/tiny_images/ada32d57d5d1cf3f4d4e137346c9d91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3786190"/>
            <a:ext cx="2500297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56664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Оқылым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тапсырмасы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мәтіндерді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мұқият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оқып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төмендегі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тапсырмаларды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орында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6884133"/>
              </p:ext>
            </p:extLst>
          </p:nvPr>
        </p:nvGraphicFramePr>
        <p:xfrm>
          <a:off x="467544" y="1085408"/>
          <a:ext cx="8033546" cy="555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546"/>
              </a:tblGrid>
              <a:tr h="507964">
                <a:tc>
                  <a:txBody>
                    <a:bodyPr/>
                    <a:lstStyle/>
                    <a:p>
                      <a:r>
                        <a:rPr lang="kk-KZ" baseline="0" dirty="0" smtClean="0"/>
                        <a:t>                                    </a:t>
                      </a:r>
                      <a:r>
                        <a:rPr lang="kk-KZ" dirty="0" smtClean="0"/>
                        <a:t>мәтін</a:t>
                      </a:r>
                      <a:endParaRPr lang="ru-RU" dirty="0"/>
                    </a:p>
                  </a:txBody>
                  <a:tcPr/>
                </a:tc>
              </a:tr>
              <a:tr h="5050338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Зергерлік өнер – қазақ қолөнерінің бір түрі.Зергерлік өнер Ұлы дала елінің сән-салтанатын,байлығын,биік талғамын көрсетеді.Зергерлер көбінесе әйелдердің  сәндік бұйымдарын жасайды.Сәндік бұйымдарға білезік,сақина,жүзік,сырға жатады.</a:t>
                      </a:r>
                    </a:p>
                    <a:p>
                      <a:r>
                        <a:rPr lang="kk-KZ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Сырға –құлаққа тағатын сәндік зергерлік бұйым. “Сырға тіл –көзден сақтайды” деген түсінік</a:t>
                      </a:r>
                      <a:r>
                        <a:rPr lang="kk-KZ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бар.Құлаққа сырға таққанда : “Құлағың ауырмасын, жаман сөз естіме,ажарлы бол!”-деп тілек айтқан.</a:t>
                      </a:r>
                    </a:p>
                    <a:p>
                      <a:r>
                        <a:rPr lang="kk-KZ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Білезік- ертеден кел жатқан білекке тағатын сәндік бұйым.Қыз бала 3-4 жасқа келген кезде ата-анасы білезік соқтырған.Білезікті екі қолға,кейде бір қолға тағады.Кейде бір қолға екі білезік тағады. Әшекей бұйымдарды “Қыз бала сән-салтанатта өссін!” деген оймен алтын-күмістен соқтырады.Білезік бергенде: “Қолың өнерлі болсын!”-деп тілек айтқан.</a:t>
                      </a:r>
                    </a:p>
                    <a:p>
                      <a:r>
                        <a:rPr lang="kk-KZ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Сәндік бұйымдар оюмен әшекейленген.</a:t>
                      </a:r>
                    </a:p>
                    <a:p>
                      <a:r>
                        <a:rPr lang="kk-KZ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Жүзік –қыздар мен әйелдердің саусағына тағылатын зергерлік бұйым. Зергерлер жүзікті асыл тастармен безендіріп, ою-өрнекпен әшекейлеген.</a:t>
                      </a:r>
                    </a:p>
                    <a:p>
                      <a:r>
                        <a:rPr lang="kk-KZ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Зергерлік бұйымдар қазақ өнері мен мәдениетін паш етеді.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832634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Оқылымнан кейінгі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тапсырма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286520"/>
            <a:ext cx="8229600" cy="19048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http://ds04.infourok.ru/uploads/ex/0be0/000255cf-26e815d9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286908" cy="6858001"/>
          </a:xfrm>
          <a:prstGeom prst="rect">
            <a:avLst/>
          </a:prstGeom>
          <a:noFill/>
        </p:spPr>
      </p:pic>
      <p:pic>
        <p:nvPicPr>
          <p:cNvPr id="2052" name="Picture 4" descr="http://adyrna.kz/wp-content/uploads/2015/11/0c29572632172d16726a418cef4768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357298"/>
            <a:ext cx="1785950" cy="1357322"/>
          </a:xfrm>
          <a:prstGeom prst="rect">
            <a:avLst/>
          </a:prstGeom>
          <a:noFill/>
        </p:spPr>
      </p:pic>
      <p:pic>
        <p:nvPicPr>
          <p:cNvPr id="2054" name="Picture 6" descr="https://go4.imgsmail.ru/imgpreview?key=265989995ba6596c&amp;mb=imgdb_preview_10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736"/>
            <a:ext cx="1785950" cy="1257301"/>
          </a:xfrm>
          <a:prstGeom prst="rect">
            <a:avLst/>
          </a:prstGeom>
          <a:noFill/>
        </p:spPr>
      </p:pic>
      <p:pic>
        <p:nvPicPr>
          <p:cNvPr id="2058" name="Picture 10" descr="https://massaget.kz/userdata/users/user_51387/1384756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214686"/>
            <a:ext cx="1285884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490150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9540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  </a:t>
            </a:r>
            <a:br>
              <a:rPr lang="kk-KZ" dirty="0" smtClean="0"/>
            </a:br>
            <a:r>
              <a:rPr lang="kk-KZ" dirty="0" smtClean="0"/>
              <a:t>     </a:t>
            </a:r>
            <a:br>
              <a:rPr lang="kk-KZ" dirty="0" smtClean="0"/>
            </a:br>
            <a:r>
              <a:rPr lang="kk-KZ" dirty="0" smtClean="0"/>
              <a:t>Топтық жұмыс</a:t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>
                <a:solidFill>
                  <a:srgbClr val="C00000"/>
                </a:solidFill>
              </a:rPr>
              <a:t>Тапсырмалар: Постер дайындау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500042"/>
            <a:ext cx="2857520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762380"/>
          </a:xfrm>
        </p:spPr>
        <p:txBody>
          <a:bodyPr/>
          <a:lstStyle/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</a:rPr>
              <a:t>1-топ.Білезік тобы                               Білезік туралы мәтіннен                ақпарат алып                                         постер дайындайды.</a:t>
            </a:r>
          </a:p>
          <a:p>
            <a:endParaRPr lang="kk-KZ" dirty="0" smtClean="0"/>
          </a:p>
          <a:p>
            <a:r>
              <a:rPr lang="kk-KZ" b="1" dirty="0" smtClean="0">
                <a:solidFill>
                  <a:schemeClr val="accent4">
                    <a:lumMod val="50000"/>
                  </a:schemeClr>
                </a:solidFill>
              </a:rPr>
              <a:t>2-топ .Сырға тобы                                  Сырға туралы мәтіннен                ақпарат алып                                         постер дайындайды</a:t>
            </a:r>
          </a:p>
          <a:p>
            <a:endParaRPr lang="kk-KZ" dirty="0" smtClean="0"/>
          </a:p>
          <a:p>
            <a:r>
              <a:rPr lang="kk-KZ" b="1" dirty="0" smtClean="0">
                <a:solidFill>
                  <a:srgbClr val="7030A0"/>
                </a:solidFill>
              </a:rPr>
              <a:t>3-топ.Жүзік тобы                                     Жүзік туралы мәтіннен                ақпарат алып                                         постер дайындайды</a:t>
            </a:r>
          </a:p>
        </p:txBody>
      </p:sp>
      <p:pic>
        <p:nvPicPr>
          <p:cNvPr id="3074" name="Picture 2" descr="https://massaget.kz/userdata/users/user_51387/1384756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214950"/>
            <a:ext cx="1714482" cy="1428784"/>
          </a:xfrm>
          <a:prstGeom prst="rect">
            <a:avLst/>
          </a:prstGeom>
          <a:noFill/>
        </p:spPr>
      </p:pic>
      <p:pic>
        <p:nvPicPr>
          <p:cNvPr id="3076" name="Picture 4" descr="http://astana-akshamy.kz/img/1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71744"/>
            <a:ext cx="1701781" cy="1309662"/>
          </a:xfrm>
          <a:prstGeom prst="rect">
            <a:avLst/>
          </a:prstGeom>
          <a:noFill/>
        </p:spPr>
      </p:pic>
      <p:pic>
        <p:nvPicPr>
          <p:cNvPr id="3078" name="Picture 6" descr="https://go4.imgsmail.ru/imgpreview?key=265989995ba6596c&amp;mb=imgdb_preview_10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71942"/>
            <a:ext cx="2000264" cy="1114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928414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d010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00188" y="785813"/>
            <a:ext cx="642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>
                <a:solidFill>
                  <a:srgbClr val="FF0000"/>
                </a:solidFill>
              </a:rPr>
              <a:t>Бір зергерлік бұйымды суреттеу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1500188"/>
            <a:ext cx="7715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00"/>
                </a:solidFill>
              </a:rPr>
              <a:t>1</a:t>
            </a:r>
            <a:r>
              <a:rPr lang="kk-KZ" sz="4000">
                <a:solidFill>
                  <a:srgbClr val="000000"/>
                </a:solidFill>
              </a:rPr>
              <a:t>.Ол қандай зергерлік бұйым?</a:t>
            </a:r>
          </a:p>
          <a:p>
            <a:r>
              <a:rPr lang="ru-RU" sz="4000">
                <a:solidFill>
                  <a:srgbClr val="000000"/>
                </a:solidFill>
              </a:rPr>
              <a:t>2.Неден жасалған?</a:t>
            </a:r>
          </a:p>
          <a:p>
            <a:r>
              <a:rPr lang="ru-RU" sz="4000">
                <a:solidFill>
                  <a:srgbClr val="000000"/>
                </a:solidFill>
              </a:rPr>
              <a:t>3.Көзі бар ма?</a:t>
            </a:r>
          </a:p>
          <a:p>
            <a:r>
              <a:rPr lang="ru-RU" sz="4000">
                <a:solidFill>
                  <a:srgbClr val="000000"/>
                </a:solidFill>
              </a:rPr>
              <a:t>4.Көлемі қандай?</a:t>
            </a:r>
          </a:p>
        </p:txBody>
      </p:sp>
      <p:pic>
        <p:nvPicPr>
          <p:cNvPr id="3074" name="Picture 2" descr="C:\Users\кенишбай\Downloads\480112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143380"/>
            <a:ext cx="3214710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6" y="1397000"/>
          <a:ext cx="842968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48"/>
                <a:gridCol w="1404948"/>
                <a:gridCol w="1404948"/>
                <a:gridCol w="1404948"/>
                <a:gridCol w="1404948"/>
                <a:gridCol w="1404948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Бұйымдар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Неден жасалады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Қайда тағады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Сен қандай әшекейді ұнатасын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Анаңда қандай әшекей бар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Қандай түсінік , тілектер айтылған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Жүзік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Алқа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Сақина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Сырға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flipH="1">
            <a:off x="1142974" y="285728"/>
            <a:ext cx="5929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chemeClr val="accent4">
                    <a:lumMod val="75000"/>
                  </a:schemeClr>
                </a:solidFill>
              </a:rPr>
              <a:t>“Семантикалық карта” әдісі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кенишбай\Downloads\480112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286388"/>
            <a:ext cx="1571636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Үйренгеніміз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ойланайық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b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  <a:p>
            <a:r>
              <a:rPr lang="ru-RU" dirty="0"/>
              <a:t>-	Не </a:t>
            </a:r>
            <a:r>
              <a:rPr lang="ru-RU" dirty="0" err="1"/>
              <a:t>білдім</a:t>
            </a:r>
            <a:r>
              <a:rPr lang="ru-RU" dirty="0"/>
              <a:t>, не </a:t>
            </a:r>
            <a:r>
              <a:rPr lang="ru-RU" dirty="0" err="1"/>
              <a:t>үйрендім</a:t>
            </a:r>
            <a:r>
              <a:rPr lang="ru-RU" dirty="0"/>
              <a:t>?..................................</a:t>
            </a:r>
          </a:p>
          <a:p>
            <a:r>
              <a:rPr lang="ru-RU" dirty="0"/>
              <a:t>-	</a:t>
            </a:r>
            <a:r>
              <a:rPr lang="ru-RU" dirty="0" err="1"/>
              <a:t>Бұл</a:t>
            </a:r>
            <a:r>
              <a:rPr lang="ru-RU" dirty="0"/>
              <a:t> не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?...........................................</a:t>
            </a:r>
          </a:p>
          <a:p>
            <a:r>
              <a:rPr lang="ru-RU" dirty="0"/>
              <a:t>-	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қолданысы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?..............................</a:t>
            </a:r>
          </a:p>
          <a:p>
            <a:r>
              <a:rPr lang="ru-RU" dirty="0"/>
              <a:t>-	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білімді</a:t>
            </a:r>
            <a:r>
              <a:rPr lang="ru-RU" dirty="0"/>
              <a:t> ары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дамытамын</a:t>
            </a:r>
            <a:r>
              <a:rPr lang="ru-RU" dirty="0"/>
              <a:t>?........</a:t>
            </a:r>
          </a:p>
          <a:p>
            <a:r>
              <a:rPr lang="ru-RU" dirty="0"/>
              <a:t>-	</a:t>
            </a:r>
            <a:r>
              <a:rPr lang="ru-RU" dirty="0" err="1"/>
              <a:t>Тағы</a:t>
            </a:r>
            <a:r>
              <a:rPr lang="ru-RU" dirty="0"/>
              <a:t> да не </a:t>
            </a:r>
            <a:r>
              <a:rPr lang="ru-RU" dirty="0" err="1"/>
              <a:t>білгім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?.................................</a:t>
            </a:r>
          </a:p>
          <a:p>
            <a:r>
              <a:rPr lang="ru-RU" dirty="0" err="1"/>
              <a:t>Үй жұмысы.</a:t>
            </a:r>
            <a:r>
              <a:rPr lang="ru-RU" dirty="0"/>
              <a:t> </a:t>
            </a:r>
            <a:r>
              <a:rPr lang="ru-RU" dirty="0" err="1" smtClean="0"/>
              <a:t>Суреттерге</a:t>
            </a:r>
            <a:r>
              <a:rPr lang="ru-RU" dirty="0" smtClean="0"/>
              <a:t> </a:t>
            </a:r>
            <a:r>
              <a:rPr lang="ru-RU" dirty="0" err="1" smtClean="0"/>
              <a:t>қарап әңгіме құра.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160514" cy="21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501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201</TotalTime>
  <Words>411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Ясность</vt:lpstr>
      <vt:lpstr>«Қазақтың зергерлік өнері»</vt:lpstr>
      <vt:lpstr>Слайд 2</vt:lpstr>
      <vt:lpstr>Оқылым алды тапсырма: Қол өнер туындыларын ата.   </vt:lpstr>
      <vt:lpstr>Оқылым тапсырмасы: мәтіндерді мұқият оқып,  төмендегі тапсырмаларды орында. </vt:lpstr>
      <vt:lpstr>Оқылымнан кейінгі тапсырма:</vt:lpstr>
      <vt:lpstr>         Топтық жұмыс  Тапсырмалар: Постер дайындау </vt:lpstr>
      <vt:lpstr>Слайд 7</vt:lpstr>
      <vt:lpstr>Слайд 8</vt:lpstr>
      <vt:lpstr>«Үйренгеніміз жөнінде ойланайық!»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«Тісті қорғау - денсаулық кепілі»</dc:title>
  <cp:lastModifiedBy>RePack by Diakov</cp:lastModifiedBy>
  <cp:revision>25</cp:revision>
  <dcterms:modified xsi:type="dcterms:W3CDTF">2018-11-25T16:00:31Z</dcterms:modified>
</cp:coreProperties>
</file>