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74"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4B18D1-180E-4673-A36E-0FCDC77752EC}" type="datetimeFigureOut">
              <a:rPr lang="ru-RU" smtClean="0"/>
              <a:t>чт 14.02.19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E5847-0F3A-4B4C-906B-731BDAB564E9}" type="slidenum">
              <a:rPr lang="ru-RU" smtClean="0"/>
              <a:t>‹#›</a:t>
            </a:fld>
            <a:endParaRPr lang="ru-RU"/>
          </a:p>
        </p:txBody>
      </p:sp>
    </p:spTree>
    <p:extLst>
      <p:ext uri="{BB962C8B-B14F-4D97-AF65-F5344CB8AC3E}">
        <p14:creationId xmlns:p14="http://schemas.microsoft.com/office/powerpoint/2010/main" val="3441507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7929D2C-449C-4B76-9B48-6C57DD47879A}" type="slidenum">
              <a:rPr lang="ru-RU" smtClean="0"/>
              <a:t>5</a:t>
            </a:fld>
            <a:endParaRPr lang="ru-RU" dirty="0"/>
          </a:p>
        </p:txBody>
      </p:sp>
    </p:spTree>
    <p:extLst>
      <p:ext uri="{BB962C8B-B14F-4D97-AF65-F5344CB8AC3E}">
        <p14:creationId xmlns:p14="http://schemas.microsoft.com/office/powerpoint/2010/main" val="2036202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9B31C3E-4CC2-46C2-B1A2-C22F34A7CDD0}" type="datetimeFigureOut">
              <a:rPr lang="ru-RU" smtClean="0"/>
              <a:t>чт 14.02.19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DFCB02-E91A-496F-911C-48252DD403A4}" type="slidenum">
              <a:rPr lang="ru-RU" smtClean="0"/>
              <a:t>‹#›</a:t>
            </a:fld>
            <a:endParaRPr lang="ru-RU"/>
          </a:p>
        </p:txBody>
      </p:sp>
    </p:spTree>
    <p:extLst>
      <p:ext uri="{BB962C8B-B14F-4D97-AF65-F5344CB8AC3E}">
        <p14:creationId xmlns:p14="http://schemas.microsoft.com/office/powerpoint/2010/main" val="2508445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9B31C3E-4CC2-46C2-B1A2-C22F34A7CDD0}" type="datetimeFigureOut">
              <a:rPr lang="ru-RU" smtClean="0"/>
              <a:t>чт 14.02.19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DFCB02-E91A-496F-911C-48252DD403A4}" type="slidenum">
              <a:rPr lang="ru-RU" smtClean="0"/>
              <a:t>‹#›</a:t>
            </a:fld>
            <a:endParaRPr lang="ru-RU"/>
          </a:p>
        </p:txBody>
      </p:sp>
    </p:spTree>
    <p:extLst>
      <p:ext uri="{BB962C8B-B14F-4D97-AF65-F5344CB8AC3E}">
        <p14:creationId xmlns:p14="http://schemas.microsoft.com/office/powerpoint/2010/main" val="3447699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9B31C3E-4CC2-46C2-B1A2-C22F34A7CDD0}" type="datetimeFigureOut">
              <a:rPr lang="ru-RU" smtClean="0"/>
              <a:t>чт 14.02.19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DFCB02-E91A-496F-911C-48252DD403A4}" type="slidenum">
              <a:rPr lang="ru-RU" smtClean="0"/>
              <a:t>‹#›</a:t>
            </a:fld>
            <a:endParaRPr lang="ru-RU"/>
          </a:p>
        </p:txBody>
      </p:sp>
    </p:spTree>
    <p:extLst>
      <p:ext uri="{BB962C8B-B14F-4D97-AF65-F5344CB8AC3E}">
        <p14:creationId xmlns:p14="http://schemas.microsoft.com/office/powerpoint/2010/main" val="378874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9B31C3E-4CC2-46C2-B1A2-C22F34A7CDD0}" type="datetimeFigureOut">
              <a:rPr lang="ru-RU" smtClean="0"/>
              <a:t>чт 14.02.19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DFCB02-E91A-496F-911C-48252DD403A4}" type="slidenum">
              <a:rPr lang="ru-RU" smtClean="0"/>
              <a:t>‹#›</a:t>
            </a:fld>
            <a:endParaRPr lang="ru-RU"/>
          </a:p>
        </p:txBody>
      </p:sp>
    </p:spTree>
    <p:extLst>
      <p:ext uri="{BB962C8B-B14F-4D97-AF65-F5344CB8AC3E}">
        <p14:creationId xmlns:p14="http://schemas.microsoft.com/office/powerpoint/2010/main" val="3017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9B31C3E-4CC2-46C2-B1A2-C22F34A7CDD0}" type="datetimeFigureOut">
              <a:rPr lang="ru-RU" smtClean="0"/>
              <a:t>чт 14.02.19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DFCB02-E91A-496F-911C-48252DD403A4}" type="slidenum">
              <a:rPr lang="ru-RU" smtClean="0"/>
              <a:t>‹#›</a:t>
            </a:fld>
            <a:endParaRPr lang="ru-RU"/>
          </a:p>
        </p:txBody>
      </p:sp>
    </p:spTree>
    <p:extLst>
      <p:ext uri="{BB962C8B-B14F-4D97-AF65-F5344CB8AC3E}">
        <p14:creationId xmlns:p14="http://schemas.microsoft.com/office/powerpoint/2010/main" val="1900488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9B31C3E-4CC2-46C2-B1A2-C22F34A7CDD0}" type="datetimeFigureOut">
              <a:rPr lang="ru-RU" smtClean="0"/>
              <a:t>чт 14.02.19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DFCB02-E91A-496F-911C-48252DD403A4}" type="slidenum">
              <a:rPr lang="ru-RU" smtClean="0"/>
              <a:t>‹#›</a:t>
            </a:fld>
            <a:endParaRPr lang="ru-RU"/>
          </a:p>
        </p:txBody>
      </p:sp>
    </p:spTree>
    <p:extLst>
      <p:ext uri="{BB962C8B-B14F-4D97-AF65-F5344CB8AC3E}">
        <p14:creationId xmlns:p14="http://schemas.microsoft.com/office/powerpoint/2010/main" val="25210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9B31C3E-4CC2-46C2-B1A2-C22F34A7CDD0}" type="datetimeFigureOut">
              <a:rPr lang="ru-RU" smtClean="0"/>
              <a:t>чт 14.02.19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CDFCB02-E91A-496F-911C-48252DD403A4}" type="slidenum">
              <a:rPr lang="ru-RU" smtClean="0"/>
              <a:t>‹#›</a:t>
            </a:fld>
            <a:endParaRPr lang="ru-RU"/>
          </a:p>
        </p:txBody>
      </p:sp>
    </p:spTree>
    <p:extLst>
      <p:ext uri="{BB962C8B-B14F-4D97-AF65-F5344CB8AC3E}">
        <p14:creationId xmlns:p14="http://schemas.microsoft.com/office/powerpoint/2010/main" val="53535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9B31C3E-4CC2-46C2-B1A2-C22F34A7CDD0}" type="datetimeFigureOut">
              <a:rPr lang="ru-RU" smtClean="0"/>
              <a:t>чт 14.02.19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CDFCB02-E91A-496F-911C-48252DD403A4}" type="slidenum">
              <a:rPr lang="ru-RU" smtClean="0"/>
              <a:t>‹#›</a:t>
            </a:fld>
            <a:endParaRPr lang="ru-RU"/>
          </a:p>
        </p:txBody>
      </p:sp>
    </p:spTree>
    <p:extLst>
      <p:ext uri="{BB962C8B-B14F-4D97-AF65-F5344CB8AC3E}">
        <p14:creationId xmlns:p14="http://schemas.microsoft.com/office/powerpoint/2010/main" val="45808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9B31C3E-4CC2-46C2-B1A2-C22F34A7CDD0}" type="datetimeFigureOut">
              <a:rPr lang="ru-RU" smtClean="0"/>
              <a:t>чт 14.02.19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CDFCB02-E91A-496F-911C-48252DD403A4}" type="slidenum">
              <a:rPr lang="ru-RU" smtClean="0"/>
              <a:t>‹#›</a:t>
            </a:fld>
            <a:endParaRPr lang="ru-RU"/>
          </a:p>
        </p:txBody>
      </p:sp>
    </p:spTree>
    <p:extLst>
      <p:ext uri="{BB962C8B-B14F-4D97-AF65-F5344CB8AC3E}">
        <p14:creationId xmlns:p14="http://schemas.microsoft.com/office/powerpoint/2010/main" val="167691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9B31C3E-4CC2-46C2-B1A2-C22F34A7CDD0}" type="datetimeFigureOut">
              <a:rPr lang="ru-RU" smtClean="0"/>
              <a:t>чт 14.02.19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DFCB02-E91A-496F-911C-48252DD403A4}" type="slidenum">
              <a:rPr lang="ru-RU" smtClean="0"/>
              <a:t>‹#›</a:t>
            </a:fld>
            <a:endParaRPr lang="ru-RU"/>
          </a:p>
        </p:txBody>
      </p:sp>
    </p:spTree>
    <p:extLst>
      <p:ext uri="{BB962C8B-B14F-4D97-AF65-F5344CB8AC3E}">
        <p14:creationId xmlns:p14="http://schemas.microsoft.com/office/powerpoint/2010/main" val="431049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9B31C3E-4CC2-46C2-B1A2-C22F34A7CDD0}" type="datetimeFigureOut">
              <a:rPr lang="ru-RU" smtClean="0"/>
              <a:t>чт 14.02.19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DFCB02-E91A-496F-911C-48252DD403A4}" type="slidenum">
              <a:rPr lang="ru-RU" smtClean="0"/>
              <a:t>‹#›</a:t>
            </a:fld>
            <a:endParaRPr lang="ru-RU"/>
          </a:p>
        </p:txBody>
      </p:sp>
    </p:spTree>
    <p:extLst>
      <p:ext uri="{BB962C8B-B14F-4D97-AF65-F5344CB8AC3E}">
        <p14:creationId xmlns:p14="http://schemas.microsoft.com/office/powerpoint/2010/main" val="178902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31C3E-4CC2-46C2-B1A2-C22F34A7CDD0}" type="datetimeFigureOut">
              <a:rPr lang="ru-RU" smtClean="0"/>
              <a:t>чт 14.02.19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FCB02-E91A-496F-911C-48252DD403A4}" type="slidenum">
              <a:rPr lang="ru-RU" smtClean="0"/>
              <a:t>‹#›</a:t>
            </a:fld>
            <a:endParaRPr lang="ru-RU"/>
          </a:p>
        </p:txBody>
      </p:sp>
    </p:spTree>
    <p:extLst>
      <p:ext uri="{BB962C8B-B14F-4D97-AF65-F5344CB8AC3E}">
        <p14:creationId xmlns:p14="http://schemas.microsoft.com/office/powerpoint/2010/main" val="1258654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6948" y="290720"/>
            <a:ext cx="10781650" cy="1451359"/>
          </a:xfrm>
          <a:prstGeom prst="rect">
            <a:avLst/>
          </a:prstGeom>
        </p:spPr>
        <p:txBody>
          <a:bodyPr wrap="square">
            <a:spAutoFit/>
          </a:bodyPr>
          <a:lstStyle/>
          <a:p>
            <a:pPr algn="ctr">
              <a:lnSpc>
                <a:spcPct val="115000"/>
              </a:lnSpc>
            </a:pPr>
            <a:r>
              <a:rPr lang="kk-KZ" sz="4000" b="1" dirty="0" smtClean="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Тақырып: </a:t>
            </a:r>
            <a:r>
              <a:rPr lang="kk-KZ" sz="4000" b="1" dirty="0">
                <a:latin typeface="Times New Roman" panose="02020603050405020304" pitchFamily="18" charset="0"/>
                <a:cs typeface="Times New Roman" panose="02020603050405020304" pitchFamily="18" charset="0"/>
              </a:rPr>
              <a:t>Табиғат – шабыттың қайнар көзі </a:t>
            </a:r>
            <a:endParaRPr lang="ru-RU" sz="4000" b="1" dirty="0">
              <a:latin typeface="Times New Roman" panose="02020603050405020304" pitchFamily="18" charset="0"/>
              <a:cs typeface="Times New Roman" panose="02020603050405020304" pitchFamily="18" charset="0"/>
            </a:endParaRPr>
          </a:p>
          <a:p>
            <a:pPr algn="ctr">
              <a:lnSpc>
                <a:spcPct val="115000"/>
              </a:lnSpc>
              <a:spcAft>
                <a:spcPts val="0"/>
              </a:spcAft>
            </a:pPr>
            <a:endParaRPr lang="ru-RU" sz="40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1923"/>
            <a:ext cx="12192000" cy="5326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633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Картинки по запросу фон школьны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00749" y="312136"/>
            <a:ext cx="7831394" cy="3785652"/>
          </a:xfrm>
          <a:prstGeom prst="rect">
            <a:avLst/>
          </a:prstGeom>
        </p:spPr>
        <p:txBody>
          <a:bodyPr wrap="square">
            <a:spAutoFit/>
          </a:bodyPr>
          <a:lstStyle/>
          <a:p>
            <a:r>
              <a:rPr lang="kk-KZ" sz="2400" b="1" dirty="0">
                <a:latin typeface="Times New Roman" panose="02020603050405020304" pitchFamily="18" charset="0"/>
                <a:cs typeface="Times New Roman" panose="02020603050405020304" pitchFamily="18" charset="0"/>
              </a:rPr>
              <a:t>Шығармашылық жұмыс, топпен жұмыс</a:t>
            </a:r>
            <a:r>
              <a:rPr lang="kk-KZ"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Садықбек Хангелдиндің -</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Табиғат , сен – тіршілік, тұнып тұрған,</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Сен – күнсің, көтерілген күліп қырдан,</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Сен – көлсің,</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Сен – ормансың,</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Сен – бұлбұлсың,</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Адамға сұлулықты шын ұқтырған, - деген өлең жолдарын </a:t>
            </a:r>
            <a:r>
              <a:rPr lang="kk-KZ" sz="2400" dirty="0" smtClean="0">
                <a:latin typeface="Times New Roman" panose="02020603050405020304" pitchFamily="18" charset="0"/>
                <a:cs typeface="Times New Roman" panose="02020603050405020304" pitchFamily="18" charset="0"/>
              </a:rPr>
              <a:t>басшылыққа </a:t>
            </a:r>
            <a:r>
              <a:rPr lang="kk-KZ" sz="2400" dirty="0">
                <a:latin typeface="Times New Roman" panose="02020603050405020304" pitchFamily="18" charset="0"/>
                <a:cs typeface="Times New Roman" panose="02020603050405020304" pitchFamily="18" charset="0"/>
              </a:rPr>
              <a:t>ала отырып, «Табиғат – тылсым дүние» тақырыбында</a:t>
            </a:r>
            <a:r>
              <a:rPr lang="kk-KZ" sz="2400" b="1" dirty="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сурет салу.</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671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Картинки по запросу музыкальный ф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12295"/>
            <a:ext cx="8038530" cy="674570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020232" y="333522"/>
            <a:ext cx="4999704" cy="6057043"/>
          </a:xfrm>
          <a:prstGeom prst="rect">
            <a:avLst/>
          </a:prstGeom>
        </p:spPr>
        <p:txBody>
          <a:bodyPr wrap="square" numCol="1">
            <a:spAutoFit/>
          </a:bodyPr>
          <a:lstStyle/>
          <a:p>
            <a:pPr>
              <a:lnSpc>
                <a:spcPct val="115000"/>
              </a:lnSpc>
              <a:spcAft>
                <a:spcPts val="0"/>
              </a:spcAft>
              <a:tabLst>
                <a:tab pos="180340" algn="l"/>
              </a:tabLst>
            </a:pPr>
            <a:r>
              <a:rPr lang="kk-KZ" sz="2400" b="1" dirty="0" smtClean="0">
                <a:effectLst/>
                <a:latin typeface="Times New Roman" panose="02020603050405020304" pitchFamily="18" charset="0"/>
                <a:ea typeface="Calibri" panose="020F0502020204030204" pitchFamily="34" charset="0"/>
                <a:cs typeface="Times New Roman" panose="02020603050405020304" pitchFamily="18" charset="0"/>
              </a:rPr>
              <a:t>Топпен ән айту.</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kk-KZ" sz="2400" b="1" dirty="0">
                <a:latin typeface="Times New Roman" panose="02020603050405020304" pitchFamily="18" charset="0"/>
                <a:cs typeface="Times New Roman" panose="02020603050405020304" pitchFamily="18" charset="0"/>
              </a:rPr>
              <a:t>Ақ көгершін</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Әні.Ө.Н Баймұхамедов</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Сөзі. Ә.А.Жұбанов</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Ақ көгершін, көгершін,</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Қол қанат құс сен едің.</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Бар,кезіп қайт ел үшін,</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Кең дүниенің көлемін.</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Әділеттің құсы деп,</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Көз алмастан жолыңнан.</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Бақыт болып қоншы деп,</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Ұшырамын қолымнан.</a:t>
            </a:r>
            <a:endParaRPr lang="ru-RU" sz="2400" dirty="0">
              <a:latin typeface="Times New Roman" panose="02020603050405020304" pitchFamily="18" charset="0"/>
              <a:cs typeface="Times New Roman" panose="02020603050405020304" pitchFamily="18" charset="0"/>
            </a:endParaRPr>
          </a:p>
          <a:p>
            <a:r>
              <a:rPr lang="kk-KZ" sz="2400" b="1" dirty="0" smtClean="0">
                <a:latin typeface="Times New Roman" panose="02020603050405020304" pitchFamily="18" charset="0"/>
                <a:cs typeface="Times New Roman" panose="02020603050405020304" pitchFamily="18" charset="0"/>
              </a:rPr>
              <a:t>Қ/С</a:t>
            </a:r>
            <a:r>
              <a:rPr lang="kk-KZ" sz="2400" dirty="0" smtClean="0">
                <a:latin typeface="Times New Roman" panose="02020603050405020304" pitchFamily="18" charset="0"/>
                <a:cs typeface="Times New Roman" panose="02020603050405020304" pitchFamily="18" charset="0"/>
              </a:rPr>
              <a:t>Ел тілегін алып ұш</a:t>
            </a:r>
            <a:endParaRPr lang="ru-RU" sz="2400" dirty="0" smtClean="0">
              <a:latin typeface="Times New Roman" panose="02020603050405020304" pitchFamily="18" charset="0"/>
              <a:cs typeface="Times New Roman" panose="02020603050405020304" pitchFamily="18" charset="0"/>
            </a:endParaRPr>
          </a:p>
          <a:p>
            <a:r>
              <a:rPr lang="kk-KZ" sz="2400" dirty="0" smtClean="0">
                <a:latin typeface="Times New Roman" panose="02020603050405020304" pitchFamily="18" charset="0"/>
                <a:cs typeface="Times New Roman" panose="02020603050405020304" pitchFamily="18" charset="0"/>
              </a:rPr>
              <a:t>Адамзаттың </a:t>
            </a:r>
            <a:r>
              <a:rPr lang="kk-KZ" sz="2400" dirty="0">
                <a:latin typeface="Times New Roman" panose="02020603050405020304" pitchFamily="18" charset="0"/>
                <a:cs typeface="Times New Roman" panose="02020603050405020304" pitchFamily="18" charset="0"/>
              </a:rPr>
              <a:t>бағына.</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Қара бұлтты жарып ұш</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Мұхиттың арғы жағына. </a:t>
            </a:r>
            <a:endParaRPr lang="kk-KZ"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2722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Похожее изобра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6913" y="0"/>
            <a:ext cx="3159034" cy="27880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36723" y="1394016"/>
            <a:ext cx="6824413" cy="3108543"/>
          </a:xfrm>
          <a:prstGeom prst="rect">
            <a:avLst/>
          </a:prstGeom>
        </p:spPr>
        <p:txBody>
          <a:bodyPr wrap="square">
            <a:spAutoFit/>
          </a:bodyPr>
          <a:lstStyle/>
          <a:p>
            <a:r>
              <a:rPr lang="kk-KZ" sz="2800" b="1" dirty="0" smtClean="0">
                <a:latin typeface="Times New Roman" panose="02020603050405020304" pitchFamily="18" charset="0"/>
                <a:cs typeface="Times New Roman" panose="02020603050405020304" pitchFamily="18" charset="0"/>
              </a:rPr>
              <a:t>Үйге тапсырма.</a:t>
            </a:r>
          </a:p>
          <a:p>
            <a:r>
              <a:rPr lang="kk-KZ" sz="2800" dirty="0" smtClean="0">
                <a:latin typeface="Times New Roman" panose="02020603050405020304" pitchFamily="18" charset="0"/>
                <a:cs typeface="Times New Roman" panose="02020603050405020304" pitchFamily="18" charset="0"/>
              </a:rPr>
              <a:t>1</a:t>
            </a:r>
            <a:r>
              <a:rPr lang="kk-KZ" sz="2800" dirty="0">
                <a:latin typeface="Times New Roman" panose="02020603050405020304" pitchFamily="18" charset="0"/>
                <a:cs typeface="Times New Roman" panose="02020603050405020304" pitchFamily="18" charset="0"/>
              </a:rPr>
              <a:t>. №25 – сабақ. «Табиғат мені шабыттандырады» тақырыбына эссе жазыңдар.</a:t>
            </a:r>
            <a:endParaRPr lang="ru-RU" sz="2800" dirty="0">
              <a:latin typeface="Times New Roman" panose="02020603050405020304" pitchFamily="18" charset="0"/>
              <a:cs typeface="Times New Roman" panose="02020603050405020304" pitchFamily="18" charset="0"/>
            </a:endParaRPr>
          </a:p>
          <a:p>
            <a:r>
              <a:rPr lang="kk-KZ" sz="2800" dirty="0">
                <a:latin typeface="Times New Roman" panose="02020603050405020304" pitchFamily="18" charset="0"/>
                <a:cs typeface="Times New Roman" panose="02020603050405020304" pitchFamily="18" charset="0"/>
              </a:rPr>
              <a:t>2. Келесі сабақ. №26, Арасанбай Естеновтың «Қос қарлығаш» әңгімесін оқып келу.</a:t>
            </a:r>
            <a:endParaRPr lang="ru-RU"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1409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58779" y="207604"/>
            <a:ext cx="9460185" cy="3831818"/>
          </a:xfrm>
          <a:prstGeom prst="rect">
            <a:avLst/>
          </a:prstGeom>
        </p:spPr>
        <p:txBody>
          <a:bodyPr wrap="square">
            <a:spAutoFit/>
          </a:bodyPr>
          <a:lstStyle/>
          <a:p>
            <a:pPr>
              <a:lnSpc>
                <a:spcPct val="115000"/>
              </a:lnSpc>
              <a:spcAft>
                <a:spcPts val="0"/>
              </a:spcAft>
              <a:tabLst>
                <a:tab pos="180340" algn="l"/>
              </a:tabLst>
            </a:pPr>
            <a:r>
              <a:rPr lang="kk-KZ" sz="2000" b="1" dirty="0" smtClean="0">
                <a:effectLst/>
                <a:latin typeface="Times New Roman" panose="02020603050405020304" pitchFamily="18" charset="0"/>
                <a:ea typeface="Calibri" panose="020F0502020204030204" pitchFamily="34" charset="0"/>
                <a:cs typeface="Times New Roman" panose="02020603050405020304" pitchFamily="18" charset="0"/>
              </a:rPr>
              <a:t>Сабақтың қорытынды сәті.</a:t>
            </a: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kk-KZ" sz="2000" b="1" dirty="0" smtClean="0">
                <a:effectLst/>
                <a:latin typeface="Times New Roman" panose="02020603050405020304" pitchFamily="18" charset="0"/>
                <a:ea typeface="Calibri" panose="020F0502020204030204" pitchFamily="34" charset="0"/>
                <a:cs typeface="Times New Roman" panose="02020603050405020304" pitchFamily="18" charset="0"/>
              </a:rPr>
              <a:t>Тыныс алуға зейін қою. </a:t>
            </a: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kk-KZ" sz="2000" dirty="0" smtClean="0">
                <a:effectLst/>
                <a:latin typeface="Times New Roman" panose="02020603050405020304" pitchFamily="18" charset="0"/>
                <a:ea typeface="Calibri" panose="020F0502020204030204" pitchFamily="34" charset="0"/>
                <a:cs typeface="Times New Roman" panose="02020603050405020304" pitchFamily="18" charset="0"/>
              </a:rPr>
              <a:t>Баяу музыка қойылады.</a:t>
            </a: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kk-KZ" sz="2000" dirty="0" smtClean="0">
                <a:effectLst/>
                <a:latin typeface="Times New Roman" panose="02020603050405020304" pitchFamily="18" charset="0"/>
                <a:ea typeface="Calibri" panose="020F0502020204030204" pitchFamily="34" charset="0"/>
                <a:cs typeface="Times New Roman" panose="02020603050405020304" pitchFamily="18" charset="0"/>
              </a:rPr>
              <a:t>Мұғалім: Сіздерден аяқ-қолыңызды айқастырмай, түзу отыруыңызды өтінемін. Біз қазір тыныс алу жаттығуын жасаймыз. Тыныс алуға зейін қойған кезде, біздің ақылымыз дем алады. Ауаны ішке жұту кезінде тыныштық пен қуаныш қабылдаймыз. Демді сыртқа шығарған кезде өзіміздегі мазасыздықтарды сыртқа шығарамыз.</a:t>
            </a: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kk-KZ" sz="2000" dirty="0" smtClean="0">
                <a:effectLst/>
                <a:latin typeface="Times New Roman" panose="02020603050405020304" pitchFamily="18" charset="0"/>
                <a:ea typeface="Calibri" panose="020F0502020204030204" pitchFamily="34" charset="0"/>
                <a:cs typeface="Times New Roman" panose="02020603050405020304" pitchFamily="18" charset="0"/>
              </a:rPr>
              <a:t>Кәне, дайындалайық, балалар. Көзімізді жұмамыз..., арқамызды тіктейміз..., қолдарыңды тізеге қоюға болады...</a:t>
            </a: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2000" dirty="0" smtClean="0">
                <a:effectLst/>
                <a:latin typeface="Times New Roman" panose="02020603050405020304" pitchFamily="18" charset="0"/>
                <a:ea typeface="Calibri" panose="020F0502020204030204" pitchFamily="34" charset="0"/>
                <a:cs typeface="Times New Roman" panose="02020603050405020304" pitchFamily="18" charset="0"/>
              </a:rPr>
              <a:t>Д е м   а л..... ш ы ғ а р... (</a:t>
            </a:r>
            <a:r>
              <a:rPr lang="ru-RU" sz="2000" dirty="0" err="1" smtClean="0">
                <a:effectLst/>
                <a:latin typeface="Times New Roman" panose="02020603050405020304" pitchFamily="18" charset="0"/>
                <a:ea typeface="Calibri" panose="020F0502020204030204" pitchFamily="34" charset="0"/>
                <a:cs typeface="Times New Roman" panose="02020603050405020304" pitchFamily="18" charset="0"/>
              </a:rPr>
              <a:t>жаймен</a:t>
            </a:r>
            <a:r>
              <a:rPr lang="ru-RU" sz="2000" dirty="0" smtClean="0">
                <a:effectLst/>
                <a:latin typeface="Times New Roman" panose="02020603050405020304" pitchFamily="18" charset="0"/>
                <a:ea typeface="Calibri" panose="020F0502020204030204" pitchFamily="34" charset="0"/>
                <a:cs typeface="Times New Roman" panose="02020603050405020304" pitchFamily="18" charset="0"/>
              </a:rPr>
              <a:t> 9-10 </a:t>
            </a:r>
            <a:r>
              <a:rPr lang="ru-RU" sz="2000" dirty="0" err="1" smtClean="0">
                <a:effectLst/>
                <a:latin typeface="Times New Roman" panose="02020603050405020304" pitchFamily="18" charset="0"/>
                <a:ea typeface="Calibri" panose="020F0502020204030204" pitchFamily="34" charset="0"/>
                <a:cs typeface="Times New Roman" panose="02020603050405020304" pitchFamily="18" charset="0"/>
              </a:rPr>
              <a:t>рет</a:t>
            </a:r>
            <a:r>
              <a:rPr lang="ru-RU"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effectLst/>
                <a:latin typeface="Times New Roman" panose="02020603050405020304" pitchFamily="18" charset="0"/>
                <a:ea typeface="Calibri" panose="020F0502020204030204" pitchFamily="34" charset="0"/>
                <a:cs typeface="Times New Roman" panose="02020603050405020304" pitchFamily="18" charset="0"/>
              </a:rPr>
              <a:t>немесе</a:t>
            </a:r>
            <a:r>
              <a:rPr lang="ru-RU"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kk-KZ"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smtClean="0">
                <a:effectLst/>
                <a:latin typeface="Times New Roman" panose="02020603050405020304" pitchFamily="18" charset="0"/>
                <a:ea typeface="Calibri" panose="020F0502020204030204" pitchFamily="34" charset="0"/>
                <a:cs typeface="Times New Roman" panose="02020603050405020304" pitchFamily="18" charset="0"/>
              </a:rPr>
              <a:t>1..................2 [</a:t>
            </a:r>
            <a:r>
              <a:rPr lang="kk-KZ" sz="2000" dirty="0" smtClean="0">
                <a:effectLst/>
                <a:latin typeface="Times New Roman" panose="02020603050405020304" pitchFamily="18" charset="0"/>
                <a:ea typeface="Calibri" panose="020F0502020204030204" pitchFamily="34" charset="0"/>
                <a:cs typeface="Times New Roman" panose="02020603050405020304" pitchFamily="18" charset="0"/>
              </a:rPr>
              <a:t>3</a:t>
            </a:r>
            <a:r>
              <a:rPr lang="ru-RU" sz="20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kk-KZ" sz="2000" dirty="0" smtClean="0">
                <a:effectLst/>
                <a:latin typeface="Times New Roman" panose="02020603050405020304" pitchFamily="18" charset="0"/>
                <a:ea typeface="Calibri" panose="020F0502020204030204" pitchFamily="34" charset="0"/>
                <a:cs typeface="Times New Roman" panose="02020603050405020304" pitchFamily="18" charset="0"/>
              </a:rPr>
              <a:t>. Рахмет!</a:t>
            </a: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kk-KZ" sz="2000" dirty="0" smtClean="0">
                <a:effectLst/>
                <a:latin typeface="Times New Roman" panose="02020603050405020304" pitchFamily="18" charset="0"/>
                <a:ea typeface="Calibri" panose="020F0502020204030204" pitchFamily="34" charset="0"/>
              </a:rPr>
              <a:t>Бүгінгі сабақтан игерген жақсы қасиеттерді есімізге түсіріп, жүрегімізге сақтайық.</a:t>
            </a:r>
            <a:endParaRPr lang="ru-RU" sz="2000" dirty="0"/>
          </a:p>
        </p:txBody>
      </p:sp>
      <p:sp>
        <p:nvSpPr>
          <p:cNvPr id="4" name="AutoShape 4" descr="Картинки по запросу фон школьный"/>
          <p:cNvSpPr>
            <a:spLocks noChangeAspect="1" noChangeArrowheads="1"/>
          </p:cNvSpPr>
          <p:nvPr/>
        </p:nvSpPr>
        <p:spPr bwMode="auto">
          <a:xfrm>
            <a:off x="3267485" y="5520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Картинки по запросу фон школьный"/>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724342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45345" y="826762"/>
            <a:ext cx="8039626" cy="1754326"/>
          </a:xfrm>
          <a:prstGeom prst="rect">
            <a:avLst/>
          </a:prstGeom>
        </p:spPr>
        <p:txBody>
          <a:bodyPr wrap="square">
            <a:spAutoFit/>
          </a:bodyPr>
          <a:lstStyle/>
          <a:p>
            <a:r>
              <a:rPr lang="kk-KZ" sz="3600" b="1" dirty="0">
                <a:latin typeface="Times New Roman" panose="02020603050405020304" pitchFamily="18" charset="0"/>
                <a:cs typeface="Times New Roman" panose="02020603050405020304" pitchFamily="18" charset="0"/>
              </a:rPr>
              <a:t>Құндылығы:</a:t>
            </a:r>
            <a:r>
              <a:rPr lang="kk-KZ" sz="3600" dirty="0">
                <a:latin typeface="Times New Roman" panose="02020603050405020304" pitchFamily="18" charset="0"/>
                <a:cs typeface="Times New Roman" panose="02020603050405020304" pitchFamily="18" charset="0"/>
              </a:rPr>
              <a:t> Қиянат жасамау  </a:t>
            </a:r>
            <a:endParaRPr lang="ru-RU" sz="3600" dirty="0">
              <a:latin typeface="Times New Roman" panose="02020603050405020304" pitchFamily="18" charset="0"/>
              <a:cs typeface="Times New Roman" panose="02020603050405020304" pitchFamily="18" charset="0"/>
            </a:endParaRPr>
          </a:p>
          <a:p>
            <a:r>
              <a:rPr lang="kk-KZ" sz="3600" b="1" dirty="0">
                <a:latin typeface="Times New Roman" panose="02020603050405020304" pitchFamily="18" charset="0"/>
                <a:cs typeface="Times New Roman" panose="02020603050405020304" pitchFamily="18" charset="0"/>
              </a:rPr>
              <a:t>Қасиеттері:</a:t>
            </a:r>
            <a:r>
              <a:rPr lang="kk-KZ" sz="3600" dirty="0">
                <a:latin typeface="Times New Roman" panose="02020603050405020304" pitchFamily="18" charset="0"/>
                <a:cs typeface="Times New Roman" panose="02020603050405020304" pitchFamily="18" charset="0"/>
              </a:rPr>
              <a:t> Қоршаған ортаны қорғау, толеранттылық (кеңпейілділік), татулық</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3512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823946" y="714790"/>
            <a:ext cx="7574719" cy="3046988"/>
          </a:xfrm>
          <a:prstGeom prst="rect">
            <a:avLst/>
          </a:prstGeom>
        </p:spPr>
        <p:txBody>
          <a:bodyPr wrap="square">
            <a:spAutoFit/>
          </a:bodyPr>
          <a:lstStyle/>
          <a:p>
            <a:r>
              <a:rPr lang="kk-KZ" sz="2400" b="1" i="1" dirty="0">
                <a:latin typeface="Times New Roman" panose="02020603050405020304" pitchFamily="18" charset="0"/>
                <a:cs typeface="Times New Roman" panose="02020603050405020304" pitchFamily="18" charset="0"/>
              </a:rPr>
              <a:t>Мақсаты: </a:t>
            </a:r>
            <a:r>
              <a:rPr lang="kk-KZ" sz="2400" dirty="0">
                <a:latin typeface="Times New Roman" panose="02020603050405020304" pitchFamily="18" charset="0"/>
                <a:cs typeface="Times New Roman" panose="02020603050405020304" pitchFamily="18" charset="0"/>
              </a:rPr>
              <a:t>Оқушыларға табиғат – шабыттың қайнар көзі екенін ішкі тыныштық құндылығы арқылы түсіндіру</a:t>
            </a:r>
            <a:br>
              <a:rPr lang="kk-KZ" sz="2400" dirty="0">
                <a:latin typeface="Times New Roman" panose="02020603050405020304" pitchFamily="18" charset="0"/>
                <a:cs typeface="Times New Roman" panose="02020603050405020304" pitchFamily="18" charset="0"/>
              </a:rPr>
            </a:br>
            <a:r>
              <a:rPr lang="kk-KZ" sz="2400" b="1" i="1" dirty="0">
                <a:latin typeface="Times New Roman" panose="02020603050405020304" pitchFamily="18" charset="0"/>
                <a:cs typeface="Times New Roman" panose="02020603050405020304" pitchFamily="18" charset="0"/>
              </a:rPr>
              <a:t>Міндеттері:</a:t>
            </a:r>
            <a:r>
              <a:rPr lang="kk-KZ" sz="24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pPr lvl="0"/>
            <a:r>
              <a:rPr lang="kk-KZ" sz="2400" dirty="0">
                <a:latin typeface="Times New Roman" panose="02020603050405020304" pitchFamily="18" charset="0"/>
                <a:cs typeface="Times New Roman" panose="02020603050405020304" pitchFamily="18" charset="0"/>
              </a:rPr>
              <a:t>Білімділік: Оқушылырды өзін – өзі алдамауға үйрету.</a:t>
            </a:r>
            <a:endParaRPr lang="ru-RU" sz="2400" dirty="0">
              <a:latin typeface="Times New Roman" panose="02020603050405020304" pitchFamily="18" charset="0"/>
              <a:cs typeface="Times New Roman" panose="02020603050405020304" pitchFamily="18" charset="0"/>
            </a:endParaRPr>
          </a:p>
          <a:p>
            <a:pPr lvl="0"/>
            <a:r>
              <a:rPr lang="kk-KZ" sz="2400" dirty="0">
                <a:latin typeface="Times New Roman" panose="02020603050405020304" pitchFamily="18" charset="0"/>
                <a:cs typeface="Times New Roman" panose="02020603050405020304" pitchFamily="18" charset="0"/>
              </a:rPr>
              <a:t>Дамытушылық: Оқушылардағы шыдамдылық қасиеттерін дамыту.</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Тәрбиелік: Оқушыларды байсалдылыққа тәрбиелеу.</a:t>
            </a:r>
            <a:endParaRPr lang="ru-RU"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3628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ÐÐ°ÑÑÐ¸Ð½ÐºÐ¸ Ð¿Ð¾ Ð·Ð°Ð¿ÑÐ¾ÑÑ 5 Ñ ÐµÑÐµÐ¶ÐµÑÑ Ó©Ð·ÑÐ½ Ó©Ð·Ñ ÑÐ°Ð½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784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055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91244" y="0"/>
            <a:ext cx="9809512" cy="1569660"/>
          </a:xfrm>
          <a:prstGeom prst="rect">
            <a:avLst/>
          </a:prstGeom>
        </p:spPr>
        <p:txBody>
          <a:bodyPr wrap="square">
            <a:spAutoFit/>
          </a:bodyPr>
          <a:lstStyle/>
          <a:p>
            <a:pPr algn="ctr"/>
            <a:r>
              <a:rPr lang="ru-RU" sz="4800" b="1" dirty="0" err="1" smtClean="0">
                <a:solidFill>
                  <a:srgbClr val="002060"/>
                </a:solidFill>
                <a:latin typeface="Times New Roman" panose="02020603050405020304" pitchFamily="18" charset="0"/>
                <a:cs typeface="Times New Roman" panose="02020603050405020304" pitchFamily="18" charset="0"/>
              </a:rPr>
              <a:t>Жағымды</a:t>
            </a:r>
            <a:r>
              <a:rPr lang="ru-RU" sz="4800" b="1" dirty="0" smtClean="0">
                <a:solidFill>
                  <a:srgbClr val="002060"/>
                </a:solidFill>
                <a:latin typeface="Times New Roman" panose="02020603050405020304" pitchFamily="18" charset="0"/>
                <a:cs typeface="Times New Roman" panose="02020603050405020304" pitchFamily="18" charset="0"/>
              </a:rPr>
              <a:t> </a:t>
            </a:r>
            <a:r>
              <a:rPr lang="ru-RU" sz="4800" b="1" dirty="0" err="1" smtClean="0">
                <a:solidFill>
                  <a:srgbClr val="002060"/>
                </a:solidFill>
                <a:latin typeface="Times New Roman" panose="02020603050405020304" pitchFamily="18" charset="0"/>
                <a:cs typeface="Times New Roman" panose="02020603050405020304" pitchFamily="18" charset="0"/>
              </a:rPr>
              <a:t>күйге</a:t>
            </a:r>
            <a:r>
              <a:rPr lang="ru-RU" sz="4800" b="1" dirty="0" smtClean="0">
                <a:solidFill>
                  <a:srgbClr val="002060"/>
                </a:solidFill>
                <a:latin typeface="Times New Roman" panose="02020603050405020304" pitchFamily="18" charset="0"/>
                <a:cs typeface="Times New Roman" panose="02020603050405020304" pitchFamily="18" charset="0"/>
              </a:rPr>
              <a:t> </a:t>
            </a:r>
            <a:r>
              <a:rPr lang="ru-RU" sz="4800" b="1" dirty="0" err="1" smtClean="0">
                <a:solidFill>
                  <a:srgbClr val="002060"/>
                </a:solidFill>
                <a:latin typeface="Times New Roman" panose="02020603050405020304" pitchFamily="18" charset="0"/>
                <a:cs typeface="Times New Roman" panose="02020603050405020304" pitchFamily="18" charset="0"/>
              </a:rPr>
              <a:t>келу</a:t>
            </a:r>
            <a:r>
              <a:rPr lang="ru-RU" sz="4800" b="1" dirty="0" smtClean="0">
                <a:solidFill>
                  <a:srgbClr val="002060"/>
                </a:solidFill>
                <a:latin typeface="Times New Roman" panose="02020603050405020304" pitchFamily="18" charset="0"/>
                <a:cs typeface="Times New Roman" panose="02020603050405020304" pitchFamily="18" charset="0"/>
              </a:rPr>
              <a:t>.</a:t>
            </a:r>
          </a:p>
          <a:p>
            <a:pPr algn="ctr"/>
            <a:r>
              <a:rPr lang="ru-RU" sz="4800" b="1" dirty="0" smtClean="0">
                <a:solidFill>
                  <a:srgbClr val="002060"/>
                </a:solidFill>
                <a:latin typeface="Times New Roman" panose="02020603050405020304" pitchFamily="18" charset="0"/>
                <a:cs typeface="Times New Roman" panose="02020603050405020304" pitchFamily="18" charset="0"/>
              </a:rPr>
              <a:t>«</a:t>
            </a:r>
            <a:r>
              <a:rPr lang="ru-RU" sz="4800" b="1" dirty="0" err="1" smtClean="0">
                <a:solidFill>
                  <a:srgbClr val="002060"/>
                </a:solidFill>
                <a:latin typeface="Times New Roman" panose="02020603050405020304" pitchFamily="18" charset="0"/>
                <a:cs typeface="Times New Roman" panose="02020603050405020304" pitchFamily="18" charset="0"/>
              </a:rPr>
              <a:t>Орманға</a:t>
            </a:r>
            <a:r>
              <a:rPr lang="ru-RU" sz="4800" b="1" dirty="0" smtClean="0">
                <a:solidFill>
                  <a:srgbClr val="002060"/>
                </a:solidFill>
                <a:latin typeface="Times New Roman" panose="02020603050405020304" pitchFamily="18" charset="0"/>
                <a:cs typeface="Times New Roman" panose="02020603050405020304" pitchFamily="18" charset="0"/>
              </a:rPr>
              <a:t> </a:t>
            </a:r>
            <a:r>
              <a:rPr lang="ru-RU" sz="4800" b="1" dirty="0" err="1" smtClean="0">
                <a:solidFill>
                  <a:srgbClr val="002060"/>
                </a:solidFill>
                <a:latin typeface="Times New Roman" panose="02020603050405020304" pitchFamily="18" charset="0"/>
                <a:cs typeface="Times New Roman" panose="02020603050405020304" pitchFamily="18" charset="0"/>
              </a:rPr>
              <a:t>ойша</a:t>
            </a:r>
            <a:r>
              <a:rPr lang="ru-RU" sz="4800" b="1" dirty="0" smtClean="0">
                <a:solidFill>
                  <a:srgbClr val="002060"/>
                </a:solidFill>
                <a:latin typeface="Times New Roman" panose="02020603050405020304" pitchFamily="18" charset="0"/>
                <a:cs typeface="Times New Roman" panose="02020603050405020304" pitchFamily="18" charset="0"/>
              </a:rPr>
              <a:t> </a:t>
            </a:r>
            <a:r>
              <a:rPr lang="ru-RU" sz="4800" b="1" dirty="0" err="1" smtClean="0">
                <a:solidFill>
                  <a:srgbClr val="002060"/>
                </a:solidFill>
                <a:latin typeface="Times New Roman" panose="02020603050405020304" pitchFamily="18" charset="0"/>
                <a:cs typeface="Times New Roman" panose="02020603050405020304" pitchFamily="18" charset="0"/>
              </a:rPr>
              <a:t>серуен</a:t>
            </a:r>
            <a:r>
              <a:rPr lang="ru-RU" sz="4800" b="1" dirty="0" smtClean="0">
                <a:solidFill>
                  <a:srgbClr val="002060"/>
                </a:solidFill>
                <a:latin typeface="Times New Roman" panose="02020603050405020304" pitchFamily="18" charset="0"/>
                <a:cs typeface="Times New Roman" panose="02020603050405020304" pitchFamily="18" charset="0"/>
              </a:rPr>
              <a:t>».</a:t>
            </a:r>
            <a:r>
              <a:rPr lang="ru-RU" sz="4400" dirty="0">
                <a:solidFill>
                  <a:srgbClr val="002060"/>
                </a:solidFill>
                <a:latin typeface="Times New Roman" panose="02020603050405020304" pitchFamily="18" charset="0"/>
                <a:cs typeface="Times New Roman" panose="02020603050405020304" pitchFamily="18" charset="0"/>
              </a:rPr>
              <a:t> </a:t>
            </a:r>
          </a:p>
        </p:txBody>
      </p:sp>
      <p:pic>
        <p:nvPicPr>
          <p:cNvPr id="1028" name="Picture 4" descr="Картинки по запросу лес детски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69661"/>
            <a:ext cx="12192000" cy="5288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401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Похожее изобра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8167" y="16042"/>
            <a:ext cx="2902051" cy="23822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72372" y="521511"/>
            <a:ext cx="9274786" cy="3785652"/>
          </a:xfrm>
          <a:prstGeom prst="rect">
            <a:avLst/>
          </a:prstGeom>
        </p:spPr>
        <p:txBody>
          <a:bodyPr wrap="square">
            <a:spAutoFit/>
          </a:bodyPr>
          <a:lstStyle/>
          <a:p>
            <a:r>
              <a:rPr lang="kk-KZ" sz="2000" b="1" dirty="0" smtClean="0">
                <a:latin typeface="Times New Roman" panose="02020603050405020304" pitchFamily="18" charset="0"/>
                <a:cs typeface="Times New Roman" panose="02020603050405020304" pitchFamily="18" charset="0"/>
              </a:rPr>
              <a:t>Үй </a:t>
            </a:r>
            <a:r>
              <a:rPr lang="kk-KZ" sz="2000" b="1" dirty="0">
                <a:latin typeface="Times New Roman" panose="02020603050405020304" pitchFamily="18" charset="0"/>
                <a:cs typeface="Times New Roman" panose="02020603050405020304" pitchFamily="18" charset="0"/>
              </a:rPr>
              <a:t>тапсырмасын тексеру.</a:t>
            </a:r>
            <a:endParaRPr lang="ru-RU" sz="2000" dirty="0">
              <a:latin typeface="Times New Roman" panose="02020603050405020304" pitchFamily="18" charset="0"/>
              <a:cs typeface="Times New Roman" panose="02020603050405020304" pitchFamily="18" charset="0"/>
            </a:endParaRPr>
          </a:p>
          <a:p>
            <a:pPr marL="457200" indent="-457200">
              <a:buAutoNum type="arabicPeriod"/>
            </a:pPr>
            <a:r>
              <a:rPr lang="kk-KZ" sz="2000" dirty="0" smtClean="0">
                <a:latin typeface="Times New Roman" panose="02020603050405020304" pitchFamily="18" charset="0"/>
                <a:cs typeface="Times New Roman" panose="02020603050405020304" pitchFamily="18" charset="0"/>
              </a:rPr>
              <a:t>№</a:t>
            </a:r>
            <a:r>
              <a:rPr lang="kk-KZ" sz="2000" dirty="0">
                <a:latin typeface="Times New Roman" panose="02020603050405020304" pitchFamily="18" charset="0"/>
                <a:cs typeface="Times New Roman" panose="02020603050405020304" pitchFamily="18" charset="0"/>
              </a:rPr>
              <a:t>24 – сабақ. Әдібай Табылдының сенім туралы айтқан ойларын </a:t>
            </a:r>
            <a:endParaRPr lang="kk-KZ" sz="2000" dirty="0" smtClean="0">
              <a:latin typeface="Times New Roman" panose="02020603050405020304" pitchFamily="18" charset="0"/>
              <a:cs typeface="Times New Roman" panose="02020603050405020304" pitchFamily="18" charset="0"/>
            </a:endParaRPr>
          </a:p>
          <a:p>
            <a:r>
              <a:rPr lang="kk-KZ" sz="2000" dirty="0" smtClean="0">
                <a:latin typeface="Times New Roman" panose="02020603050405020304" pitchFamily="18" charset="0"/>
                <a:cs typeface="Times New Roman" panose="02020603050405020304" pitchFamily="18" charset="0"/>
              </a:rPr>
              <a:t>негізге </a:t>
            </a:r>
            <a:r>
              <a:rPr lang="kk-KZ" sz="2000" dirty="0">
                <a:latin typeface="Times New Roman" panose="02020603050405020304" pitchFamily="18" charset="0"/>
                <a:cs typeface="Times New Roman" panose="02020603050405020304" pitchFamily="18" charset="0"/>
              </a:rPr>
              <a:t>ала отырып, «Сенім туралы» өз түсініктеріңді жазыңдар.</a:t>
            </a:r>
            <a:endParaRPr lang="ru-RU" sz="2000" dirty="0">
              <a:latin typeface="Times New Roman" panose="02020603050405020304" pitchFamily="18" charset="0"/>
              <a:cs typeface="Times New Roman" panose="02020603050405020304" pitchFamily="18" charset="0"/>
            </a:endParaRPr>
          </a:p>
          <a:p>
            <a:r>
              <a:rPr lang="kk-KZ" sz="2000" dirty="0">
                <a:latin typeface="Times New Roman" panose="02020603050405020304" pitchFamily="18" charset="0"/>
                <a:cs typeface="Times New Roman" panose="02020603050405020304" pitchFamily="18" charset="0"/>
              </a:rPr>
              <a:t>2. Келесі сабақ. №25, М.Әуезов мәтінін оқып келу.</a:t>
            </a:r>
            <a:endParaRPr lang="ru-RU" sz="2000" dirty="0">
              <a:latin typeface="Times New Roman" panose="02020603050405020304" pitchFamily="18" charset="0"/>
              <a:cs typeface="Times New Roman" panose="02020603050405020304" pitchFamily="18" charset="0"/>
            </a:endParaRPr>
          </a:p>
          <a:p>
            <a:r>
              <a:rPr lang="kk-KZ" sz="2000" b="1" dirty="0">
                <a:latin typeface="Times New Roman" panose="02020603050405020304" pitchFamily="18" charset="0"/>
                <a:cs typeface="Times New Roman" panose="02020603050405020304" pitchFamily="18" charset="0"/>
              </a:rPr>
              <a:t>Сұрақтар:</a:t>
            </a:r>
            <a:endParaRPr lang="ru-RU" sz="2000" dirty="0">
              <a:latin typeface="Times New Roman" panose="02020603050405020304" pitchFamily="18" charset="0"/>
              <a:cs typeface="Times New Roman" panose="02020603050405020304" pitchFamily="18" charset="0"/>
            </a:endParaRPr>
          </a:p>
          <a:p>
            <a:r>
              <a:rPr lang="kk-KZ" sz="2000" dirty="0">
                <a:latin typeface="Times New Roman" panose="02020603050405020304" pitchFamily="18" charset="0"/>
                <a:cs typeface="Times New Roman" panose="02020603050405020304" pitchFamily="18" charset="0"/>
              </a:rPr>
              <a:t>1. Табиғаттың қандай көріністері Абайдың көңіліне шаттық</a:t>
            </a:r>
            <a:br>
              <a:rPr lang="kk-KZ" sz="2000" dirty="0">
                <a:latin typeface="Times New Roman" panose="02020603050405020304" pitchFamily="18" charset="0"/>
                <a:cs typeface="Times New Roman" panose="02020603050405020304" pitchFamily="18" charset="0"/>
              </a:rPr>
            </a:br>
            <a:r>
              <a:rPr lang="kk-KZ" sz="2000" dirty="0">
                <a:latin typeface="Times New Roman" panose="02020603050405020304" pitchFamily="18" charset="0"/>
                <a:cs typeface="Times New Roman" panose="02020603050405020304" pitchFamily="18" charset="0"/>
              </a:rPr>
              <a:t>сыйлады?</a:t>
            </a:r>
            <a:br>
              <a:rPr lang="kk-KZ" sz="2000" dirty="0">
                <a:latin typeface="Times New Roman" panose="02020603050405020304" pitchFamily="18" charset="0"/>
                <a:cs typeface="Times New Roman" panose="02020603050405020304" pitchFamily="18" charset="0"/>
              </a:rPr>
            </a:br>
            <a:r>
              <a:rPr lang="kk-KZ" sz="2000" dirty="0">
                <a:latin typeface="Times New Roman" panose="02020603050405020304" pitchFamily="18" charset="0"/>
                <a:cs typeface="Times New Roman" panose="02020603050405020304" pitchFamily="18" charset="0"/>
              </a:rPr>
              <a:t>2. Табиғатқа тамсану адамды не нәрсеге шабыттандырады?</a:t>
            </a:r>
            <a:br>
              <a:rPr lang="kk-KZ" sz="2000" dirty="0">
                <a:latin typeface="Times New Roman" panose="02020603050405020304" pitchFamily="18" charset="0"/>
                <a:cs typeface="Times New Roman" panose="02020603050405020304" pitchFamily="18" charset="0"/>
              </a:rPr>
            </a:br>
            <a:r>
              <a:rPr lang="kk-KZ" sz="2000" dirty="0">
                <a:latin typeface="Times New Roman" panose="02020603050405020304" pitchFamily="18" charset="0"/>
                <a:cs typeface="Times New Roman" panose="02020603050405020304" pitchFamily="18" charset="0"/>
              </a:rPr>
              <a:t>3. Табиғаттың қандай әсем құбылыстарын адамның мінезіне теңеуге болады? Неліктен? </a:t>
            </a:r>
            <a:endParaRPr lang="ru-RU" sz="2000" dirty="0">
              <a:latin typeface="Times New Roman" panose="02020603050405020304" pitchFamily="18" charset="0"/>
              <a:cs typeface="Times New Roman" panose="02020603050405020304" pitchFamily="18" charset="0"/>
            </a:endParaRPr>
          </a:p>
          <a:p>
            <a:r>
              <a:rPr lang="kk-KZ" sz="2000" dirty="0">
                <a:latin typeface="Times New Roman" panose="02020603050405020304" pitchFamily="18" charset="0"/>
                <a:cs typeface="Times New Roman" panose="02020603050405020304" pitchFamily="18" charset="0"/>
              </a:rPr>
              <a:t>4. Өзің табиғаттың ғажап көріністеріне куә болған кезде қандай сезімге бөленесің? Әңгімелеп бер.</a:t>
            </a:r>
            <a:endParaRPr lang="ru-R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5109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4499" y="428157"/>
            <a:ext cx="7966974" cy="4401205"/>
          </a:xfrm>
          <a:prstGeom prst="rect">
            <a:avLst/>
          </a:prstGeom>
        </p:spPr>
        <p:txBody>
          <a:bodyPr wrap="square">
            <a:spAutoFit/>
          </a:bodyPr>
          <a:lstStyle/>
          <a:p>
            <a:r>
              <a:rPr lang="kk-KZ" sz="2800" b="1" dirty="0">
                <a:latin typeface="Times New Roman" panose="02020603050405020304" pitchFamily="18" charset="0"/>
                <a:cs typeface="Times New Roman" panose="02020603050405020304" pitchFamily="18" charset="0"/>
              </a:rPr>
              <a:t>Сабақтың дәйексөзі</a:t>
            </a:r>
            <a:r>
              <a:rPr lang="kk-KZ" sz="2800" b="1" dirty="0" smtClean="0">
                <a:latin typeface="Times New Roman" panose="02020603050405020304" pitchFamily="18" charset="0"/>
                <a:cs typeface="Times New Roman" panose="02020603050405020304" pitchFamily="18" charset="0"/>
              </a:rPr>
              <a:t>.</a:t>
            </a:r>
            <a:endParaRPr lang="kk-KZ" sz="4000" b="1" dirty="0" smtClean="0">
              <a:latin typeface="Times New Roman" panose="02020603050405020304" pitchFamily="18" charset="0"/>
              <a:cs typeface="Times New Roman" panose="02020603050405020304" pitchFamily="18" charset="0"/>
            </a:endParaRPr>
          </a:p>
          <a:p>
            <a:r>
              <a:rPr lang="kk-KZ" sz="5400" b="1" dirty="0">
                <a:latin typeface="Times New Roman" panose="02020603050405020304" pitchFamily="18" charset="0"/>
                <a:cs typeface="Times New Roman" panose="02020603050405020304" pitchFamily="18" charset="0"/>
              </a:rPr>
              <a:t>Табиғаттың өзінде өзгеше бір сүйсінерлік, жанға жайлы бір нәрсе бар</a:t>
            </a:r>
            <a:r>
              <a:rPr lang="kk-KZ" sz="5400" b="1" dirty="0" smtClean="0">
                <a:latin typeface="Times New Roman" panose="02020603050405020304" pitchFamily="18" charset="0"/>
                <a:cs typeface="Times New Roman" panose="02020603050405020304" pitchFamily="18" charset="0"/>
              </a:rPr>
              <a:t>.</a:t>
            </a:r>
            <a:r>
              <a:rPr lang="kk-KZ" sz="3600" b="1" dirty="0" smtClean="0">
                <a:latin typeface="Times New Roman" panose="02020603050405020304" pitchFamily="18" charset="0"/>
                <a:cs typeface="Times New Roman" panose="02020603050405020304" pitchFamily="18" charset="0"/>
              </a:rPr>
              <a:t>                                      </a:t>
            </a:r>
          </a:p>
          <a:p>
            <a:r>
              <a:rPr lang="kk-KZ" sz="3600" b="1" dirty="0">
                <a:latin typeface="Times New Roman" panose="02020603050405020304" pitchFamily="18" charset="0"/>
                <a:cs typeface="Times New Roman" panose="02020603050405020304" pitchFamily="18" charset="0"/>
              </a:rPr>
              <a:t> </a:t>
            </a:r>
            <a:r>
              <a:rPr lang="kk-KZ" sz="3600" b="1" dirty="0" smtClean="0">
                <a:latin typeface="Times New Roman" panose="02020603050405020304" pitchFamily="18" charset="0"/>
                <a:cs typeface="Times New Roman" panose="02020603050405020304" pitchFamily="18" charset="0"/>
              </a:rPr>
              <a:t>                                      </a:t>
            </a:r>
            <a:r>
              <a:rPr lang="kk-KZ" sz="2800" b="1" dirty="0" smtClean="0">
                <a:latin typeface="Times New Roman" panose="02020603050405020304" pitchFamily="18" charset="0"/>
                <a:cs typeface="Times New Roman" panose="02020603050405020304" pitchFamily="18" charset="0"/>
              </a:rPr>
              <a:t>Ш.Уәлиханұлы</a:t>
            </a:r>
            <a:endParaRPr lang="ru-RU" sz="2800" b="1" dirty="0">
              <a:latin typeface="Times New Roman" panose="02020603050405020304" pitchFamily="18" charset="0"/>
              <a:cs typeface="Times New Roman" panose="02020603050405020304" pitchFamily="18" charset="0"/>
            </a:endParaRPr>
          </a:p>
        </p:txBody>
      </p:sp>
      <p:pic>
        <p:nvPicPr>
          <p:cNvPr id="5126" name="Picture 6" descr="Картинки по запросу шоқан уәлиханов"/>
          <p:cNvPicPr>
            <a:picLocks noChangeAspect="1" noChangeArrowheads="1"/>
          </p:cNvPicPr>
          <p:nvPr/>
        </p:nvPicPr>
        <p:blipFill rotWithShape="1">
          <a:blip r:embed="rId3">
            <a:extLst>
              <a:ext uri="{28A0092B-C50C-407E-A947-70E740481C1C}">
                <a14:useLocalDpi xmlns:a14="http://schemas.microsoft.com/office/drawing/2010/main" val="0"/>
              </a:ext>
            </a:extLst>
          </a:blip>
          <a:srcRect t="5184" b="22887"/>
          <a:stretch/>
        </p:blipFill>
        <p:spPr bwMode="auto">
          <a:xfrm>
            <a:off x="8480321" y="428157"/>
            <a:ext cx="3310626" cy="28073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411561" y="3292438"/>
            <a:ext cx="3614519" cy="1754326"/>
          </a:xfrm>
          <a:prstGeom prst="rect">
            <a:avLst/>
          </a:prstGeom>
        </p:spPr>
        <p:txBody>
          <a:bodyPr wrap="square">
            <a:spAutoFit/>
          </a:bodyPr>
          <a:lstStyle/>
          <a:p>
            <a:r>
              <a:rPr lang="kk-KZ" sz="1200" dirty="0">
                <a:latin typeface="Times New Roman" panose="02020603050405020304" pitchFamily="18" charset="0"/>
                <a:cs typeface="Times New Roman" panose="02020603050405020304" pitchFamily="18" charset="0"/>
              </a:rPr>
              <a:t>Шоқан Шыңғысұлы Уәлиханов (шын есімі Мұхаммед Қанафия; </a:t>
            </a:r>
            <a:r>
              <a:rPr lang="kk-KZ" sz="1200" u="sng" dirty="0">
                <a:latin typeface="Times New Roman" panose="02020603050405020304" pitchFamily="18" charset="0"/>
                <a:cs typeface="Times New Roman" panose="02020603050405020304" pitchFamily="18" charset="0"/>
              </a:rPr>
              <a:t>1835</a:t>
            </a:r>
            <a:r>
              <a:rPr lang="kk-KZ" sz="1200" dirty="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a:p>
            <a:r>
              <a:rPr lang="kk-KZ" sz="1200" u="sng" dirty="0">
                <a:latin typeface="Times New Roman" panose="02020603050405020304" pitchFamily="18" charset="0"/>
                <a:cs typeface="Times New Roman" panose="02020603050405020304" pitchFamily="18" charset="0"/>
              </a:rPr>
              <a:t>Қостанай облысы</a:t>
            </a:r>
            <a:r>
              <a:rPr lang="kk-KZ" sz="1200" dirty="0">
                <a:latin typeface="Times New Roman" panose="02020603050405020304" pitchFamily="18" charset="0"/>
                <a:cs typeface="Times New Roman" panose="02020603050405020304" pitchFamily="18" charset="0"/>
              </a:rPr>
              <a:t> </a:t>
            </a:r>
            <a:r>
              <a:rPr lang="kk-KZ" sz="1200" u="sng" dirty="0">
                <a:latin typeface="Times New Roman" panose="02020603050405020304" pitchFamily="18" charset="0"/>
                <a:cs typeface="Times New Roman" panose="02020603050405020304" pitchFamily="18" charset="0"/>
              </a:rPr>
              <a:t>Сарыкөл ауданы</a:t>
            </a:r>
            <a:r>
              <a:rPr lang="kk-KZ" sz="1200" dirty="0">
                <a:latin typeface="Times New Roman" panose="02020603050405020304" pitchFamily="18" charset="0"/>
                <a:cs typeface="Times New Roman" panose="02020603050405020304" pitchFamily="18" charset="0"/>
              </a:rPr>
              <a:t> Құсмұрын жері — </a:t>
            </a:r>
            <a:r>
              <a:rPr lang="kk-KZ" sz="1200" u="sng" dirty="0">
                <a:latin typeface="Times New Roman" panose="02020603050405020304" pitchFamily="18" charset="0"/>
                <a:cs typeface="Times New Roman" panose="02020603050405020304" pitchFamily="18" charset="0"/>
              </a:rPr>
              <a:t>10 сәуір</a:t>
            </a:r>
            <a:r>
              <a:rPr lang="kk-KZ" sz="1200" dirty="0">
                <a:latin typeface="Times New Roman" panose="02020603050405020304" pitchFamily="18" charset="0"/>
                <a:cs typeface="Times New Roman" panose="02020603050405020304" pitchFamily="18" charset="0"/>
              </a:rPr>
              <a:t> </a:t>
            </a:r>
            <a:r>
              <a:rPr lang="kk-KZ" sz="1200" u="sng" dirty="0">
                <a:latin typeface="Times New Roman" panose="02020603050405020304" pitchFamily="18" charset="0"/>
                <a:cs typeface="Times New Roman" panose="02020603050405020304" pitchFamily="18" charset="0"/>
              </a:rPr>
              <a:t>1865</a:t>
            </a:r>
            <a:r>
              <a:rPr lang="kk-KZ" sz="1200" dirty="0">
                <a:latin typeface="Times New Roman" panose="02020603050405020304" pitchFamily="18" charset="0"/>
                <a:cs typeface="Times New Roman" panose="02020603050405020304" pitchFamily="18" charset="0"/>
              </a:rPr>
              <a:t>, </a:t>
            </a:r>
            <a:r>
              <a:rPr lang="kk-KZ" sz="1200" u="sng" dirty="0">
                <a:latin typeface="Times New Roman" panose="02020603050405020304" pitchFamily="18" charset="0"/>
                <a:cs typeface="Times New Roman" panose="02020603050405020304" pitchFamily="18" charset="0"/>
              </a:rPr>
              <a:t>Көшентоған</a:t>
            </a:r>
            <a:r>
              <a:rPr lang="kk-KZ" sz="1200" dirty="0">
                <a:latin typeface="Times New Roman" panose="02020603050405020304" pitchFamily="18" charset="0"/>
                <a:cs typeface="Times New Roman" panose="02020603050405020304" pitchFamily="18" charset="0"/>
              </a:rPr>
              <a:t>, Жетісу) — </a:t>
            </a:r>
            <a:r>
              <a:rPr lang="kk-KZ" sz="1200" u="sng" dirty="0">
                <a:latin typeface="Times New Roman" panose="02020603050405020304" pitchFamily="18" charset="0"/>
                <a:cs typeface="Times New Roman" panose="02020603050405020304" pitchFamily="18" charset="0"/>
              </a:rPr>
              <a:t>қазақтың</a:t>
            </a:r>
            <a:r>
              <a:rPr lang="kk-KZ" sz="1200" dirty="0">
                <a:latin typeface="Times New Roman" panose="02020603050405020304" pitchFamily="18" charset="0"/>
                <a:cs typeface="Times New Roman" panose="02020603050405020304" pitchFamily="18" charset="0"/>
              </a:rPr>
              <a:t> ұлы ғалымы, XIX ғасырдың екінші жартысында Қазақстанда туған демократтық, ағартушылық мәдениеттің тұңғыш өкілдерінің бірі, </a:t>
            </a:r>
            <a:r>
              <a:rPr lang="kk-KZ" sz="1200" u="sng" dirty="0">
                <a:latin typeface="Times New Roman" panose="02020603050405020304" pitchFamily="18" charset="0"/>
                <a:cs typeface="Times New Roman" panose="02020603050405020304" pitchFamily="18" charset="0"/>
              </a:rPr>
              <a:t>шығыстанушы</a:t>
            </a:r>
            <a:r>
              <a:rPr lang="kk-KZ" sz="1200" dirty="0">
                <a:latin typeface="Times New Roman" panose="02020603050405020304" pitchFamily="18" charset="0"/>
                <a:cs typeface="Times New Roman" panose="02020603050405020304" pitchFamily="18" charset="0"/>
              </a:rPr>
              <a:t>, </a:t>
            </a:r>
            <a:r>
              <a:rPr lang="kk-KZ" sz="1200" u="sng" dirty="0">
                <a:latin typeface="Times New Roman" panose="02020603050405020304" pitchFamily="18" charset="0"/>
                <a:cs typeface="Times New Roman" panose="02020603050405020304" pitchFamily="18" charset="0"/>
              </a:rPr>
              <a:t>тарихшы</a:t>
            </a:r>
            <a:r>
              <a:rPr lang="kk-KZ" sz="1200" dirty="0">
                <a:latin typeface="Times New Roman" panose="02020603050405020304" pitchFamily="18" charset="0"/>
                <a:cs typeface="Times New Roman" panose="02020603050405020304" pitchFamily="18" charset="0"/>
              </a:rPr>
              <a:t>, </a:t>
            </a:r>
            <a:r>
              <a:rPr lang="kk-KZ" sz="1200" u="sng" dirty="0">
                <a:latin typeface="Times New Roman" panose="02020603050405020304" pitchFamily="18" charset="0"/>
                <a:cs typeface="Times New Roman" panose="02020603050405020304" pitchFamily="18" charset="0"/>
              </a:rPr>
              <a:t>фольклоршы</a:t>
            </a:r>
            <a:r>
              <a:rPr lang="kk-KZ" sz="1200" dirty="0">
                <a:latin typeface="Times New Roman" panose="02020603050405020304" pitchFamily="18" charset="0"/>
                <a:cs typeface="Times New Roman" panose="02020603050405020304" pitchFamily="18" charset="0"/>
              </a:rPr>
              <a:t>, </a:t>
            </a:r>
            <a:r>
              <a:rPr lang="kk-KZ" sz="1200" u="sng" dirty="0">
                <a:latin typeface="Times New Roman" panose="02020603050405020304" pitchFamily="18" charset="0"/>
                <a:cs typeface="Times New Roman" panose="02020603050405020304" pitchFamily="18" charset="0"/>
              </a:rPr>
              <a:t>этнограф</a:t>
            </a:r>
            <a:r>
              <a:rPr lang="kk-KZ" sz="1200" dirty="0">
                <a:latin typeface="Times New Roman" panose="02020603050405020304" pitchFamily="18" charset="0"/>
                <a:cs typeface="Times New Roman" panose="02020603050405020304" pitchFamily="18" charset="0"/>
              </a:rPr>
              <a:t>, </a:t>
            </a:r>
            <a:r>
              <a:rPr lang="kk-KZ" sz="1200" u="sng" dirty="0">
                <a:latin typeface="Times New Roman" panose="02020603050405020304" pitchFamily="18" charset="0"/>
                <a:cs typeface="Times New Roman" panose="02020603050405020304" pitchFamily="18" charset="0"/>
              </a:rPr>
              <a:t>географ</a:t>
            </a:r>
            <a:r>
              <a:rPr lang="kk-KZ" sz="1200" dirty="0">
                <a:latin typeface="Times New Roman" panose="02020603050405020304" pitchFamily="18" charset="0"/>
                <a:cs typeface="Times New Roman" panose="02020603050405020304" pitchFamily="18" charset="0"/>
              </a:rPr>
              <a:t>,</a:t>
            </a:r>
            <a:r>
              <a:rPr lang="kk-KZ" sz="1200" u="sng" dirty="0">
                <a:latin typeface="Times New Roman" panose="02020603050405020304" pitchFamily="18" charset="0"/>
                <a:cs typeface="Times New Roman" panose="02020603050405020304" pitchFamily="18" charset="0"/>
              </a:rPr>
              <a:t>ағартушы</a:t>
            </a:r>
            <a:r>
              <a:rPr lang="kk-KZ" sz="1200" dirty="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26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61913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619134" y="226849"/>
            <a:ext cx="6572865" cy="6524863"/>
          </a:xfrm>
          <a:prstGeom prst="rect">
            <a:avLst/>
          </a:prstGeom>
        </p:spPr>
        <p:txBody>
          <a:bodyPr wrap="square">
            <a:spAutoFit/>
          </a:bodyPr>
          <a:lstStyle/>
          <a:p>
            <a:r>
              <a:rPr lang="ru-RU" sz="1400" b="1" dirty="0"/>
              <a:t> </a:t>
            </a:r>
            <a:r>
              <a:rPr lang="kk-KZ" sz="2200" b="1" dirty="0">
                <a:latin typeface="Times New Roman" panose="02020603050405020304" pitchFamily="18" charset="0"/>
                <a:cs typeface="Times New Roman" panose="02020603050405020304" pitchFamily="18" charset="0"/>
              </a:rPr>
              <a:t>Табиғатты аялайық! </a:t>
            </a:r>
            <a:endParaRPr lang="ru-RU" sz="2200" dirty="0">
              <a:latin typeface="Times New Roman" panose="02020603050405020304" pitchFamily="18" charset="0"/>
              <a:cs typeface="Times New Roman" panose="02020603050405020304" pitchFamily="18" charset="0"/>
            </a:endParaRPr>
          </a:p>
          <a:p>
            <a:r>
              <a:rPr lang="kk-KZ" sz="2200" dirty="0">
                <a:latin typeface="Times New Roman" panose="02020603050405020304" pitchFamily="18" charset="0"/>
                <a:cs typeface="Times New Roman" panose="02020603050405020304" pitchFamily="18" charset="0"/>
              </a:rPr>
              <a:t>Табиғат – адам баласының құтты қонысы, жайлы мекені, ырыс-дәулеті, денсаулығының сенімді сақшысы. Сондықтан халық оны аялайды, қадір тұтады, күтіп- баптайды.</a:t>
            </a:r>
            <a:endParaRPr lang="ru-RU" sz="2200" dirty="0">
              <a:latin typeface="Times New Roman" panose="02020603050405020304" pitchFamily="18" charset="0"/>
              <a:cs typeface="Times New Roman" panose="02020603050405020304" pitchFamily="18" charset="0"/>
            </a:endParaRPr>
          </a:p>
          <a:p>
            <a:r>
              <a:rPr lang="kk-KZ" sz="2200" dirty="0">
                <a:latin typeface="Times New Roman" panose="02020603050405020304" pitchFamily="18" charset="0"/>
                <a:cs typeface="Times New Roman" panose="02020603050405020304" pitchFamily="18" charset="0"/>
              </a:rPr>
              <a:t>Адамның екі анасы бар: бірі – туған анасы, екіншісі – табиғат.</a:t>
            </a:r>
            <a:endParaRPr lang="ru-RU" sz="2200" dirty="0">
              <a:latin typeface="Times New Roman" panose="02020603050405020304" pitchFamily="18" charset="0"/>
              <a:cs typeface="Times New Roman" panose="02020603050405020304" pitchFamily="18" charset="0"/>
            </a:endParaRPr>
          </a:p>
          <a:p>
            <a:r>
              <a:rPr lang="kk-KZ" sz="2200" dirty="0">
                <a:latin typeface="Times New Roman" panose="02020603050405020304" pitchFamily="18" charset="0"/>
                <a:cs typeface="Times New Roman" panose="02020603050405020304" pitchFamily="18" charset="0"/>
              </a:rPr>
              <a:t>Табиғаттағы заңдылықтар мен құбылыстар үйлесімді келеді. Ол өздігінен өрескел бұзылмайды.Орманы азайтылған жерлерде өсімдіктер шықпай қалады. Сулы, нулы жерлерді құлазыған аңыздықтар алмастырады.</a:t>
            </a:r>
            <a:endParaRPr lang="ru-RU" sz="2200" dirty="0">
              <a:latin typeface="Times New Roman" panose="02020603050405020304" pitchFamily="18" charset="0"/>
              <a:cs typeface="Times New Roman" panose="02020603050405020304" pitchFamily="18" charset="0"/>
            </a:endParaRPr>
          </a:p>
          <a:p>
            <a:r>
              <a:rPr lang="kk-KZ" sz="2200" dirty="0">
                <a:latin typeface="Times New Roman" panose="02020603050405020304" pitchFamily="18" charset="0"/>
                <a:cs typeface="Times New Roman" panose="02020603050405020304" pitchFamily="18" charset="0"/>
              </a:rPr>
              <a:t>Табиғат – ұстаз, тәжірибелі тәрбиеші. Адам мейірімділікті, сүйіспеншілікті қайырымдылықты, әдемілікті табиғаттан үйренеді.</a:t>
            </a:r>
            <a:endParaRPr lang="ru-RU" sz="2200" dirty="0">
              <a:latin typeface="Times New Roman" panose="02020603050405020304" pitchFamily="18" charset="0"/>
              <a:cs typeface="Times New Roman" panose="02020603050405020304" pitchFamily="18" charset="0"/>
            </a:endParaRPr>
          </a:p>
          <a:p>
            <a:r>
              <a:rPr lang="kk-KZ" sz="2200" dirty="0">
                <a:latin typeface="Times New Roman" panose="02020603050405020304" pitchFamily="18" charset="0"/>
                <a:cs typeface="Times New Roman" panose="02020603050405020304" pitchFamily="18" charset="0"/>
              </a:rPr>
              <a:t>Адам табиғатқа мейірімділікпен, сүйіспеншілікпен, қамқорлықпен қарап, үйлесімділіксақтағанда, адамзат баласы үшін табиғат – кең сарай, мәңгі тозбас құтты қоныс болады</a:t>
            </a:r>
            <a:r>
              <a:rPr lang="kk-KZ" sz="2200" b="1" dirty="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rot="20060343">
            <a:off x="292857" y="651472"/>
            <a:ext cx="3847411" cy="769441"/>
          </a:xfrm>
          <a:prstGeom prst="rect">
            <a:avLst/>
          </a:prstGeom>
        </p:spPr>
        <p:txBody>
          <a:bodyPr wrap="square">
            <a:spAutoFit/>
          </a:bodyPr>
          <a:lstStyle/>
          <a:p>
            <a:r>
              <a:rPr lang="kk-KZ" sz="44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Мұғалім сыйы</a:t>
            </a:r>
            <a:endParaRPr lang="ru-RU" sz="4400" dirty="0">
              <a:solidFill>
                <a:srgbClr val="002060"/>
              </a:solidFill>
            </a:endParaRPr>
          </a:p>
        </p:txBody>
      </p:sp>
    </p:spTree>
    <p:extLst>
      <p:ext uri="{BB962C8B-B14F-4D97-AF65-F5344CB8AC3E}">
        <p14:creationId xmlns:p14="http://schemas.microsoft.com/office/powerpoint/2010/main" val="609058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42452" y="1119432"/>
            <a:ext cx="8406579" cy="2677656"/>
          </a:xfrm>
          <a:prstGeom prst="rect">
            <a:avLst/>
          </a:prstGeom>
        </p:spPr>
        <p:txBody>
          <a:bodyPr wrap="square">
            <a:spAutoFit/>
          </a:bodyPr>
          <a:lstStyle/>
          <a:p>
            <a:r>
              <a:rPr lang="kk-KZ" sz="2400" b="1" dirty="0">
                <a:latin typeface="Times New Roman" panose="02020603050405020304" pitchFamily="18" charset="0"/>
                <a:cs typeface="Times New Roman" panose="02020603050405020304" pitchFamily="18" charset="0"/>
              </a:rPr>
              <a:t>Сұрақтар:</a:t>
            </a:r>
            <a:endParaRPr lang="ru-RU" sz="2400" dirty="0">
              <a:latin typeface="Times New Roman" panose="02020603050405020304" pitchFamily="18" charset="0"/>
              <a:cs typeface="Times New Roman" panose="02020603050405020304" pitchFamily="18" charset="0"/>
            </a:endParaRPr>
          </a:p>
          <a:p>
            <a:pPr lvl="0"/>
            <a:r>
              <a:rPr lang="kk-KZ" sz="2400" dirty="0" smtClean="0">
                <a:latin typeface="Times New Roman" panose="02020603050405020304" pitchFamily="18" charset="0"/>
                <a:cs typeface="Times New Roman" panose="02020603050405020304" pitchFamily="18" charset="0"/>
              </a:rPr>
              <a:t>1. Адамдар </a:t>
            </a:r>
            <a:r>
              <a:rPr lang="kk-KZ" sz="2400" dirty="0">
                <a:latin typeface="Times New Roman" panose="02020603050405020304" pitchFamily="18" charset="0"/>
                <a:cs typeface="Times New Roman" panose="02020603050405020304" pitchFamily="18" charset="0"/>
              </a:rPr>
              <a:t>табиғатсыз күні жоқ екенін біле тұра қандай зиянын тигізеді? Олардың бұл әрекеті дұрыс па?</a:t>
            </a:r>
            <a:endParaRPr lang="ru-RU" sz="2400" dirty="0">
              <a:latin typeface="Times New Roman" panose="02020603050405020304" pitchFamily="18" charset="0"/>
              <a:cs typeface="Times New Roman" panose="02020603050405020304" pitchFamily="18" charset="0"/>
            </a:endParaRPr>
          </a:p>
          <a:p>
            <a:pPr lvl="0"/>
            <a:r>
              <a:rPr lang="kk-KZ" sz="2400" dirty="0" smtClean="0">
                <a:latin typeface="Times New Roman" panose="02020603050405020304" pitchFamily="18" charset="0"/>
                <a:cs typeface="Times New Roman" panose="02020603050405020304" pitchFamily="18" charset="0"/>
              </a:rPr>
              <a:t>2. Табиғатты </a:t>
            </a:r>
            <a:r>
              <a:rPr lang="kk-KZ" sz="2400" dirty="0">
                <a:latin typeface="Times New Roman" panose="02020603050405020304" pitchFamily="18" charset="0"/>
                <a:cs typeface="Times New Roman" panose="02020603050405020304" pitchFamily="18" charset="0"/>
              </a:rPr>
              <a:t>неге, не үшін қорғауға міндеттіміз?</a:t>
            </a:r>
            <a:endParaRPr lang="ru-RU" sz="2400" dirty="0">
              <a:latin typeface="Times New Roman" panose="02020603050405020304" pitchFamily="18" charset="0"/>
              <a:cs typeface="Times New Roman" panose="02020603050405020304" pitchFamily="18" charset="0"/>
            </a:endParaRPr>
          </a:p>
          <a:p>
            <a:pPr lvl="0"/>
            <a:r>
              <a:rPr lang="kk-KZ" sz="2400" dirty="0" smtClean="0">
                <a:latin typeface="Times New Roman" panose="02020603050405020304" pitchFamily="18" charset="0"/>
                <a:cs typeface="Times New Roman" panose="02020603050405020304" pitchFamily="18" charset="0"/>
              </a:rPr>
              <a:t>3. Табиғатқа </a:t>
            </a:r>
            <a:r>
              <a:rPr lang="kk-KZ" sz="2400" dirty="0">
                <a:latin typeface="Times New Roman" panose="02020603050405020304" pitchFamily="18" charset="0"/>
                <a:cs typeface="Times New Roman" panose="02020603050405020304" pitchFamily="18" charset="0"/>
              </a:rPr>
              <a:t>жасалған қиянат өзімізге, болашағымызғажасап жатқан қиянат екенін білеміз бе?</a:t>
            </a:r>
            <a:endParaRPr lang="ru-RU" sz="2400" dirty="0">
              <a:latin typeface="Times New Roman" panose="02020603050405020304" pitchFamily="18" charset="0"/>
              <a:cs typeface="Times New Roman" panose="02020603050405020304" pitchFamily="18" charset="0"/>
            </a:endParaRPr>
          </a:p>
          <a:p>
            <a:r>
              <a:rPr lang="kk-KZ" sz="2400" dirty="0" smtClean="0">
                <a:latin typeface="Times New Roman" panose="02020603050405020304" pitchFamily="18" charset="0"/>
                <a:cs typeface="Times New Roman" panose="02020603050405020304" pitchFamily="18" charset="0"/>
              </a:rPr>
              <a:t>4. Осы </a:t>
            </a:r>
            <a:r>
              <a:rPr lang="kk-KZ" sz="2400" dirty="0">
                <a:latin typeface="Times New Roman" panose="02020603050405020304" pitchFamily="18" charset="0"/>
                <a:cs typeface="Times New Roman" panose="02020603050405020304" pitchFamily="18" charset="0"/>
              </a:rPr>
              <a:t>күнге дейін табиғат ана үшін не істей </a:t>
            </a:r>
            <a:r>
              <a:rPr lang="kk-KZ" sz="2400" dirty="0" smtClean="0">
                <a:latin typeface="Times New Roman" panose="02020603050405020304" pitchFamily="18" charset="0"/>
                <a:cs typeface="Times New Roman" panose="02020603050405020304" pitchFamily="18" charset="0"/>
              </a:rPr>
              <a:t>алдың?</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5575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561</Words>
  <Application>Microsoft Office PowerPoint</Application>
  <PresentationFormat>Широкоэкранный</PresentationFormat>
  <Paragraphs>68</Paragraphs>
  <Slides>13</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Сарвиноз</dc:creator>
  <cp:lastModifiedBy>Пользователь</cp:lastModifiedBy>
  <cp:revision>4</cp:revision>
  <dcterms:created xsi:type="dcterms:W3CDTF">2017-12-16T05:05:10Z</dcterms:created>
  <dcterms:modified xsi:type="dcterms:W3CDTF">2019-02-14T16:02:03Z</dcterms:modified>
</cp:coreProperties>
</file>