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4" r:id="rId2"/>
    <p:sldId id="265" r:id="rId3"/>
    <p:sldId id="266" r:id="rId4"/>
    <p:sldId id="267" r:id="rId5"/>
    <p:sldId id="268" r:id="rId6"/>
    <p:sldId id="273" r:id="rId7"/>
    <p:sldId id="274" r:id="rId8"/>
    <p:sldId id="275"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10B754-B9EE-4E31-B228-2FF5E2A08E90}" type="datetimeFigureOut">
              <a:rPr lang="ru-RU" smtClean="0"/>
              <a:t>07.04.2020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D7EF26-FC8D-4662-9E4B-E172FFB84141}"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Образ слайда 1"/>
          <p:cNvSpPr>
            <a:spLocks noGrp="1" noRot="1" noChangeAspect="1" noTextEdit="1"/>
          </p:cNvSpPr>
          <p:nvPr>
            <p:ph type="sldImg"/>
          </p:nvPr>
        </p:nvSpPr>
        <p:spPr bwMode="auto">
          <a:noFill/>
          <a:ln>
            <a:solidFill>
              <a:srgbClr val="000000"/>
            </a:solidFill>
            <a:miter lim="800000"/>
            <a:headEnd/>
            <a:tailEnd/>
          </a:ln>
        </p:spPr>
      </p:sp>
      <p:sp>
        <p:nvSpPr>
          <p:cNvPr id="1126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126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3401AB9-C1FA-4815-81F2-7158976EB64D}" type="slidenum">
              <a:rPr lang="ru-RU" smtClean="0"/>
              <a:pPr/>
              <a:t>4</a:t>
            </a:fld>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Образ слайда 1"/>
          <p:cNvSpPr>
            <a:spLocks noGrp="1" noRot="1" noChangeAspect="1" noTextEdit="1"/>
          </p:cNvSpPr>
          <p:nvPr>
            <p:ph type="sldImg"/>
          </p:nvPr>
        </p:nvSpPr>
        <p:spPr bwMode="auto">
          <a:noFill/>
          <a:ln>
            <a:solidFill>
              <a:srgbClr val="000000"/>
            </a:solidFill>
            <a:miter lim="800000"/>
            <a:headEnd/>
            <a:tailEnd/>
          </a:ln>
        </p:spPr>
      </p:sp>
      <p:sp>
        <p:nvSpPr>
          <p:cNvPr id="12291"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2292"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F50C7F3-0A34-4551-A5D9-0C4565FD6C03}" type="slidenum">
              <a:rPr lang="ru-RU" smtClean="0"/>
              <a:pPr/>
              <a:t>5</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07.04.2020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07.04.2020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07.04.2020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07.04.2020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836613"/>
            <a:ext cx="8229600" cy="1592262"/>
          </a:xfrm>
        </p:spPr>
        <p:txBody>
          <a:bodyPr>
            <a:normAutofit fontScale="90000"/>
          </a:bodyPr>
          <a:lstStyle/>
          <a:p>
            <a:pPr eaLnBrk="1" hangingPunct="1">
              <a:defRPr/>
            </a:pPr>
            <a:r>
              <a:rPr lang="en-US" sz="4000" dirty="0" smtClean="0"/>
              <a:t>Term 4</a:t>
            </a:r>
            <a:br>
              <a:rPr lang="en-US" sz="4000" dirty="0" smtClean="0"/>
            </a:br>
            <a:r>
              <a:rPr lang="en-US" sz="4000" dirty="0" smtClean="0"/>
              <a:t>The 11</a:t>
            </a:r>
            <a:r>
              <a:rPr lang="en-US" sz="4000" baseline="30000" dirty="0" smtClean="0"/>
              <a:t>th</a:t>
            </a:r>
            <a:r>
              <a:rPr lang="en-US" sz="4000" dirty="0" smtClean="0"/>
              <a:t> grade</a:t>
            </a:r>
            <a:br>
              <a:rPr lang="en-US" sz="4000" dirty="0" smtClean="0"/>
            </a:br>
            <a:r>
              <a:rPr lang="en-US" sz="4000" dirty="0" smtClean="0"/>
              <a:t>The theme: </a:t>
            </a:r>
            <a:r>
              <a:rPr lang="en-US" sz="4000" b="1" dirty="0" smtClean="0">
                <a:solidFill>
                  <a:srgbClr val="0070C0"/>
                </a:solidFill>
              </a:rPr>
              <a:t>The Medical Wonders</a:t>
            </a:r>
            <a:r>
              <a:rPr lang="kk-KZ" sz="4000" b="1" dirty="0" smtClean="0">
                <a:solidFill>
                  <a:srgbClr val="0070C0"/>
                </a:solidFill>
              </a:rPr>
              <a:t> Медицинаның ғажайыбы</a:t>
            </a:r>
            <a:r>
              <a:rPr lang="en-US" sz="4000" b="1" dirty="0" smtClean="0">
                <a:solidFill>
                  <a:srgbClr val="0070C0"/>
                </a:solidFill>
              </a:rPr>
              <a:t> </a:t>
            </a:r>
            <a:r>
              <a:rPr lang="en-US" dirty="0" smtClean="0"/>
              <a:t/>
            </a:r>
            <a:br>
              <a:rPr lang="en-US" dirty="0" smtClean="0"/>
            </a:br>
            <a:endParaRPr lang="ru-RU" dirty="0" smtClean="0"/>
          </a:p>
        </p:txBody>
      </p:sp>
      <p:sp>
        <p:nvSpPr>
          <p:cNvPr id="3" name="Объект 2"/>
          <p:cNvSpPr>
            <a:spLocks noGrp="1"/>
          </p:cNvSpPr>
          <p:nvPr>
            <p:ph idx="1"/>
          </p:nvPr>
        </p:nvSpPr>
        <p:spPr>
          <a:xfrm>
            <a:off x="428625" y="2786063"/>
            <a:ext cx="8229600" cy="3314700"/>
          </a:xfrm>
        </p:spPr>
        <p:txBody>
          <a:bodyPr/>
          <a:lstStyle/>
          <a:p>
            <a:pPr algn="ctr" eaLnBrk="1" hangingPunct="1">
              <a:defRPr/>
            </a:pPr>
            <a:r>
              <a:rPr lang="en-US" dirty="0" smtClean="0"/>
              <a:t>Students can …</a:t>
            </a:r>
          </a:p>
          <a:p>
            <a:pPr eaLnBrk="1" hangingPunct="1">
              <a:defRPr/>
            </a:pPr>
            <a:r>
              <a:rPr lang="en-US" dirty="0" smtClean="0"/>
              <a:t>… read and understand the text.</a:t>
            </a:r>
          </a:p>
          <a:p>
            <a:pPr eaLnBrk="1" hangingPunct="1">
              <a:defRPr/>
            </a:pPr>
            <a:r>
              <a:rPr lang="en-US" dirty="0" smtClean="0"/>
              <a:t>… write about kinds of surgery.</a:t>
            </a:r>
          </a:p>
          <a:p>
            <a:pPr eaLnBrk="1" hangingPunct="1">
              <a:defRPr/>
            </a:pPr>
            <a:r>
              <a:rPr lang="en-US" dirty="0" smtClean="0"/>
              <a:t>… answer the questions about health.</a:t>
            </a:r>
          </a:p>
          <a:p>
            <a:pPr eaLnBrk="1" hangingPunct="1">
              <a:defRPr/>
            </a:pPr>
            <a:r>
              <a:rPr lang="en-US" dirty="0" smtClean="0"/>
              <a:t>… use Future Simple about health. </a:t>
            </a:r>
            <a:endParaRPr lang="ru-RU"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4"/>
          <p:cNvSpPr>
            <a:spLocks noGrp="1" noChangeArrowheads="1" noChangeShapeType="1" noTextEdit="1"/>
          </p:cNvSpPr>
          <p:nvPr/>
        </p:nvSpPr>
        <p:spPr bwMode="auto">
          <a:xfrm>
            <a:off x="596900" y="260350"/>
            <a:ext cx="8075613" cy="936402"/>
          </a:xfrm>
          <a:prstGeom prst="rect">
            <a:avLst/>
          </a:prstGeom>
        </p:spPr>
        <p:txBody>
          <a:bodyPr wrap="none" fromWordArt="1" anchor="ctr"/>
          <a:lstStyle/>
          <a:p>
            <a:pPr algn="ctr" eaLnBrk="0" hangingPunct="0">
              <a:defRPr/>
            </a:pPr>
            <a:r>
              <a:rPr lang="en-US" sz="3600" b="1" kern="10" dirty="0">
                <a:ln w="19050">
                  <a:solidFill>
                    <a:srgbClr val="99CCFF"/>
                  </a:solidFill>
                  <a:round/>
                  <a:headEnd/>
                  <a:tailEnd/>
                </a:ln>
                <a:solidFill>
                  <a:srgbClr val="800000"/>
                </a:solidFill>
                <a:effectLst>
                  <a:outerShdw dist="35921" dir="2700000" algn="ctr" rotWithShape="0">
                    <a:srgbClr val="990000"/>
                  </a:outerShdw>
                </a:effectLst>
                <a:latin typeface="Goudy Stout" pitchFamily="18" charset="0"/>
                <a:ea typeface="+mj-ea"/>
                <a:cs typeface="+mj-cs"/>
              </a:rPr>
              <a:t>MEDICINE</a:t>
            </a:r>
            <a:endParaRPr lang="ru-RU" sz="3600" b="1" kern="10" dirty="0">
              <a:ln w="19050">
                <a:solidFill>
                  <a:srgbClr val="99CCFF"/>
                </a:solidFill>
                <a:round/>
                <a:headEnd/>
                <a:tailEnd/>
              </a:ln>
              <a:solidFill>
                <a:srgbClr val="800000"/>
              </a:solidFill>
              <a:effectLst>
                <a:outerShdw dist="35921" dir="2700000" algn="ctr" rotWithShape="0">
                  <a:srgbClr val="990000"/>
                </a:outerShdw>
              </a:effectLst>
              <a:latin typeface="Impact"/>
              <a:ea typeface="+mj-ea"/>
              <a:cs typeface="+mj-cs"/>
            </a:endParaRPr>
          </a:p>
        </p:txBody>
      </p:sp>
      <p:sp>
        <p:nvSpPr>
          <p:cNvPr id="5" name="Rectangle 5"/>
          <p:cNvSpPr>
            <a:spLocks noGrp="1" noChangeArrowheads="1"/>
          </p:cNvSpPr>
          <p:nvPr>
            <p:ph idx="1"/>
          </p:nvPr>
        </p:nvSpPr>
        <p:spPr>
          <a:xfrm>
            <a:off x="250825" y="1052513"/>
            <a:ext cx="4249738" cy="5078412"/>
          </a:xfrm>
        </p:spPr>
        <p:txBody>
          <a:bodyPr anchor="ctr">
            <a:spAutoFit/>
          </a:bodyPr>
          <a:lstStyle/>
          <a:p>
            <a:pPr eaLnBrk="1" hangingPunct="1">
              <a:defRPr/>
            </a:pPr>
            <a:r>
              <a:rPr lang="en-US" sz="2000" dirty="0" smtClean="0">
                <a:solidFill>
                  <a:srgbClr val="000000"/>
                </a:solidFill>
              </a:rPr>
              <a:t>Medicine is the art and science of healing. It encompasses a range of health care practices evolved to maintain and restore health by the prevention and treatment of illness. Contemporary medicine applies health science, biomedical research, and medical technology to diagnose and treat injury and disease, typically through medication, surgery, or some other form of therapy. </a:t>
            </a:r>
          </a:p>
          <a:p>
            <a:pPr eaLnBrk="1" hangingPunct="1">
              <a:defRPr/>
            </a:pPr>
            <a:r>
              <a:rPr lang="en-US" sz="2000" dirty="0" smtClean="0">
                <a:solidFill>
                  <a:srgbClr val="000000"/>
                </a:solidFill>
              </a:rPr>
              <a:t>The word medicine is derived from the Latin art medicine, meaning the art of healing. </a:t>
            </a:r>
          </a:p>
        </p:txBody>
      </p:sp>
      <p:pic>
        <p:nvPicPr>
          <p:cNvPr id="6" name="Picture 8"/>
          <p:cNvPicPr>
            <a:picLocks noChangeAspect="1" noChangeArrowheads="1"/>
          </p:cNvPicPr>
          <p:nvPr/>
        </p:nvPicPr>
        <p:blipFill>
          <a:blip r:embed="rId2"/>
          <a:srcRect/>
          <a:stretch>
            <a:fillRect/>
          </a:stretch>
        </p:blipFill>
        <p:spPr bwMode="auto">
          <a:xfrm>
            <a:off x="4859338" y="2239963"/>
            <a:ext cx="2808287" cy="1836737"/>
          </a:xfrm>
          <a:prstGeom prst="rect">
            <a:avLst/>
          </a:prstGeom>
          <a:noFill/>
          <a:ln w="9525">
            <a:noFill/>
            <a:miter lim="800000"/>
            <a:headEnd/>
            <a:tailEnd/>
          </a:ln>
        </p:spPr>
      </p:pic>
      <p:pic>
        <p:nvPicPr>
          <p:cNvPr id="7" name="Picture 7"/>
          <p:cNvPicPr>
            <a:picLocks noChangeAspect="1" noChangeArrowheads="1"/>
          </p:cNvPicPr>
          <p:nvPr/>
        </p:nvPicPr>
        <p:blipFill>
          <a:blip r:embed="rId3"/>
          <a:srcRect/>
          <a:stretch>
            <a:fillRect/>
          </a:stretch>
        </p:blipFill>
        <p:spPr bwMode="auto">
          <a:xfrm>
            <a:off x="5724525" y="333375"/>
            <a:ext cx="914400" cy="1397000"/>
          </a:xfrm>
          <a:prstGeom prst="rect">
            <a:avLst/>
          </a:prstGeom>
          <a:noFill/>
          <a:ln w="9525">
            <a:noFill/>
            <a:miter lim="800000"/>
            <a:headEnd/>
            <a:tailEnd/>
          </a:ln>
        </p:spPr>
      </p:pic>
      <p:pic>
        <p:nvPicPr>
          <p:cNvPr id="8" name="Picture 9"/>
          <p:cNvPicPr>
            <a:picLocks noChangeAspect="1" noChangeArrowheads="1"/>
          </p:cNvPicPr>
          <p:nvPr/>
        </p:nvPicPr>
        <p:blipFill>
          <a:blip r:embed="rId4"/>
          <a:srcRect/>
          <a:stretch>
            <a:fillRect/>
          </a:stretch>
        </p:blipFill>
        <p:spPr bwMode="auto">
          <a:xfrm>
            <a:off x="5940425" y="4437063"/>
            <a:ext cx="2732088" cy="20304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anim calcmode="lin" valueType="num">
                                      <p:cBhvr>
                                        <p:cTn id="14" dur="2000" fill="hold"/>
                                        <p:tgtEl>
                                          <p:spTgt spid="5"/>
                                        </p:tgtEl>
                                        <p:attrNameLst>
                                          <p:attrName>style.rotation</p:attrName>
                                        </p:attrNameLst>
                                      </p:cBhvr>
                                      <p:tavLst>
                                        <p:tav tm="0">
                                          <p:val>
                                            <p:fltVal val="720"/>
                                          </p:val>
                                        </p:tav>
                                        <p:tav tm="100000">
                                          <p:val>
                                            <p:fltVal val="0"/>
                                          </p:val>
                                        </p:tav>
                                      </p:tavLst>
                                    </p:anim>
                                    <p:anim calcmode="lin" valueType="num">
                                      <p:cBhvr>
                                        <p:cTn id="15" dur="2000" fill="hold"/>
                                        <p:tgtEl>
                                          <p:spTgt spid="5"/>
                                        </p:tgtEl>
                                        <p:attrNameLst>
                                          <p:attrName>ppt_h</p:attrName>
                                        </p:attrNameLst>
                                      </p:cBhvr>
                                      <p:tavLst>
                                        <p:tav tm="0">
                                          <p:val>
                                            <p:fltVal val="0"/>
                                          </p:val>
                                        </p:tav>
                                        <p:tav tm="100000">
                                          <p:val>
                                            <p:strVal val="#ppt_h"/>
                                          </p:val>
                                        </p:tav>
                                      </p:tavLst>
                                    </p:anim>
                                    <p:anim calcmode="lin" valueType="num">
                                      <p:cBhvr>
                                        <p:cTn id="16" dur="2000" fill="hold"/>
                                        <p:tgtEl>
                                          <p:spTgt spid="5"/>
                                        </p:tgtEl>
                                        <p:attrNameLst>
                                          <p:attrName>ppt_w</p:attrName>
                                        </p:attrNameLst>
                                      </p:cBhvr>
                                      <p:tavLst>
                                        <p:tav tm="0">
                                          <p:val>
                                            <p:fltVal val="0"/>
                                          </p:val>
                                        </p:tav>
                                        <p:tav tm="100000">
                                          <p:val>
                                            <p:strVal val="#ppt_w"/>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diamond(in)">
                                      <p:cBhvr>
                                        <p:cTn id="21" dur="2000"/>
                                        <p:tgtEl>
                                          <p:spTgt spid="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5" presetClass="entr" presetSubtype="0"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2000"/>
                                        <p:tgtEl>
                                          <p:spTgt spid="7"/>
                                        </p:tgtEl>
                                      </p:cBhvr>
                                    </p:animEffect>
                                    <p:anim calcmode="lin" valueType="num">
                                      <p:cBhvr>
                                        <p:cTn id="27" dur="2000" fill="hold"/>
                                        <p:tgtEl>
                                          <p:spTgt spid="7"/>
                                        </p:tgtEl>
                                        <p:attrNameLst>
                                          <p:attrName>style.rotation</p:attrName>
                                        </p:attrNameLst>
                                      </p:cBhvr>
                                      <p:tavLst>
                                        <p:tav tm="0">
                                          <p:val>
                                            <p:fltVal val="720"/>
                                          </p:val>
                                        </p:tav>
                                        <p:tav tm="100000">
                                          <p:val>
                                            <p:fltVal val="0"/>
                                          </p:val>
                                        </p:tav>
                                      </p:tavLst>
                                    </p:anim>
                                    <p:anim calcmode="lin" valueType="num">
                                      <p:cBhvr>
                                        <p:cTn id="28" dur="2000" fill="hold"/>
                                        <p:tgtEl>
                                          <p:spTgt spid="7"/>
                                        </p:tgtEl>
                                        <p:attrNameLst>
                                          <p:attrName>ppt_h</p:attrName>
                                        </p:attrNameLst>
                                      </p:cBhvr>
                                      <p:tavLst>
                                        <p:tav tm="0">
                                          <p:val>
                                            <p:fltVal val="0"/>
                                          </p:val>
                                        </p:tav>
                                        <p:tav tm="100000">
                                          <p:val>
                                            <p:strVal val="#ppt_h"/>
                                          </p:val>
                                        </p:tav>
                                      </p:tavLst>
                                    </p:anim>
                                    <p:anim calcmode="lin" valueType="num">
                                      <p:cBhvr>
                                        <p:cTn id="29" dur="2000" fill="hold"/>
                                        <p:tgtEl>
                                          <p:spTgt spid="7"/>
                                        </p:tgtEl>
                                        <p:attrNameLst>
                                          <p:attrName>ppt_w</p:attrName>
                                        </p:attrNameLst>
                                      </p:cBhvr>
                                      <p:tavLst>
                                        <p:tav tm="0">
                                          <p:val>
                                            <p:fltVal val="0"/>
                                          </p:val>
                                        </p:tav>
                                        <p:tav tm="100000">
                                          <p:val>
                                            <p:strVal val="#ppt_w"/>
                                          </p:val>
                                        </p:tav>
                                      </p:tavLst>
                                    </p:anim>
                                  </p:childTnLst>
                                </p:cTn>
                              </p:par>
                              <p:par>
                                <p:cTn id="30" presetID="8" presetClass="entr" presetSubtype="16" fill="hold"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diamond(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WordArt 4"/>
          <p:cNvSpPr>
            <a:spLocks noChangeArrowheads="1" noChangeShapeType="1" noTextEdit="1"/>
          </p:cNvSpPr>
          <p:nvPr/>
        </p:nvSpPr>
        <p:spPr bwMode="auto">
          <a:xfrm>
            <a:off x="179388" y="260350"/>
            <a:ext cx="8964612" cy="1223963"/>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FF0000"/>
                </a:solidFill>
                <a:effectLst>
                  <a:outerShdw dist="35921" dir="2700000" algn="ctr" rotWithShape="0">
                    <a:srgbClr val="990000"/>
                  </a:outerShdw>
                </a:effectLst>
                <a:latin typeface="Impact"/>
              </a:rPr>
              <a:t>SURGERY</a:t>
            </a:r>
            <a:endParaRPr lang="ru-RU" sz="3600" kern="10">
              <a:ln w="19050">
                <a:solidFill>
                  <a:srgbClr val="99CCFF"/>
                </a:solidFill>
                <a:round/>
                <a:headEnd/>
                <a:tailEnd/>
              </a:ln>
              <a:solidFill>
                <a:srgbClr val="FF0000"/>
              </a:solidFill>
              <a:effectLst>
                <a:outerShdw dist="35921" dir="2700000" algn="ctr" rotWithShape="0">
                  <a:srgbClr val="990000"/>
                </a:outerShdw>
              </a:effectLst>
              <a:latin typeface="Impact"/>
            </a:endParaRPr>
          </a:p>
        </p:txBody>
      </p:sp>
      <p:sp>
        <p:nvSpPr>
          <p:cNvPr id="53254" name="Rectangle 6"/>
          <p:cNvSpPr>
            <a:spLocks noChangeArrowheads="1"/>
          </p:cNvSpPr>
          <p:nvPr/>
        </p:nvSpPr>
        <p:spPr bwMode="auto">
          <a:xfrm>
            <a:off x="179388" y="1589088"/>
            <a:ext cx="8640762" cy="2554287"/>
          </a:xfrm>
          <a:prstGeom prst="rect">
            <a:avLst/>
          </a:prstGeom>
          <a:noFill/>
          <a:ln w="9525">
            <a:noFill/>
            <a:miter lim="800000"/>
            <a:headEnd/>
            <a:tailEnd/>
          </a:ln>
        </p:spPr>
        <p:txBody>
          <a:bodyPr anchor="ctr">
            <a:spAutoFit/>
          </a:bodyPr>
          <a:lstStyle/>
          <a:p>
            <a:r>
              <a:rPr lang="en-US" sz="3200">
                <a:solidFill>
                  <a:srgbClr val="000000"/>
                </a:solidFill>
                <a:latin typeface="Times New Roman" pitchFamily="18" charset="0"/>
                <a:cs typeface="Times New Roman" pitchFamily="18" charset="0"/>
              </a:rPr>
              <a:t>The earliest operations on the pericardium (the sac that surrounds the heart) took place in the 19th century and were performed by, among others, Francisco Romero, Dominique Jean Larrey, Henry Dalton, and Daniel Hale Williams.</a:t>
            </a:r>
          </a:p>
        </p:txBody>
      </p:sp>
      <p:pic>
        <p:nvPicPr>
          <p:cNvPr id="53255" name="Picture 7"/>
          <p:cNvPicPr>
            <a:picLocks noChangeAspect="1" noChangeArrowheads="1"/>
          </p:cNvPicPr>
          <p:nvPr/>
        </p:nvPicPr>
        <p:blipFill>
          <a:blip r:embed="rId2"/>
          <a:srcRect/>
          <a:stretch>
            <a:fillRect/>
          </a:stretch>
        </p:blipFill>
        <p:spPr bwMode="auto">
          <a:xfrm>
            <a:off x="611188" y="4143375"/>
            <a:ext cx="2881312" cy="2138363"/>
          </a:xfrm>
          <a:prstGeom prst="rect">
            <a:avLst/>
          </a:prstGeom>
          <a:noFill/>
          <a:ln w="9525">
            <a:noFill/>
            <a:miter lim="800000"/>
            <a:headEnd/>
            <a:tailEnd/>
          </a:ln>
        </p:spPr>
      </p:pic>
      <p:pic>
        <p:nvPicPr>
          <p:cNvPr id="53258" name="Picture 10"/>
          <p:cNvPicPr>
            <a:picLocks noChangeAspect="1" noChangeArrowheads="1"/>
          </p:cNvPicPr>
          <p:nvPr/>
        </p:nvPicPr>
        <p:blipFill>
          <a:blip r:embed="rId3"/>
          <a:srcRect/>
          <a:stretch>
            <a:fillRect/>
          </a:stretch>
        </p:blipFill>
        <p:spPr bwMode="auto">
          <a:xfrm>
            <a:off x="5508625" y="4019550"/>
            <a:ext cx="3024188" cy="22082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3252"/>
                                        </p:tgtEl>
                                        <p:attrNameLst>
                                          <p:attrName>style.visibility</p:attrName>
                                        </p:attrNameLst>
                                      </p:cBhvr>
                                      <p:to>
                                        <p:strVal val="visible"/>
                                      </p:to>
                                    </p:set>
                                    <p:animEffect transition="in" filter="wedge">
                                      <p:cBhvr>
                                        <p:cTn id="7" dur="2000"/>
                                        <p:tgtEl>
                                          <p:spTgt spid="532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0" presetClass="entr" presetSubtype="0" fill="hold" grpId="0" nodeType="clickEffect">
                                  <p:stCondLst>
                                    <p:cond delay="0"/>
                                  </p:stCondLst>
                                  <p:childTnLst>
                                    <p:set>
                                      <p:cBhvr>
                                        <p:cTn id="11" dur="1" fill="hold">
                                          <p:stCondLst>
                                            <p:cond delay="0"/>
                                          </p:stCondLst>
                                        </p:cTn>
                                        <p:tgtEl>
                                          <p:spTgt spid="53254"/>
                                        </p:tgtEl>
                                        <p:attrNameLst>
                                          <p:attrName>style.visibility</p:attrName>
                                        </p:attrNameLst>
                                      </p:cBhvr>
                                      <p:to>
                                        <p:strVal val="visible"/>
                                      </p:to>
                                    </p:set>
                                    <p:animEffect transition="in" filter="fade">
                                      <p:cBhvr>
                                        <p:cTn id="12" dur="800" decel="100000"/>
                                        <p:tgtEl>
                                          <p:spTgt spid="53254"/>
                                        </p:tgtEl>
                                      </p:cBhvr>
                                    </p:animEffect>
                                    <p:anim calcmode="lin" valueType="num">
                                      <p:cBhvr>
                                        <p:cTn id="13" dur="800" decel="100000" fill="hold"/>
                                        <p:tgtEl>
                                          <p:spTgt spid="53254"/>
                                        </p:tgtEl>
                                        <p:attrNameLst>
                                          <p:attrName>style.rotation</p:attrName>
                                        </p:attrNameLst>
                                      </p:cBhvr>
                                      <p:tavLst>
                                        <p:tav tm="0">
                                          <p:val>
                                            <p:fltVal val="-90"/>
                                          </p:val>
                                        </p:tav>
                                        <p:tav tm="100000">
                                          <p:val>
                                            <p:fltVal val="0"/>
                                          </p:val>
                                        </p:tav>
                                      </p:tavLst>
                                    </p:anim>
                                    <p:anim calcmode="lin" valueType="num">
                                      <p:cBhvr>
                                        <p:cTn id="14" dur="800" decel="100000" fill="hold"/>
                                        <p:tgtEl>
                                          <p:spTgt spid="53254"/>
                                        </p:tgtEl>
                                        <p:attrNameLst>
                                          <p:attrName>ppt_x</p:attrName>
                                        </p:attrNameLst>
                                      </p:cBhvr>
                                      <p:tavLst>
                                        <p:tav tm="0">
                                          <p:val>
                                            <p:strVal val="#ppt_x+0.4"/>
                                          </p:val>
                                        </p:tav>
                                        <p:tav tm="100000">
                                          <p:val>
                                            <p:strVal val="#ppt_x-0.05"/>
                                          </p:val>
                                        </p:tav>
                                      </p:tavLst>
                                    </p:anim>
                                    <p:anim calcmode="lin" valueType="num">
                                      <p:cBhvr>
                                        <p:cTn id="15" dur="800" decel="100000" fill="hold"/>
                                        <p:tgtEl>
                                          <p:spTgt spid="53254"/>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53254"/>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53254"/>
                                        </p:tgtEl>
                                        <p:attrNameLst>
                                          <p:attrName>ppt_y</p:attrName>
                                        </p:attrNameLst>
                                      </p:cBhvr>
                                      <p:tavLst>
                                        <p:tav tm="0">
                                          <p:val>
                                            <p:strVal val="#ppt_y+0.1"/>
                                          </p:val>
                                        </p:tav>
                                        <p:tav tm="100000">
                                          <p:val>
                                            <p:strVal val="#ppt_y"/>
                                          </p:val>
                                        </p:tav>
                                      </p:tavLst>
                                    </p:anim>
                                  </p:childTnLst>
                                </p:cTn>
                              </p:par>
                              <p:par>
                                <p:cTn id="18" presetID="30" presetClass="entr" presetSubtype="0" fill="hold" nodeType="withEffect">
                                  <p:stCondLst>
                                    <p:cond delay="0"/>
                                  </p:stCondLst>
                                  <p:childTnLst>
                                    <p:set>
                                      <p:cBhvr>
                                        <p:cTn id="19" dur="1" fill="hold">
                                          <p:stCondLst>
                                            <p:cond delay="0"/>
                                          </p:stCondLst>
                                        </p:cTn>
                                        <p:tgtEl>
                                          <p:spTgt spid="53255"/>
                                        </p:tgtEl>
                                        <p:attrNameLst>
                                          <p:attrName>style.visibility</p:attrName>
                                        </p:attrNameLst>
                                      </p:cBhvr>
                                      <p:to>
                                        <p:strVal val="visible"/>
                                      </p:to>
                                    </p:set>
                                    <p:animEffect transition="in" filter="fade">
                                      <p:cBhvr>
                                        <p:cTn id="20" dur="800" decel="100000"/>
                                        <p:tgtEl>
                                          <p:spTgt spid="53255"/>
                                        </p:tgtEl>
                                      </p:cBhvr>
                                    </p:animEffect>
                                    <p:anim calcmode="lin" valueType="num">
                                      <p:cBhvr>
                                        <p:cTn id="21" dur="800" decel="100000" fill="hold"/>
                                        <p:tgtEl>
                                          <p:spTgt spid="53255"/>
                                        </p:tgtEl>
                                        <p:attrNameLst>
                                          <p:attrName>style.rotation</p:attrName>
                                        </p:attrNameLst>
                                      </p:cBhvr>
                                      <p:tavLst>
                                        <p:tav tm="0">
                                          <p:val>
                                            <p:fltVal val="-90"/>
                                          </p:val>
                                        </p:tav>
                                        <p:tav tm="100000">
                                          <p:val>
                                            <p:fltVal val="0"/>
                                          </p:val>
                                        </p:tav>
                                      </p:tavLst>
                                    </p:anim>
                                    <p:anim calcmode="lin" valueType="num">
                                      <p:cBhvr>
                                        <p:cTn id="22" dur="800" decel="100000" fill="hold"/>
                                        <p:tgtEl>
                                          <p:spTgt spid="53255"/>
                                        </p:tgtEl>
                                        <p:attrNameLst>
                                          <p:attrName>ppt_x</p:attrName>
                                        </p:attrNameLst>
                                      </p:cBhvr>
                                      <p:tavLst>
                                        <p:tav tm="0">
                                          <p:val>
                                            <p:strVal val="#ppt_x+0.4"/>
                                          </p:val>
                                        </p:tav>
                                        <p:tav tm="100000">
                                          <p:val>
                                            <p:strVal val="#ppt_x-0.05"/>
                                          </p:val>
                                        </p:tav>
                                      </p:tavLst>
                                    </p:anim>
                                    <p:anim calcmode="lin" valueType="num">
                                      <p:cBhvr>
                                        <p:cTn id="23" dur="800" decel="100000" fill="hold"/>
                                        <p:tgtEl>
                                          <p:spTgt spid="53255"/>
                                        </p:tgtEl>
                                        <p:attrNameLst>
                                          <p:attrName>ppt_y</p:attrName>
                                        </p:attrNameLst>
                                      </p:cBhvr>
                                      <p:tavLst>
                                        <p:tav tm="0">
                                          <p:val>
                                            <p:strVal val="#ppt_y-0.4"/>
                                          </p:val>
                                        </p:tav>
                                        <p:tav tm="100000">
                                          <p:val>
                                            <p:strVal val="#ppt_y+0.1"/>
                                          </p:val>
                                        </p:tav>
                                      </p:tavLst>
                                    </p:anim>
                                    <p:anim calcmode="lin" valueType="num">
                                      <p:cBhvr>
                                        <p:cTn id="24" dur="200" accel="100000" fill="hold">
                                          <p:stCondLst>
                                            <p:cond delay="800"/>
                                          </p:stCondLst>
                                        </p:cTn>
                                        <p:tgtEl>
                                          <p:spTgt spid="53255"/>
                                        </p:tgtEl>
                                        <p:attrNameLst>
                                          <p:attrName>ppt_x</p:attrName>
                                        </p:attrNameLst>
                                      </p:cBhvr>
                                      <p:tavLst>
                                        <p:tav tm="0">
                                          <p:val>
                                            <p:strVal val="#ppt_x-0.05"/>
                                          </p:val>
                                        </p:tav>
                                        <p:tav tm="100000">
                                          <p:val>
                                            <p:strVal val="#ppt_x"/>
                                          </p:val>
                                        </p:tav>
                                      </p:tavLst>
                                    </p:anim>
                                    <p:anim calcmode="lin" valueType="num">
                                      <p:cBhvr>
                                        <p:cTn id="25" dur="200" accel="100000" fill="hold">
                                          <p:stCondLst>
                                            <p:cond delay="800"/>
                                          </p:stCondLst>
                                        </p:cTn>
                                        <p:tgtEl>
                                          <p:spTgt spid="53255"/>
                                        </p:tgtEl>
                                        <p:attrNameLst>
                                          <p:attrName>ppt_y</p:attrName>
                                        </p:attrNameLst>
                                      </p:cBhvr>
                                      <p:tavLst>
                                        <p:tav tm="0">
                                          <p:val>
                                            <p:strVal val="#ppt_y+0.1"/>
                                          </p:val>
                                        </p:tav>
                                        <p:tav tm="100000">
                                          <p:val>
                                            <p:strVal val="#ppt_y"/>
                                          </p:val>
                                        </p:tav>
                                      </p:tavLst>
                                    </p:anim>
                                  </p:childTnLst>
                                </p:cTn>
                              </p:par>
                              <p:par>
                                <p:cTn id="26" presetID="30" presetClass="entr" presetSubtype="0" fill="hold" nodeType="withEffect">
                                  <p:stCondLst>
                                    <p:cond delay="0"/>
                                  </p:stCondLst>
                                  <p:childTnLst>
                                    <p:set>
                                      <p:cBhvr>
                                        <p:cTn id="27" dur="1" fill="hold">
                                          <p:stCondLst>
                                            <p:cond delay="0"/>
                                          </p:stCondLst>
                                        </p:cTn>
                                        <p:tgtEl>
                                          <p:spTgt spid="53258"/>
                                        </p:tgtEl>
                                        <p:attrNameLst>
                                          <p:attrName>style.visibility</p:attrName>
                                        </p:attrNameLst>
                                      </p:cBhvr>
                                      <p:to>
                                        <p:strVal val="visible"/>
                                      </p:to>
                                    </p:set>
                                    <p:animEffect transition="in" filter="fade">
                                      <p:cBhvr>
                                        <p:cTn id="28" dur="800" decel="100000"/>
                                        <p:tgtEl>
                                          <p:spTgt spid="53258"/>
                                        </p:tgtEl>
                                      </p:cBhvr>
                                    </p:animEffect>
                                    <p:anim calcmode="lin" valueType="num">
                                      <p:cBhvr>
                                        <p:cTn id="29" dur="800" decel="100000" fill="hold"/>
                                        <p:tgtEl>
                                          <p:spTgt spid="53258"/>
                                        </p:tgtEl>
                                        <p:attrNameLst>
                                          <p:attrName>style.rotation</p:attrName>
                                        </p:attrNameLst>
                                      </p:cBhvr>
                                      <p:tavLst>
                                        <p:tav tm="0">
                                          <p:val>
                                            <p:fltVal val="-90"/>
                                          </p:val>
                                        </p:tav>
                                        <p:tav tm="100000">
                                          <p:val>
                                            <p:fltVal val="0"/>
                                          </p:val>
                                        </p:tav>
                                      </p:tavLst>
                                    </p:anim>
                                    <p:anim calcmode="lin" valueType="num">
                                      <p:cBhvr>
                                        <p:cTn id="30" dur="800" decel="100000" fill="hold"/>
                                        <p:tgtEl>
                                          <p:spTgt spid="53258"/>
                                        </p:tgtEl>
                                        <p:attrNameLst>
                                          <p:attrName>ppt_x</p:attrName>
                                        </p:attrNameLst>
                                      </p:cBhvr>
                                      <p:tavLst>
                                        <p:tav tm="0">
                                          <p:val>
                                            <p:strVal val="#ppt_x+0.4"/>
                                          </p:val>
                                        </p:tav>
                                        <p:tav tm="100000">
                                          <p:val>
                                            <p:strVal val="#ppt_x-0.05"/>
                                          </p:val>
                                        </p:tav>
                                      </p:tavLst>
                                    </p:anim>
                                    <p:anim calcmode="lin" valueType="num">
                                      <p:cBhvr>
                                        <p:cTn id="31" dur="800" decel="100000" fill="hold"/>
                                        <p:tgtEl>
                                          <p:spTgt spid="53258"/>
                                        </p:tgtEl>
                                        <p:attrNameLst>
                                          <p:attrName>ppt_y</p:attrName>
                                        </p:attrNameLst>
                                      </p:cBhvr>
                                      <p:tavLst>
                                        <p:tav tm="0">
                                          <p:val>
                                            <p:strVal val="#ppt_y-0.4"/>
                                          </p:val>
                                        </p:tav>
                                        <p:tav tm="100000">
                                          <p:val>
                                            <p:strVal val="#ppt_y+0.1"/>
                                          </p:val>
                                        </p:tav>
                                      </p:tavLst>
                                    </p:anim>
                                    <p:anim calcmode="lin" valueType="num">
                                      <p:cBhvr>
                                        <p:cTn id="32" dur="200" accel="100000" fill="hold">
                                          <p:stCondLst>
                                            <p:cond delay="800"/>
                                          </p:stCondLst>
                                        </p:cTn>
                                        <p:tgtEl>
                                          <p:spTgt spid="53258"/>
                                        </p:tgtEl>
                                        <p:attrNameLst>
                                          <p:attrName>ppt_x</p:attrName>
                                        </p:attrNameLst>
                                      </p:cBhvr>
                                      <p:tavLst>
                                        <p:tav tm="0">
                                          <p:val>
                                            <p:strVal val="#ppt_x-0.05"/>
                                          </p:val>
                                        </p:tav>
                                        <p:tav tm="100000">
                                          <p:val>
                                            <p:strVal val="#ppt_x"/>
                                          </p:val>
                                        </p:tav>
                                      </p:tavLst>
                                    </p:anim>
                                    <p:anim calcmode="lin" valueType="num">
                                      <p:cBhvr>
                                        <p:cTn id="33" dur="200" accel="100000" fill="hold">
                                          <p:stCondLst>
                                            <p:cond delay="800"/>
                                          </p:stCondLst>
                                        </p:cTn>
                                        <p:tgtEl>
                                          <p:spTgt spid="5325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animBg="1"/>
      <p:bldP spid="5325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idx="1"/>
          </p:nvPr>
        </p:nvSpPr>
        <p:spPr>
          <a:xfrm>
            <a:off x="468313" y="1628775"/>
            <a:ext cx="8229600" cy="4081463"/>
          </a:xfrm>
        </p:spPr>
        <p:txBody>
          <a:bodyPr anchor="ctr">
            <a:spAutoFit/>
          </a:bodyPr>
          <a:lstStyle/>
          <a:p>
            <a:pPr algn="ctr" eaLnBrk="1" hangingPunct="1">
              <a:defRPr/>
            </a:pPr>
            <a:endParaRPr lang="ru-RU" sz="3600" dirty="0" smtClean="0">
              <a:solidFill>
                <a:srgbClr val="000000"/>
              </a:solidFill>
              <a:latin typeface="Times New Roman" pitchFamily="18" charset="0"/>
              <a:cs typeface="Times New Roman" pitchFamily="18" charset="0"/>
            </a:endParaRPr>
          </a:p>
          <a:p>
            <a:pPr algn="ctr" eaLnBrk="1" hangingPunct="1">
              <a:defRPr/>
            </a:pPr>
            <a:r>
              <a:rPr lang="en-US" sz="3600" dirty="0" smtClean="0">
                <a:solidFill>
                  <a:srgbClr val="000000"/>
                </a:solidFill>
                <a:latin typeface="Times New Roman" pitchFamily="18" charset="0"/>
                <a:cs typeface="Times New Roman" pitchFamily="18" charset="0"/>
              </a:rPr>
              <a:t>e.g. general surgery, trauma surgery, cardiovascular surgery, neurosurgery, maxillofacial surgery, orthopedic surgery, otolaryngology, plastic surgery, oncologic surgery, vascular surgery, and pediatric surgery. </a:t>
            </a:r>
          </a:p>
        </p:txBody>
      </p:sp>
      <p:sp>
        <p:nvSpPr>
          <p:cNvPr id="5" name="Скругленный прямоугольник 4"/>
          <p:cNvSpPr/>
          <p:nvPr/>
        </p:nvSpPr>
        <p:spPr>
          <a:xfrm>
            <a:off x="468313" y="404813"/>
            <a:ext cx="8351837" cy="10080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a:solidFill>
                  <a:srgbClr val="FF0000"/>
                </a:solidFill>
              </a:rPr>
              <a:t>Surgery has many subspecialties</a:t>
            </a:r>
            <a:endParaRPr lang="ru-RU" sz="3200" b="1" dirty="0">
              <a:solidFill>
                <a:srgbClr val="FF0000"/>
              </a:solidFill>
            </a:endParaRPr>
          </a:p>
        </p:txBody>
      </p:sp>
      <p:sp>
        <p:nvSpPr>
          <p:cNvPr id="6" name="Стрелка вниз 5"/>
          <p:cNvSpPr/>
          <p:nvPr/>
        </p:nvSpPr>
        <p:spPr>
          <a:xfrm>
            <a:off x="4176713" y="1425575"/>
            <a:ext cx="935037" cy="9953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4"/>
          <p:cNvSpPr>
            <a:spLocks noChangeArrowheads="1"/>
          </p:cNvSpPr>
          <p:nvPr/>
        </p:nvSpPr>
        <p:spPr bwMode="auto">
          <a:xfrm>
            <a:off x="250825" y="-171450"/>
            <a:ext cx="8583613" cy="1708150"/>
          </a:xfrm>
          <a:prstGeom prst="rect">
            <a:avLst/>
          </a:prstGeom>
          <a:noFill/>
          <a:ln w="9525">
            <a:noFill/>
            <a:miter lim="800000"/>
            <a:headEnd/>
            <a:tailEnd/>
          </a:ln>
        </p:spPr>
        <p:txBody>
          <a:bodyPr wrap="none" anchor="ctr">
            <a:spAutoFit/>
          </a:bodyPr>
          <a:lstStyle/>
          <a:p>
            <a:r>
              <a:rPr lang="en-US" sz="10600">
                <a:solidFill>
                  <a:srgbClr val="FF0000"/>
                </a:solidFill>
              </a:rPr>
              <a:t>Neurosurgery</a:t>
            </a:r>
            <a:r>
              <a:rPr lang="en-US" sz="9600">
                <a:solidFill>
                  <a:srgbClr val="FF0000"/>
                </a:solidFill>
              </a:rPr>
              <a:t> </a:t>
            </a:r>
          </a:p>
        </p:txBody>
      </p:sp>
      <p:pic>
        <p:nvPicPr>
          <p:cNvPr id="55301" name="Picture 5"/>
          <p:cNvPicPr>
            <a:picLocks noChangeAspect="1" noChangeArrowheads="1"/>
          </p:cNvPicPr>
          <p:nvPr/>
        </p:nvPicPr>
        <p:blipFill>
          <a:blip r:embed="rId3"/>
          <a:srcRect/>
          <a:stretch>
            <a:fillRect/>
          </a:stretch>
        </p:blipFill>
        <p:spPr bwMode="auto">
          <a:xfrm>
            <a:off x="5724525" y="1700213"/>
            <a:ext cx="3124200" cy="4032250"/>
          </a:xfrm>
          <a:prstGeom prst="rect">
            <a:avLst/>
          </a:prstGeom>
          <a:noFill/>
          <a:ln w="9525">
            <a:noFill/>
            <a:miter lim="800000"/>
            <a:headEnd/>
            <a:tailEnd/>
          </a:ln>
        </p:spPr>
      </p:pic>
      <p:sp>
        <p:nvSpPr>
          <p:cNvPr id="55302" name="Rectangle 6"/>
          <p:cNvSpPr>
            <a:spLocks noChangeArrowheads="1"/>
          </p:cNvSpPr>
          <p:nvPr/>
        </p:nvSpPr>
        <p:spPr bwMode="auto">
          <a:xfrm>
            <a:off x="250825" y="1400175"/>
            <a:ext cx="5824538" cy="3046413"/>
          </a:xfrm>
          <a:prstGeom prst="rect">
            <a:avLst/>
          </a:prstGeom>
          <a:noFill/>
          <a:ln w="9525">
            <a:noFill/>
            <a:miter lim="800000"/>
            <a:headEnd/>
            <a:tailEnd/>
          </a:ln>
        </p:spPr>
        <p:txBody>
          <a:bodyPr anchor="ctr">
            <a:spAutoFit/>
          </a:bodyPr>
          <a:lstStyle/>
          <a:p>
            <a:r>
              <a:rPr lang="en-US" sz="3200">
                <a:solidFill>
                  <a:srgbClr val="000000"/>
                </a:solidFill>
                <a:latin typeface="Times New Roman" pitchFamily="18" charset="0"/>
                <a:cs typeface="Times New Roman" pitchFamily="18" charset="0"/>
              </a:rPr>
              <a:t>Neurosurgery is the surgical discipline focused on treating those central, peripheral nervous system and spinal column diseases amenable to surgical intervention. </a:t>
            </a:r>
          </a:p>
        </p:txBody>
      </p:sp>
      <p:pic>
        <p:nvPicPr>
          <p:cNvPr id="55305" name="Picture 9"/>
          <p:cNvPicPr>
            <a:picLocks noChangeAspect="1" noChangeArrowheads="1"/>
          </p:cNvPicPr>
          <p:nvPr/>
        </p:nvPicPr>
        <p:blipFill>
          <a:blip r:embed="rId4"/>
          <a:srcRect/>
          <a:stretch>
            <a:fillRect/>
          </a:stretch>
        </p:blipFill>
        <p:spPr bwMode="auto">
          <a:xfrm>
            <a:off x="250825" y="4500563"/>
            <a:ext cx="2233613" cy="1665287"/>
          </a:xfrm>
          <a:prstGeom prst="rect">
            <a:avLst/>
          </a:prstGeom>
          <a:noFill/>
          <a:ln w="9525">
            <a:noFill/>
            <a:miter lim="800000"/>
            <a:headEnd/>
            <a:tailEnd/>
          </a:ln>
        </p:spPr>
      </p:pic>
      <p:pic>
        <p:nvPicPr>
          <p:cNvPr id="55306" name="Picture 10"/>
          <p:cNvPicPr>
            <a:picLocks noChangeAspect="1" noChangeArrowheads="1"/>
          </p:cNvPicPr>
          <p:nvPr/>
        </p:nvPicPr>
        <p:blipFill>
          <a:blip r:embed="rId5"/>
          <a:srcRect/>
          <a:stretch>
            <a:fillRect/>
          </a:stretch>
        </p:blipFill>
        <p:spPr bwMode="auto">
          <a:xfrm>
            <a:off x="2700338" y="4437063"/>
            <a:ext cx="2663825" cy="17287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5300"/>
                                        </p:tgtEl>
                                        <p:attrNameLst>
                                          <p:attrName>style.visibility</p:attrName>
                                        </p:attrNameLst>
                                      </p:cBhvr>
                                      <p:to>
                                        <p:strVal val="visible"/>
                                      </p:to>
                                    </p:set>
                                    <p:animEffect transition="in" filter="checkerboard(across)">
                                      <p:cBhvr>
                                        <p:cTn id="7" dur="500"/>
                                        <p:tgtEl>
                                          <p:spTgt spid="553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nodeType="clickEffect">
                                  <p:stCondLst>
                                    <p:cond delay="0"/>
                                  </p:stCondLst>
                                  <p:childTnLst>
                                    <p:set>
                                      <p:cBhvr>
                                        <p:cTn id="11" dur="1" fill="hold">
                                          <p:stCondLst>
                                            <p:cond delay="0"/>
                                          </p:stCondLst>
                                        </p:cTn>
                                        <p:tgtEl>
                                          <p:spTgt spid="55301"/>
                                        </p:tgtEl>
                                        <p:attrNameLst>
                                          <p:attrName>style.visibility</p:attrName>
                                        </p:attrNameLst>
                                      </p:cBhvr>
                                      <p:to>
                                        <p:strVal val="visible"/>
                                      </p:to>
                                    </p:set>
                                    <p:animEffect transition="in" filter="plus(in)">
                                      <p:cBhvr>
                                        <p:cTn id="12" dur="2000"/>
                                        <p:tgtEl>
                                          <p:spTgt spid="55301"/>
                                        </p:tgtEl>
                                      </p:cBhvr>
                                    </p:animEffect>
                                  </p:childTnLst>
                                </p:cTn>
                              </p:par>
                              <p:par>
                                <p:cTn id="13" presetID="13" presetClass="entr" presetSubtype="16" fill="hold" grpId="0" nodeType="withEffect">
                                  <p:stCondLst>
                                    <p:cond delay="0"/>
                                  </p:stCondLst>
                                  <p:childTnLst>
                                    <p:set>
                                      <p:cBhvr>
                                        <p:cTn id="14" dur="1" fill="hold">
                                          <p:stCondLst>
                                            <p:cond delay="0"/>
                                          </p:stCondLst>
                                        </p:cTn>
                                        <p:tgtEl>
                                          <p:spTgt spid="55302"/>
                                        </p:tgtEl>
                                        <p:attrNameLst>
                                          <p:attrName>style.visibility</p:attrName>
                                        </p:attrNameLst>
                                      </p:cBhvr>
                                      <p:to>
                                        <p:strVal val="visible"/>
                                      </p:to>
                                    </p:set>
                                    <p:animEffect transition="in" filter="plus(in)">
                                      <p:cBhvr>
                                        <p:cTn id="15" dur="2000"/>
                                        <p:tgtEl>
                                          <p:spTgt spid="55302"/>
                                        </p:tgtEl>
                                      </p:cBhvr>
                                    </p:animEffect>
                                  </p:childTnLst>
                                </p:cTn>
                              </p:par>
                              <p:par>
                                <p:cTn id="16" presetID="13" presetClass="entr" presetSubtype="16" fill="hold" nodeType="withEffect">
                                  <p:stCondLst>
                                    <p:cond delay="0"/>
                                  </p:stCondLst>
                                  <p:childTnLst>
                                    <p:set>
                                      <p:cBhvr>
                                        <p:cTn id="17" dur="1" fill="hold">
                                          <p:stCondLst>
                                            <p:cond delay="0"/>
                                          </p:stCondLst>
                                        </p:cTn>
                                        <p:tgtEl>
                                          <p:spTgt spid="55305"/>
                                        </p:tgtEl>
                                        <p:attrNameLst>
                                          <p:attrName>style.visibility</p:attrName>
                                        </p:attrNameLst>
                                      </p:cBhvr>
                                      <p:to>
                                        <p:strVal val="visible"/>
                                      </p:to>
                                    </p:set>
                                    <p:animEffect transition="in" filter="plus(in)">
                                      <p:cBhvr>
                                        <p:cTn id="18" dur="2000"/>
                                        <p:tgtEl>
                                          <p:spTgt spid="55305"/>
                                        </p:tgtEl>
                                      </p:cBhvr>
                                    </p:animEffect>
                                  </p:childTnLst>
                                </p:cTn>
                              </p:par>
                              <p:par>
                                <p:cTn id="19" presetID="13" presetClass="entr" presetSubtype="16" fill="hold" nodeType="withEffect">
                                  <p:stCondLst>
                                    <p:cond delay="0"/>
                                  </p:stCondLst>
                                  <p:childTnLst>
                                    <p:set>
                                      <p:cBhvr>
                                        <p:cTn id="20" dur="1" fill="hold">
                                          <p:stCondLst>
                                            <p:cond delay="0"/>
                                          </p:stCondLst>
                                        </p:cTn>
                                        <p:tgtEl>
                                          <p:spTgt spid="55306"/>
                                        </p:tgtEl>
                                        <p:attrNameLst>
                                          <p:attrName>style.visibility</p:attrName>
                                        </p:attrNameLst>
                                      </p:cBhvr>
                                      <p:to>
                                        <p:strVal val="visible"/>
                                      </p:to>
                                    </p:set>
                                    <p:animEffect transition="in" filter="plus(in)">
                                      <p:cBhvr>
                                        <p:cTn id="21" dur="2000"/>
                                        <p:tgtEl>
                                          <p:spTgt spid="553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p:bldP spid="5530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hangingPunct="1">
              <a:defRPr/>
            </a:pPr>
            <a:r>
              <a:rPr lang="en-US" dirty="0" smtClean="0"/>
              <a:t>Complete the sentences</a:t>
            </a:r>
            <a:r>
              <a:rPr lang="kk-KZ" dirty="0" smtClean="0"/>
              <a:t> Сөйлемді жалғастыр</a:t>
            </a:r>
            <a:endParaRPr lang="ru-RU" dirty="0" smtClean="0"/>
          </a:p>
        </p:txBody>
      </p:sp>
      <p:sp>
        <p:nvSpPr>
          <p:cNvPr id="3" name="Объект 2"/>
          <p:cNvSpPr>
            <a:spLocks noGrp="1"/>
          </p:cNvSpPr>
          <p:nvPr>
            <p:ph idx="1"/>
          </p:nvPr>
        </p:nvSpPr>
        <p:spPr>
          <a:xfrm>
            <a:off x="179388" y="1981200"/>
            <a:ext cx="8713787" cy="4114800"/>
          </a:xfrm>
        </p:spPr>
        <p:txBody>
          <a:bodyPr/>
          <a:lstStyle/>
          <a:p>
            <a:pPr algn="ctr" eaLnBrk="1" hangingPunct="1">
              <a:buFont typeface="Wingdings" pitchFamily="2" charset="2"/>
              <a:buChar char="§"/>
              <a:defRPr/>
            </a:pPr>
            <a:r>
              <a:rPr lang="en-US" sz="3600" dirty="0" smtClean="0">
                <a:solidFill>
                  <a:srgbClr val="0070C0"/>
                </a:solidFill>
                <a:latin typeface="Times New Roman" pitchFamily="18" charset="0"/>
                <a:cs typeface="Times New Roman" pitchFamily="18" charset="0"/>
              </a:rPr>
              <a:t>E.g. Orthopedic surgery or orthopedics is…</a:t>
            </a:r>
          </a:p>
          <a:p>
            <a:pPr eaLnBrk="1" hangingPunct="1">
              <a:defRPr/>
            </a:pPr>
            <a:r>
              <a:rPr lang="en-US" sz="3600" dirty="0" smtClean="0">
                <a:solidFill>
                  <a:srgbClr val="0070C0"/>
                </a:solidFill>
                <a:latin typeface="Times New Roman" pitchFamily="18" charset="0"/>
                <a:cs typeface="Times New Roman" pitchFamily="18" charset="0"/>
              </a:rPr>
              <a:t> </a:t>
            </a:r>
            <a:r>
              <a:rPr lang="ru-RU" sz="3600" dirty="0" err="1" smtClean="0">
                <a:solidFill>
                  <a:srgbClr val="0070C0"/>
                </a:solidFill>
                <a:latin typeface="Times New Roman" pitchFamily="18" charset="0"/>
                <a:cs typeface="Times New Roman" pitchFamily="18" charset="0"/>
              </a:rPr>
              <a:t>Pediatric</a:t>
            </a:r>
            <a:r>
              <a:rPr lang="ru-RU" sz="3600" dirty="0" smtClean="0">
                <a:solidFill>
                  <a:srgbClr val="0070C0"/>
                </a:solidFill>
                <a:latin typeface="Times New Roman" pitchFamily="18" charset="0"/>
                <a:cs typeface="Times New Roman" pitchFamily="18" charset="0"/>
              </a:rPr>
              <a:t> </a:t>
            </a:r>
            <a:r>
              <a:rPr lang="ru-RU" sz="3600" dirty="0" err="1" smtClean="0">
                <a:solidFill>
                  <a:srgbClr val="0070C0"/>
                </a:solidFill>
                <a:latin typeface="Times New Roman" pitchFamily="18" charset="0"/>
                <a:cs typeface="Times New Roman" pitchFamily="18" charset="0"/>
              </a:rPr>
              <a:t>surgery</a:t>
            </a:r>
            <a:r>
              <a:rPr lang="ru-RU" sz="3600" dirty="0" smtClean="0">
                <a:solidFill>
                  <a:srgbClr val="0070C0"/>
                </a:solidFill>
                <a:latin typeface="Times New Roman" pitchFamily="18" charset="0"/>
                <a:cs typeface="Times New Roman" pitchFamily="18" charset="0"/>
              </a:rPr>
              <a:t>  </a:t>
            </a:r>
            <a:r>
              <a:rPr lang="ru-RU" sz="3600" dirty="0" err="1" smtClean="0">
                <a:solidFill>
                  <a:srgbClr val="0070C0"/>
                </a:solidFill>
                <a:latin typeface="Times New Roman" pitchFamily="18" charset="0"/>
                <a:cs typeface="Times New Roman" pitchFamily="18" charset="0"/>
              </a:rPr>
              <a:t>is</a:t>
            </a:r>
            <a:r>
              <a:rPr lang="en-US" sz="3600" dirty="0" smtClean="0">
                <a:solidFill>
                  <a:srgbClr val="0070C0"/>
                </a:solidFill>
                <a:latin typeface="Times New Roman" pitchFamily="18" charset="0"/>
                <a:cs typeface="Times New Roman" pitchFamily="18" charset="0"/>
              </a:rPr>
              <a:t> …</a:t>
            </a:r>
          </a:p>
          <a:p>
            <a:pPr eaLnBrk="1" hangingPunct="1">
              <a:defRPr/>
            </a:pPr>
            <a:r>
              <a:rPr lang="ru-RU" sz="3600" dirty="0" err="1" smtClean="0">
                <a:solidFill>
                  <a:srgbClr val="0070C0"/>
                </a:solidFill>
                <a:latin typeface="Times New Roman" pitchFamily="18" charset="0"/>
                <a:cs typeface="Times New Roman" pitchFamily="18" charset="0"/>
              </a:rPr>
              <a:t>An</a:t>
            </a:r>
            <a:r>
              <a:rPr lang="ru-RU" sz="3600" dirty="0" smtClean="0">
                <a:solidFill>
                  <a:srgbClr val="0070C0"/>
                </a:solidFill>
                <a:latin typeface="Times New Roman" pitchFamily="18" charset="0"/>
                <a:cs typeface="Times New Roman" pitchFamily="18" charset="0"/>
              </a:rPr>
              <a:t> </a:t>
            </a:r>
            <a:r>
              <a:rPr lang="ru-RU" sz="3600" dirty="0" err="1" smtClean="0">
                <a:solidFill>
                  <a:srgbClr val="0070C0"/>
                </a:solidFill>
                <a:latin typeface="Times New Roman" pitchFamily="18" charset="0"/>
                <a:cs typeface="Times New Roman" pitchFamily="18" charset="0"/>
              </a:rPr>
              <a:t>organ</a:t>
            </a:r>
            <a:r>
              <a:rPr lang="ru-RU" sz="3600" dirty="0" smtClean="0">
                <a:solidFill>
                  <a:srgbClr val="0070C0"/>
                </a:solidFill>
                <a:latin typeface="Times New Roman" pitchFamily="18" charset="0"/>
                <a:cs typeface="Times New Roman" pitchFamily="18" charset="0"/>
              </a:rPr>
              <a:t> </a:t>
            </a:r>
            <a:r>
              <a:rPr lang="ru-RU" sz="3600" dirty="0" err="1" smtClean="0">
                <a:solidFill>
                  <a:srgbClr val="0070C0"/>
                </a:solidFill>
                <a:latin typeface="Times New Roman" pitchFamily="18" charset="0"/>
                <a:cs typeface="Times New Roman" pitchFamily="18" charset="0"/>
              </a:rPr>
              <a:t>transplant</a:t>
            </a:r>
            <a:r>
              <a:rPr lang="ru-RU" sz="3600" dirty="0" smtClean="0">
                <a:solidFill>
                  <a:srgbClr val="0070C0"/>
                </a:solidFill>
                <a:latin typeface="Times New Roman" pitchFamily="18" charset="0"/>
                <a:cs typeface="Times New Roman" pitchFamily="18" charset="0"/>
              </a:rPr>
              <a:t> </a:t>
            </a:r>
            <a:r>
              <a:rPr lang="ru-RU" sz="3600" dirty="0" err="1" smtClean="0">
                <a:solidFill>
                  <a:srgbClr val="0070C0"/>
                </a:solidFill>
                <a:latin typeface="Times New Roman" pitchFamily="18" charset="0"/>
                <a:cs typeface="Times New Roman" pitchFamily="18" charset="0"/>
              </a:rPr>
              <a:t>is</a:t>
            </a:r>
            <a:r>
              <a:rPr lang="en-US" sz="3600" dirty="0" smtClean="0">
                <a:solidFill>
                  <a:srgbClr val="0070C0"/>
                </a:solidFill>
                <a:latin typeface="Times New Roman" pitchFamily="18" charset="0"/>
                <a:cs typeface="Times New Roman" pitchFamily="18" charset="0"/>
              </a:rPr>
              <a:t> …</a:t>
            </a:r>
          </a:p>
          <a:p>
            <a:pPr eaLnBrk="1" hangingPunct="1">
              <a:defRPr/>
            </a:pPr>
            <a:r>
              <a:rPr lang="ru-RU" sz="3600" dirty="0" err="1" smtClean="0">
                <a:solidFill>
                  <a:srgbClr val="0070C0"/>
                </a:solidFill>
                <a:latin typeface="Times New Roman" pitchFamily="18" charset="0"/>
                <a:cs typeface="Times New Roman" pitchFamily="18" charset="0"/>
              </a:rPr>
              <a:t>Vascular</a:t>
            </a:r>
            <a:r>
              <a:rPr lang="ru-RU" sz="3600" dirty="0" smtClean="0">
                <a:solidFill>
                  <a:srgbClr val="0070C0"/>
                </a:solidFill>
                <a:latin typeface="Times New Roman" pitchFamily="18" charset="0"/>
                <a:cs typeface="Times New Roman" pitchFamily="18" charset="0"/>
              </a:rPr>
              <a:t> </a:t>
            </a:r>
            <a:r>
              <a:rPr lang="ru-RU" sz="3600" dirty="0" err="1" smtClean="0">
                <a:solidFill>
                  <a:srgbClr val="0070C0"/>
                </a:solidFill>
                <a:latin typeface="Times New Roman" pitchFamily="18" charset="0"/>
                <a:cs typeface="Times New Roman" pitchFamily="18" charset="0"/>
              </a:rPr>
              <a:t>surgery</a:t>
            </a:r>
            <a:r>
              <a:rPr lang="ru-RU" sz="3600" dirty="0" smtClean="0">
                <a:solidFill>
                  <a:srgbClr val="0070C0"/>
                </a:solidFill>
                <a:latin typeface="Times New Roman" pitchFamily="18" charset="0"/>
                <a:cs typeface="Times New Roman" pitchFamily="18" charset="0"/>
              </a:rPr>
              <a:t> </a:t>
            </a:r>
            <a:r>
              <a:rPr lang="ru-RU" sz="3600" dirty="0" err="1" smtClean="0">
                <a:solidFill>
                  <a:srgbClr val="0070C0"/>
                </a:solidFill>
                <a:latin typeface="Times New Roman" pitchFamily="18" charset="0"/>
                <a:cs typeface="Times New Roman" pitchFamily="18" charset="0"/>
              </a:rPr>
              <a:t>is</a:t>
            </a:r>
            <a:r>
              <a:rPr lang="en-US" sz="3600" dirty="0" smtClean="0">
                <a:solidFill>
                  <a:srgbClr val="0070C0"/>
                </a:solidFill>
                <a:latin typeface="Times New Roman" pitchFamily="18" charset="0"/>
                <a:cs typeface="Times New Roman" pitchFamily="18" charset="0"/>
              </a:rPr>
              <a:t> …</a:t>
            </a:r>
          </a:p>
          <a:p>
            <a:pPr eaLnBrk="1" hangingPunct="1">
              <a:defRPr/>
            </a:pPr>
            <a:r>
              <a:rPr lang="ru-RU" sz="3600" dirty="0" err="1" smtClean="0">
                <a:solidFill>
                  <a:srgbClr val="0070C0"/>
                </a:solidFill>
                <a:latin typeface="Times New Roman" pitchFamily="18" charset="0"/>
                <a:cs typeface="Times New Roman" pitchFamily="18" charset="0"/>
              </a:rPr>
              <a:t>Cosmetic</a:t>
            </a:r>
            <a:r>
              <a:rPr lang="ru-RU" sz="3600" dirty="0" smtClean="0">
                <a:solidFill>
                  <a:srgbClr val="0070C0"/>
                </a:solidFill>
                <a:latin typeface="Times New Roman" pitchFamily="18" charset="0"/>
                <a:cs typeface="Times New Roman" pitchFamily="18" charset="0"/>
              </a:rPr>
              <a:t> </a:t>
            </a:r>
            <a:r>
              <a:rPr lang="ru-RU" sz="3600" dirty="0" err="1" smtClean="0">
                <a:solidFill>
                  <a:srgbClr val="0070C0"/>
                </a:solidFill>
                <a:latin typeface="Times New Roman" pitchFamily="18" charset="0"/>
                <a:cs typeface="Times New Roman" pitchFamily="18" charset="0"/>
              </a:rPr>
              <a:t>Surgery</a:t>
            </a:r>
            <a:r>
              <a:rPr lang="en-US" sz="3600" dirty="0" smtClean="0">
                <a:solidFill>
                  <a:srgbClr val="0070C0"/>
                </a:solidFill>
                <a:latin typeface="Times New Roman" pitchFamily="18" charset="0"/>
                <a:cs typeface="Times New Roman" pitchFamily="18" charset="0"/>
              </a:rPr>
              <a:t> is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defRPr/>
            </a:pPr>
            <a:r>
              <a:rPr lang="en-US" b="1" dirty="0" smtClean="0">
                <a:solidFill>
                  <a:srgbClr val="FF0000"/>
                </a:solidFill>
              </a:rPr>
              <a:t>Answer the questions</a:t>
            </a:r>
            <a:r>
              <a:rPr lang="kk-KZ" b="1" dirty="0" smtClean="0">
                <a:solidFill>
                  <a:srgbClr val="FF0000"/>
                </a:solidFill>
              </a:rPr>
              <a:t/>
            </a:r>
            <a:br>
              <a:rPr lang="kk-KZ" b="1" dirty="0" smtClean="0">
                <a:solidFill>
                  <a:srgbClr val="FF0000"/>
                </a:solidFill>
              </a:rPr>
            </a:br>
            <a:r>
              <a:rPr lang="kk-KZ" b="1" dirty="0" smtClean="0">
                <a:solidFill>
                  <a:srgbClr val="FF0000"/>
                </a:solidFill>
              </a:rPr>
              <a:t> Сұраққа жауап беру</a:t>
            </a:r>
            <a:r>
              <a:rPr lang="en-US" b="1" dirty="0" smtClean="0">
                <a:solidFill>
                  <a:srgbClr val="FF0000"/>
                </a:solidFill>
              </a:rPr>
              <a:t> </a:t>
            </a:r>
            <a:endParaRPr lang="ru-RU" b="1" dirty="0">
              <a:solidFill>
                <a:srgbClr val="FF0000"/>
              </a:solidFill>
            </a:endParaRPr>
          </a:p>
        </p:txBody>
      </p:sp>
      <p:sp>
        <p:nvSpPr>
          <p:cNvPr id="3" name="Объект 2"/>
          <p:cNvSpPr>
            <a:spLocks noGrp="1"/>
          </p:cNvSpPr>
          <p:nvPr>
            <p:ph idx="1"/>
          </p:nvPr>
        </p:nvSpPr>
        <p:spPr>
          <a:xfrm>
            <a:off x="428625" y="2000251"/>
            <a:ext cx="8229600" cy="2714634"/>
          </a:xfrm>
        </p:spPr>
        <p:txBody>
          <a:bodyPr/>
          <a:lstStyle/>
          <a:p>
            <a:pPr>
              <a:defRPr/>
            </a:pPr>
            <a:r>
              <a:rPr lang="en-US" dirty="0" smtClean="0"/>
              <a:t>What will be happen in our medicine in 2030?</a:t>
            </a:r>
          </a:p>
          <a:p>
            <a:pPr>
              <a:defRPr/>
            </a:pPr>
            <a:r>
              <a:rPr lang="en-US" dirty="0" smtClean="0"/>
              <a:t>What kinds of wonders will make our medicine in 2050?</a:t>
            </a:r>
          </a:p>
          <a:p>
            <a:pPr>
              <a:defRPr/>
            </a:pPr>
            <a:r>
              <a:rPr lang="en-US" dirty="0" smtClean="0"/>
              <a:t>What will we do to be healthy?</a:t>
            </a:r>
          </a:p>
          <a:p>
            <a:pPr>
              <a:defRPr/>
            </a:pPr>
            <a:endParaRPr lang="en-US" dirty="0" smtClean="0"/>
          </a:p>
          <a:p>
            <a:pPr>
              <a:defRPr/>
            </a:pPr>
            <a:endParaRPr lang="en-US" dirty="0" smtClean="0"/>
          </a:p>
          <a:p>
            <a:pPr>
              <a:defRPr/>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38" y="1785938"/>
            <a:ext cx="8229600" cy="1371600"/>
          </a:xfrm>
        </p:spPr>
        <p:txBody>
          <a:bodyPr>
            <a:normAutofit fontScale="90000"/>
          </a:bodyPr>
          <a:lstStyle/>
          <a:p>
            <a:pPr eaLnBrk="1" hangingPunct="1">
              <a:defRPr/>
            </a:pPr>
            <a:r>
              <a:rPr lang="en-US" sz="3600" b="1" dirty="0" smtClean="0">
                <a:solidFill>
                  <a:srgbClr val="FF0000"/>
                </a:solidFill>
                <a:latin typeface="Times New Roman" pitchFamily="18" charset="0"/>
                <a:cs typeface="Times New Roman" pitchFamily="18" charset="0"/>
              </a:rPr>
              <a:t>Self assessment </a:t>
            </a:r>
            <a:r>
              <a:rPr lang="kk-KZ" sz="3600" b="1" dirty="0" smtClean="0">
                <a:solidFill>
                  <a:srgbClr val="FF0000"/>
                </a:solidFill>
                <a:latin typeface="Times New Roman" pitchFamily="18" charset="0"/>
                <a:cs typeface="Times New Roman" pitchFamily="18" charset="0"/>
              </a:rPr>
              <a:t> Өзін – өзі бағалау</a:t>
            </a:r>
            <a:r>
              <a:rPr lang="en-US" sz="2800" b="1" dirty="0" smtClean="0">
                <a:solidFill>
                  <a:srgbClr val="FF0000"/>
                </a:solidFill>
              </a:rPr>
              <a:t/>
            </a:r>
            <a:br>
              <a:rPr lang="en-US" sz="2800" b="1" dirty="0" smtClean="0">
                <a:solidFill>
                  <a:srgbClr val="FF0000"/>
                </a:solidFill>
              </a:rPr>
            </a:br>
            <a:r>
              <a:rPr lang="en-US" sz="2800" dirty="0" smtClean="0"/>
              <a:t>1. Read </a:t>
            </a:r>
            <a:r>
              <a:rPr lang="en-US" sz="2800" dirty="0"/>
              <a:t>and understand the </a:t>
            </a:r>
            <a:r>
              <a:rPr lang="en-US" sz="2800" dirty="0" smtClean="0"/>
              <a:t>text.         {1}</a:t>
            </a:r>
            <a:br>
              <a:rPr lang="en-US" sz="2800" dirty="0" smtClean="0"/>
            </a:br>
            <a:r>
              <a:rPr lang="en-US" sz="2800" dirty="0" smtClean="0"/>
              <a:t>2. Write </a:t>
            </a:r>
            <a:r>
              <a:rPr lang="en-US" sz="2800" dirty="0"/>
              <a:t>about kinds of </a:t>
            </a:r>
            <a:r>
              <a:rPr lang="en-US" sz="2800" dirty="0" smtClean="0"/>
              <a:t>surgery.           {3}</a:t>
            </a:r>
            <a:br>
              <a:rPr lang="en-US" sz="2800" dirty="0" smtClean="0"/>
            </a:br>
            <a:r>
              <a:rPr lang="en-US" sz="2800" dirty="0" smtClean="0"/>
              <a:t>3. Answer </a:t>
            </a:r>
            <a:r>
              <a:rPr lang="en-US" sz="2800" dirty="0"/>
              <a:t>the questions about health</a:t>
            </a:r>
            <a:r>
              <a:rPr lang="en-US" sz="2800" dirty="0" smtClean="0"/>
              <a:t>.  {3}</a:t>
            </a:r>
            <a:r>
              <a:rPr lang="en-US" sz="2800" dirty="0"/>
              <a:t/>
            </a:r>
            <a:br>
              <a:rPr lang="en-US" sz="2800" dirty="0"/>
            </a:br>
            <a:r>
              <a:rPr lang="en-US" sz="2800" dirty="0" smtClean="0"/>
              <a:t>4. Use </a:t>
            </a:r>
            <a:r>
              <a:rPr lang="en-US" sz="2800" dirty="0"/>
              <a:t>Future Simple about health. </a:t>
            </a:r>
            <a:r>
              <a:rPr lang="en-US" sz="2800" dirty="0" smtClean="0"/>
              <a:t>      {3}</a:t>
            </a:r>
            <a:r>
              <a:rPr lang="ru-RU" sz="2800" dirty="0"/>
              <a:t/>
            </a:r>
            <a:br>
              <a:rPr lang="ru-RU" sz="2800" dirty="0"/>
            </a:br>
            <a:endParaRPr lang="ru-RU" sz="2800" dirty="0">
              <a:latin typeface="Times New Roman" pitchFamily="18" charset="0"/>
              <a:cs typeface="Times New Roman" pitchFamily="18" charset="0"/>
            </a:endParaRPr>
          </a:p>
        </p:txBody>
      </p:sp>
      <p:pic>
        <p:nvPicPr>
          <p:cNvPr id="9219" name="Объект 3"/>
          <p:cNvPicPr>
            <a:picLocks noGrp="1"/>
          </p:cNvPicPr>
          <p:nvPr>
            <p:ph idx="1"/>
          </p:nvPr>
        </p:nvPicPr>
        <p:blipFill>
          <a:blip r:embed="rId2"/>
          <a:srcRect l="13985" t="8392" r="11188" b="4428"/>
          <a:stretch>
            <a:fillRect/>
          </a:stretch>
        </p:blipFill>
        <p:spPr>
          <a:xfrm>
            <a:off x="1785938" y="3500438"/>
            <a:ext cx="3786194" cy="2714625"/>
          </a:xfrm>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292</Words>
  <PresentationFormat>Экран (4:3)</PresentationFormat>
  <Paragraphs>30</Paragraphs>
  <Slides>8</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Term 4 The 11th grade The theme: The Medical Wonders Медицинаның ғажайыбы  </vt:lpstr>
      <vt:lpstr>Слайд 2</vt:lpstr>
      <vt:lpstr>Слайд 3</vt:lpstr>
      <vt:lpstr>Слайд 4</vt:lpstr>
      <vt:lpstr>Слайд 5</vt:lpstr>
      <vt:lpstr>Complete the sentences Сөйлемді жалғастыр</vt:lpstr>
      <vt:lpstr>Answer the questions  Сұраққа жауап беру </vt:lpstr>
      <vt:lpstr>Self assessment  Өзін – өзі бағалау 1. Read and understand the text.         {1} 2. Write about kinds of surgery.           {3} 3. Answer the questions about health.  {3} 4. Use Future Simple about health.       {3}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Term 4 The 11th grade The theme: The Medical Wonders Медицинаның ғажайыбы  </dc:title>
  <dc:creator>Asus</dc:creator>
  <cp:lastModifiedBy>Asus</cp:lastModifiedBy>
  <cp:revision>1</cp:revision>
  <dcterms:created xsi:type="dcterms:W3CDTF">2020-04-07T04:43:23Z</dcterms:created>
  <dcterms:modified xsi:type="dcterms:W3CDTF">2020-04-07T04:50:17Z</dcterms:modified>
</cp:coreProperties>
</file>