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3" r:id="rId2"/>
    <p:sldId id="276" r:id="rId3"/>
    <p:sldId id="277" r:id="rId4"/>
    <p:sldId id="284" r:id="rId5"/>
    <p:sldId id="274" r:id="rId6"/>
    <p:sldId id="275" r:id="rId7"/>
    <p:sldId id="278" r:id="rId8"/>
    <p:sldId id="279" r:id="rId9"/>
    <p:sldId id="280" r:id="rId10"/>
    <p:sldId id="292" r:id="rId11"/>
    <p:sldId id="281" r:id="rId12"/>
    <p:sldId id="282" r:id="rId13"/>
    <p:sldId id="283" r:id="rId14"/>
  </p:sldIdLst>
  <p:sldSz cx="16256000" cy="9144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C3139D"/>
    <a:srgbClr val="66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70" autoAdjust="0"/>
    <p:restoredTop sz="94660"/>
  </p:normalViewPr>
  <p:slideViewPr>
    <p:cSldViewPr>
      <p:cViewPr varScale="1">
        <p:scale>
          <a:sx n="62" d="100"/>
          <a:sy n="62" d="100"/>
        </p:scale>
        <p:origin x="437" y="77"/>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914399" y="7133206"/>
            <a:ext cx="15341601"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216747" tIns="108373" rIns="216747" bIns="108373" anchor="t" compatLnSpc="1"/>
          <a:lstStyle/>
          <a:p>
            <a:endParaRPr kumimoji="0" lang="en-US" sz="4267" dirty="0"/>
          </a:p>
        </p:txBody>
      </p:sp>
      <p:sp>
        <p:nvSpPr>
          <p:cNvPr id="29" name="Заголовок 28"/>
          <p:cNvSpPr>
            <a:spLocks noGrp="1"/>
          </p:cNvSpPr>
          <p:nvPr>
            <p:ph type="ctrTitle"/>
          </p:nvPr>
        </p:nvSpPr>
        <p:spPr>
          <a:xfrm>
            <a:off x="677333" y="6471218"/>
            <a:ext cx="15036800" cy="1629833"/>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677333" y="5181600"/>
            <a:ext cx="15036800" cy="1219200"/>
          </a:xfrm>
        </p:spPr>
        <p:txBody>
          <a:bodyPr anchor="b"/>
          <a:lstStyle>
            <a:lvl1pPr marL="0" indent="0" algn="l">
              <a:buNone/>
              <a:defRPr sz="5689">
                <a:solidFill>
                  <a:schemeClr val="tx2">
                    <a:shade val="75000"/>
                  </a:schemeClr>
                </a:solidFill>
              </a:defRPr>
            </a:lvl1pPr>
            <a:lvl2pPr marL="1083747" indent="0" algn="ctr">
              <a:buNone/>
            </a:lvl2pPr>
            <a:lvl3pPr marL="2167494" indent="0" algn="ctr">
              <a:buNone/>
            </a:lvl3pPr>
            <a:lvl4pPr marL="3251241" indent="0" algn="ctr">
              <a:buNone/>
            </a:lvl4pPr>
            <a:lvl5pPr marL="4334988" indent="0" algn="ctr">
              <a:buNone/>
            </a:lvl5pPr>
            <a:lvl6pPr marL="5418734" indent="0" algn="ctr">
              <a:buNone/>
            </a:lvl6pPr>
            <a:lvl7pPr marL="6502481" indent="0" algn="ctr">
              <a:buNone/>
            </a:lvl7pPr>
            <a:lvl8pPr marL="7586228" indent="0" algn="ctr">
              <a:buNone/>
            </a:lvl8pPr>
            <a:lvl9pPr marL="8669975"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23E73819-17EB-4F0B-9699-9D3A0329515F}" type="datetimeFigureOut">
              <a:rPr lang="ru-RU" smtClean="0"/>
              <a:pPr/>
              <a:t>08.05.2020</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14630400" y="8631936"/>
            <a:ext cx="1349248" cy="329184"/>
          </a:xfrm>
        </p:spPr>
        <p:txBody>
          <a:bodyPr/>
          <a:lstStyle/>
          <a:p>
            <a:fld id="{F921C1E5-C0C5-4987-9F52-A46ABFE8DD3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E73819-17EB-4F0B-9699-9D3A0329515F}" type="datetimeFigureOut">
              <a:rPr lang="ru-RU" smtClean="0"/>
              <a:pPr/>
              <a:t>08.05.2020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921C1E5-C0C5-4987-9F52-A46ABFE8DD3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2192000" y="732371"/>
            <a:ext cx="3251200" cy="780203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812800" y="732371"/>
            <a:ext cx="11108267" cy="780203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E73819-17EB-4F0B-9699-9D3A0329515F}" type="datetimeFigureOut">
              <a:rPr lang="ru-RU" smtClean="0"/>
              <a:pPr/>
              <a:t>08.05.2020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921C1E5-C0C5-4987-9F52-A46ABFE8DD3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3E73819-17EB-4F0B-9699-9D3A0329515F}" type="datetimeFigureOut">
              <a:rPr lang="ru-RU" smtClean="0"/>
              <a:pPr/>
              <a:t>08.05.2020</a:t>
            </a:fld>
            <a:endParaRPr lang="ru-RU" dirty="0"/>
          </a:p>
        </p:txBody>
      </p:sp>
      <p:sp>
        <p:nvSpPr>
          <p:cNvPr id="19" name="Нижний колонтитул 18"/>
          <p:cNvSpPr>
            <a:spLocks noGrp="1"/>
          </p:cNvSpPr>
          <p:nvPr>
            <p:ph type="ftr" sz="quarter" idx="11"/>
          </p:nvPr>
        </p:nvSpPr>
        <p:spPr>
          <a:xfrm>
            <a:off x="6366934" y="101603"/>
            <a:ext cx="5147733" cy="385233"/>
          </a:xfrm>
        </p:spPr>
        <p:txBody>
          <a:bodyPr/>
          <a:lstStyle/>
          <a:p>
            <a:endParaRPr lang="ru-RU" dirty="0"/>
          </a:p>
        </p:txBody>
      </p:sp>
      <p:sp>
        <p:nvSpPr>
          <p:cNvPr id="16" name="Номер слайда 15"/>
          <p:cNvSpPr>
            <a:spLocks noGrp="1"/>
          </p:cNvSpPr>
          <p:nvPr>
            <p:ph type="sldNum" sz="quarter" idx="12"/>
          </p:nvPr>
        </p:nvSpPr>
        <p:spPr>
          <a:xfrm>
            <a:off x="14630400" y="8631936"/>
            <a:ext cx="1349248" cy="329184"/>
          </a:xfrm>
        </p:spPr>
        <p:txBody>
          <a:bodyPr/>
          <a:lstStyle/>
          <a:p>
            <a:fld id="{F921C1E5-C0C5-4987-9F52-A46ABFE8DD3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914399" y="4593206"/>
            <a:ext cx="15341601"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216747" tIns="108373" rIns="216747" bIns="108373" anchor="t" compatLnSpc="1"/>
          <a:lstStyle/>
          <a:p>
            <a:endParaRPr kumimoji="0" lang="en-US" sz="4267" dirty="0"/>
          </a:p>
        </p:txBody>
      </p:sp>
      <p:sp>
        <p:nvSpPr>
          <p:cNvPr id="6" name="Текст 5"/>
          <p:cNvSpPr>
            <a:spLocks noGrp="1"/>
          </p:cNvSpPr>
          <p:nvPr>
            <p:ph type="body" idx="1"/>
          </p:nvPr>
        </p:nvSpPr>
        <p:spPr>
          <a:xfrm>
            <a:off x="677333" y="2235200"/>
            <a:ext cx="15036800" cy="1625600"/>
          </a:xfrm>
        </p:spPr>
        <p:txBody>
          <a:bodyPr anchor="b"/>
          <a:lstStyle>
            <a:lvl1pPr marL="0" indent="0" algn="r">
              <a:buNone/>
              <a:defRPr sz="4741">
                <a:solidFill>
                  <a:schemeClr val="tx2">
                    <a:shade val="75000"/>
                  </a:schemeClr>
                </a:solidFill>
              </a:defRPr>
            </a:lvl1pPr>
            <a:lvl2pPr>
              <a:buNone/>
              <a:defRPr sz="4267">
                <a:solidFill>
                  <a:schemeClr val="tx1">
                    <a:tint val="75000"/>
                  </a:schemeClr>
                </a:solidFill>
              </a:defRPr>
            </a:lvl2pPr>
            <a:lvl3pPr>
              <a:buNone/>
              <a:defRPr sz="3793">
                <a:solidFill>
                  <a:schemeClr val="tx1">
                    <a:tint val="75000"/>
                  </a:schemeClr>
                </a:solidFill>
              </a:defRPr>
            </a:lvl3pPr>
            <a:lvl4pPr>
              <a:buNone/>
              <a:defRPr sz="3319">
                <a:solidFill>
                  <a:schemeClr val="tx1">
                    <a:tint val="75000"/>
                  </a:schemeClr>
                </a:solidFill>
              </a:defRPr>
            </a:lvl4pPr>
            <a:lvl5pPr>
              <a:buNone/>
              <a:defRPr sz="3319">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23E73819-17EB-4F0B-9699-9D3A0329515F}" type="datetimeFigureOut">
              <a:rPr lang="ru-RU" smtClean="0"/>
              <a:pPr/>
              <a:t>08.05.2020</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F921C1E5-C0C5-4987-9F52-A46ABFE8DD30}" type="slidenum">
              <a:rPr lang="ru-RU" smtClean="0"/>
              <a:pPr/>
              <a:t>‹#›</a:t>
            </a:fld>
            <a:endParaRPr lang="ru-RU" dirty="0"/>
          </a:p>
        </p:txBody>
      </p:sp>
      <p:sp>
        <p:nvSpPr>
          <p:cNvPr id="8" name="Заголовок 7"/>
          <p:cNvSpPr>
            <a:spLocks noGrp="1"/>
          </p:cNvSpPr>
          <p:nvPr>
            <p:ph type="title"/>
          </p:nvPr>
        </p:nvSpPr>
        <p:spPr>
          <a:xfrm>
            <a:off x="320844" y="3929450"/>
            <a:ext cx="15443200" cy="1579767"/>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536448" y="609600"/>
            <a:ext cx="15443200" cy="1121664"/>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541867" y="2133600"/>
            <a:ext cx="7450667" cy="6299200"/>
          </a:xfrm>
        </p:spPr>
        <p:txBody>
          <a:bodyPr/>
          <a:lstStyle>
            <a:lvl1pPr>
              <a:defRPr sz="6637"/>
            </a:lvl1pPr>
            <a:lvl2pPr>
              <a:defRPr sz="5689"/>
            </a:lvl2pPr>
            <a:lvl3pPr>
              <a:defRPr sz="4741"/>
            </a:lvl3pPr>
            <a:lvl4pPr>
              <a:defRPr sz="4267"/>
            </a:lvl4pPr>
            <a:lvl5pPr>
              <a:defRPr sz="4267"/>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8263467" y="2133600"/>
            <a:ext cx="7721600" cy="6299200"/>
          </a:xfrm>
        </p:spPr>
        <p:txBody>
          <a:bodyPr/>
          <a:lstStyle>
            <a:lvl1pPr>
              <a:defRPr sz="6637"/>
            </a:lvl1pPr>
            <a:lvl2pPr>
              <a:defRPr sz="5689"/>
            </a:lvl2pPr>
            <a:lvl3pPr>
              <a:defRPr sz="4741"/>
            </a:lvl3pPr>
            <a:lvl4pPr>
              <a:defRPr sz="4267"/>
            </a:lvl4pPr>
            <a:lvl5pPr>
              <a:defRPr sz="4267"/>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23E73819-17EB-4F0B-9699-9D3A0329515F}" type="datetimeFigureOut">
              <a:rPr lang="ru-RU" smtClean="0"/>
              <a:pPr/>
              <a:t>08.05.2020</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F921C1E5-C0C5-4987-9F52-A46ABFE8DD3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541867" y="7213602"/>
            <a:ext cx="15307733" cy="1176867"/>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500349" y="889000"/>
            <a:ext cx="7627655" cy="853016"/>
          </a:xfrm>
        </p:spPr>
        <p:txBody>
          <a:bodyPr anchor="ctr"/>
          <a:lstStyle>
            <a:lvl1pPr marL="0" indent="0">
              <a:buNone/>
              <a:defRPr sz="4267" b="0" cap="all" baseline="0">
                <a:solidFill>
                  <a:schemeClr val="accent1">
                    <a:shade val="50000"/>
                  </a:schemeClr>
                </a:solidFill>
                <a:latin typeface="+mj-lt"/>
                <a:ea typeface="+mj-ea"/>
                <a:cs typeface="+mj-cs"/>
              </a:defRPr>
            </a:lvl1pPr>
            <a:lvl2pPr>
              <a:buNone/>
              <a:defRPr sz="4741" b="1"/>
            </a:lvl2pPr>
            <a:lvl3pPr>
              <a:buNone/>
              <a:defRPr sz="4267" b="1"/>
            </a:lvl3pPr>
            <a:lvl4pPr>
              <a:buNone/>
              <a:defRPr sz="3793" b="1"/>
            </a:lvl4pPr>
            <a:lvl5pPr>
              <a:buNone/>
              <a:defRPr sz="3793"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8257827" y="889000"/>
            <a:ext cx="7630651" cy="853016"/>
          </a:xfrm>
        </p:spPr>
        <p:txBody>
          <a:bodyPr anchor="ctr"/>
          <a:lstStyle>
            <a:lvl1pPr marL="0" indent="0">
              <a:buNone/>
              <a:defRPr sz="4267" b="0" cap="all" baseline="0">
                <a:solidFill>
                  <a:schemeClr val="accent1">
                    <a:shade val="50000"/>
                  </a:schemeClr>
                </a:solidFill>
                <a:latin typeface="+mj-lt"/>
                <a:ea typeface="+mj-ea"/>
                <a:cs typeface="+mj-cs"/>
              </a:defRPr>
            </a:lvl1pPr>
            <a:lvl2pPr>
              <a:buNone/>
              <a:defRPr sz="4741" b="1"/>
            </a:lvl2pPr>
            <a:lvl3pPr>
              <a:buNone/>
              <a:defRPr sz="4267" b="1"/>
            </a:lvl3pPr>
            <a:lvl4pPr>
              <a:buNone/>
              <a:defRPr sz="3793" b="1"/>
            </a:lvl4pPr>
            <a:lvl5pPr>
              <a:buNone/>
              <a:defRPr sz="3793"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500349" y="1754718"/>
            <a:ext cx="7627655" cy="5255684"/>
          </a:xfrm>
        </p:spPr>
        <p:txBody>
          <a:bodyPr/>
          <a:lstStyle>
            <a:lvl1pPr>
              <a:defRPr sz="5689"/>
            </a:lvl1pPr>
            <a:lvl2pPr>
              <a:defRPr sz="4741"/>
            </a:lvl2pPr>
            <a:lvl3pPr>
              <a:defRPr sz="4267"/>
            </a:lvl3pPr>
            <a:lvl4pPr>
              <a:defRPr sz="3793"/>
            </a:lvl4pPr>
            <a:lvl5pPr>
              <a:defRPr sz="3793"/>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8264410" y="1754718"/>
            <a:ext cx="7624064" cy="5255684"/>
          </a:xfrm>
        </p:spPr>
        <p:txBody>
          <a:bodyPr/>
          <a:lstStyle>
            <a:lvl1pPr>
              <a:defRPr sz="5689"/>
            </a:lvl1pPr>
            <a:lvl2pPr>
              <a:defRPr sz="4741"/>
            </a:lvl2pPr>
            <a:lvl3pPr>
              <a:defRPr sz="4267"/>
            </a:lvl3pPr>
            <a:lvl4pPr>
              <a:defRPr sz="3793"/>
            </a:lvl4pPr>
            <a:lvl5pPr>
              <a:defRPr sz="3793"/>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23E73819-17EB-4F0B-9699-9D3A0329515F}" type="datetimeFigureOut">
              <a:rPr lang="ru-RU" smtClean="0"/>
              <a:pPr/>
              <a:t>08.05.2020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14630400" y="8636000"/>
            <a:ext cx="1354667" cy="329184"/>
          </a:xfrm>
        </p:spPr>
        <p:txBody>
          <a:bodyPr/>
          <a:lstStyle/>
          <a:p>
            <a:fld id="{F921C1E5-C0C5-4987-9F52-A46ABFE8DD30}" type="slidenum">
              <a:rPr lang="ru-RU" smtClean="0"/>
              <a:pPr/>
              <a:t>‹#›</a:t>
            </a:fld>
            <a:endParaRPr lang="ru-RU" dirty="0"/>
          </a:p>
        </p:txBody>
      </p:sp>
      <p:sp>
        <p:nvSpPr>
          <p:cNvPr id="11" name="Прямая соединительная линия 10"/>
          <p:cNvSpPr>
            <a:spLocks noChangeShapeType="1"/>
          </p:cNvSpPr>
          <p:nvPr/>
        </p:nvSpPr>
        <p:spPr bwMode="auto">
          <a:xfrm>
            <a:off x="914399" y="8026403"/>
            <a:ext cx="15341601"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216747" tIns="108373" rIns="216747" bIns="108373" anchor="t" compatLnSpc="1"/>
          <a:lstStyle/>
          <a:p>
            <a:endParaRPr kumimoji="0" lang="en-US" sz="4267"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536448" y="609600"/>
            <a:ext cx="15443200" cy="1121664"/>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23E73819-17EB-4F0B-9699-9D3A0329515F}" type="datetimeFigureOut">
              <a:rPr lang="ru-RU" smtClean="0"/>
              <a:pPr/>
              <a:t>08.05.2020</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921C1E5-C0C5-4987-9F52-A46ABFE8DD3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3E73819-17EB-4F0B-9699-9D3A0329515F}" type="datetimeFigureOut">
              <a:rPr lang="ru-RU" smtClean="0"/>
              <a:pPr/>
              <a:t>08.05.2020</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921C1E5-C0C5-4987-9F52-A46ABFE8DD3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914399" y="7798826"/>
            <a:ext cx="15341601"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216747" tIns="108373" rIns="216747" bIns="108373" anchor="t" compatLnSpc="1"/>
          <a:lstStyle/>
          <a:p>
            <a:endParaRPr kumimoji="0" lang="en-US" sz="4267" dirty="0"/>
          </a:p>
        </p:txBody>
      </p:sp>
      <p:sp>
        <p:nvSpPr>
          <p:cNvPr id="12" name="Заголовок 11"/>
          <p:cNvSpPr>
            <a:spLocks noGrp="1"/>
          </p:cNvSpPr>
          <p:nvPr>
            <p:ph type="title"/>
          </p:nvPr>
        </p:nvSpPr>
        <p:spPr>
          <a:xfrm>
            <a:off x="812800" y="7315202"/>
            <a:ext cx="15036800" cy="694267"/>
          </a:xfrm>
        </p:spPr>
        <p:txBody>
          <a:bodyPr anchor="ctr"/>
          <a:lstStyle>
            <a:lvl1pPr algn="l">
              <a:buNone/>
              <a:defRPr sz="4741"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812803" y="812800"/>
            <a:ext cx="5348113" cy="6400800"/>
          </a:xfrm>
        </p:spPr>
        <p:txBody>
          <a:bodyPr/>
          <a:lstStyle>
            <a:lvl1pPr marL="0" indent="0">
              <a:buNone/>
              <a:defRPr sz="3319"/>
            </a:lvl1pPr>
            <a:lvl2pPr>
              <a:buNone/>
              <a:defRPr sz="2844"/>
            </a:lvl2pPr>
            <a:lvl3pPr>
              <a:buNone/>
              <a:defRPr sz="2370"/>
            </a:lvl3pPr>
            <a:lvl4pPr>
              <a:buNone/>
              <a:defRPr sz="2133"/>
            </a:lvl4pPr>
            <a:lvl5pPr>
              <a:buNone/>
              <a:defRPr sz="2133"/>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6355647" y="812800"/>
            <a:ext cx="9493957" cy="6400800"/>
          </a:xfrm>
        </p:spPr>
        <p:txBody>
          <a:bodyPr/>
          <a:lstStyle>
            <a:lvl1pPr>
              <a:defRPr sz="7585"/>
            </a:lvl1pPr>
            <a:lvl2pPr>
              <a:defRPr sz="6637"/>
            </a:lvl2pPr>
            <a:lvl3pPr>
              <a:defRPr sz="5689"/>
            </a:lvl3pPr>
            <a:lvl4pPr>
              <a:defRPr sz="4741"/>
            </a:lvl4pPr>
            <a:lvl5pPr>
              <a:defRPr sz="4741"/>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3E73819-17EB-4F0B-9699-9D3A0329515F}" type="datetimeFigureOut">
              <a:rPr lang="ru-RU" smtClean="0"/>
              <a:pPr/>
              <a:t>08.05.2020</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921C1E5-C0C5-4987-9F52-A46ABFE8DD3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6231467" y="822179"/>
            <a:ext cx="8940800" cy="48768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7585"/>
            </a:lvl1pPr>
          </a:lstStyle>
          <a:p>
            <a:r>
              <a:rPr kumimoji="0" lang="ru-RU" dirty="0" smtClean="0"/>
              <a:t>Вставка рисунка</a:t>
            </a:r>
            <a:endParaRPr kumimoji="0" lang="en-US" dirty="0"/>
          </a:p>
        </p:txBody>
      </p:sp>
      <p:sp>
        <p:nvSpPr>
          <p:cNvPr id="7" name="Дата 6"/>
          <p:cNvSpPr>
            <a:spLocks noGrp="1"/>
          </p:cNvSpPr>
          <p:nvPr>
            <p:ph type="dt" sz="half" idx="10"/>
          </p:nvPr>
        </p:nvSpPr>
        <p:spPr/>
        <p:txBody>
          <a:bodyPr/>
          <a:lstStyle/>
          <a:p>
            <a:fld id="{23E73819-17EB-4F0B-9699-9D3A0329515F}" type="datetimeFigureOut">
              <a:rPr lang="ru-RU" smtClean="0"/>
              <a:pPr/>
              <a:t>08.05.2020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F921C1E5-C0C5-4987-9F52-A46ABFE8DD30}" type="slidenum">
              <a:rPr lang="ru-RU" smtClean="0"/>
              <a:pPr/>
              <a:t>‹#›</a:t>
            </a:fld>
            <a:endParaRPr lang="ru-RU" dirty="0"/>
          </a:p>
        </p:txBody>
      </p:sp>
      <p:sp>
        <p:nvSpPr>
          <p:cNvPr id="17" name="Заголовок 16"/>
          <p:cNvSpPr>
            <a:spLocks noGrp="1"/>
          </p:cNvSpPr>
          <p:nvPr>
            <p:ph type="title"/>
          </p:nvPr>
        </p:nvSpPr>
        <p:spPr>
          <a:xfrm>
            <a:off x="677334" y="6658347"/>
            <a:ext cx="10430933" cy="696384"/>
          </a:xfrm>
        </p:spPr>
        <p:txBody>
          <a:bodyPr anchor="ctr"/>
          <a:lstStyle>
            <a:lvl1pPr algn="l">
              <a:buNone/>
              <a:defRPr sz="4741"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677334" y="7377626"/>
            <a:ext cx="10430933" cy="1024467"/>
          </a:xfrm>
        </p:spPr>
        <p:txBody>
          <a:bodyPr lIns="109728" tIns="0"/>
          <a:lstStyle>
            <a:lvl1pPr marL="0" indent="0">
              <a:buNone/>
              <a:defRPr sz="3319"/>
            </a:lvl1pPr>
            <a:lvl2pPr>
              <a:defRPr sz="2844"/>
            </a:lvl2pPr>
            <a:lvl3pPr>
              <a:defRPr sz="2370"/>
            </a:lvl3pPr>
            <a:lvl4pPr>
              <a:defRPr sz="2133"/>
            </a:lvl4pPr>
            <a:lvl5pPr>
              <a:defRPr sz="2133"/>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914399" y="1401200"/>
            <a:ext cx="15341601"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216747" tIns="108373" rIns="216747" bIns="108373" anchor="t" compatLnSpc="1"/>
          <a:lstStyle/>
          <a:p>
            <a:endParaRPr kumimoji="0" lang="en-US" sz="4267" dirty="0"/>
          </a:p>
        </p:txBody>
      </p:sp>
      <p:sp>
        <p:nvSpPr>
          <p:cNvPr id="8" name="Текст 7"/>
          <p:cNvSpPr>
            <a:spLocks noGrp="1"/>
          </p:cNvSpPr>
          <p:nvPr>
            <p:ph type="body" idx="1"/>
          </p:nvPr>
        </p:nvSpPr>
        <p:spPr>
          <a:xfrm>
            <a:off x="541867" y="2072218"/>
            <a:ext cx="15443200" cy="6034617"/>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11514667" y="101603"/>
            <a:ext cx="4470400" cy="385233"/>
          </a:xfrm>
          <a:prstGeom prst="rect">
            <a:avLst/>
          </a:prstGeom>
        </p:spPr>
        <p:txBody>
          <a:bodyPr vert="horz"/>
          <a:lstStyle>
            <a:lvl1pPr algn="l" eaLnBrk="1" latinLnBrk="0" hangingPunct="1">
              <a:defRPr kumimoji="0" sz="2844">
                <a:solidFill>
                  <a:schemeClr val="accent1">
                    <a:shade val="75000"/>
                  </a:schemeClr>
                </a:solidFill>
              </a:defRPr>
            </a:lvl1pPr>
          </a:lstStyle>
          <a:p>
            <a:fld id="{23E73819-17EB-4F0B-9699-9D3A0329515F}" type="datetimeFigureOut">
              <a:rPr lang="ru-RU" smtClean="0"/>
              <a:pPr/>
              <a:t>08.05.2020</a:t>
            </a:fld>
            <a:endParaRPr lang="ru-RU" dirty="0"/>
          </a:p>
        </p:txBody>
      </p:sp>
      <p:sp>
        <p:nvSpPr>
          <p:cNvPr id="28" name="Нижний колонтитул 27"/>
          <p:cNvSpPr>
            <a:spLocks noGrp="1"/>
          </p:cNvSpPr>
          <p:nvPr>
            <p:ph type="ftr" sz="quarter" idx="3"/>
          </p:nvPr>
        </p:nvSpPr>
        <p:spPr>
          <a:xfrm>
            <a:off x="5554134" y="101603"/>
            <a:ext cx="5960533" cy="385233"/>
          </a:xfrm>
          <a:prstGeom prst="rect">
            <a:avLst/>
          </a:prstGeom>
        </p:spPr>
        <p:txBody>
          <a:bodyPr vert="horz"/>
          <a:lstStyle>
            <a:lvl1pPr algn="r" eaLnBrk="1" latinLnBrk="0" hangingPunct="1">
              <a:defRPr kumimoji="0" sz="2844">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14630400" y="8636003"/>
            <a:ext cx="1354667" cy="325967"/>
          </a:xfrm>
          <a:prstGeom prst="rect">
            <a:avLst/>
          </a:prstGeom>
        </p:spPr>
        <p:txBody>
          <a:bodyPr vert="horz"/>
          <a:lstStyle>
            <a:lvl1pPr algn="r" eaLnBrk="1" latinLnBrk="0" hangingPunct="1">
              <a:defRPr kumimoji="0" sz="2844">
                <a:solidFill>
                  <a:schemeClr val="accent1">
                    <a:shade val="75000"/>
                  </a:schemeClr>
                </a:solidFill>
              </a:defRPr>
            </a:lvl1pPr>
          </a:lstStyle>
          <a:p>
            <a:fld id="{F921C1E5-C0C5-4987-9F52-A46ABFE8DD30}" type="slidenum">
              <a:rPr lang="ru-RU" smtClean="0"/>
              <a:pPr/>
              <a:t>‹#›</a:t>
            </a:fld>
            <a:endParaRPr lang="ru-RU" dirty="0"/>
          </a:p>
        </p:txBody>
      </p:sp>
      <p:sp>
        <p:nvSpPr>
          <p:cNvPr id="10" name="Заголовок 9"/>
          <p:cNvSpPr>
            <a:spLocks noGrp="1"/>
          </p:cNvSpPr>
          <p:nvPr>
            <p:ph type="title"/>
          </p:nvPr>
        </p:nvSpPr>
        <p:spPr>
          <a:xfrm>
            <a:off x="541867" y="609600"/>
            <a:ext cx="15443200" cy="11176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914399" y="1401200"/>
            <a:ext cx="15341601"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216747" tIns="108373" rIns="216747" bIns="108373" anchor="t" compatLnSpc="1"/>
          <a:lstStyle/>
          <a:p>
            <a:endParaRPr kumimoji="0" lang="en-US" sz="4267" dirty="0"/>
          </a:p>
        </p:txBody>
      </p:sp>
      <p:sp>
        <p:nvSpPr>
          <p:cNvPr id="12" name="Прямая соединительная линия 11"/>
          <p:cNvSpPr>
            <a:spLocks noChangeShapeType="1"/>
          </p:cNvSpPr>
          <p:nvPr/>
        </p:nvSpPr>
        <p:spPr bwMode="auto">
          <a:xfrm>
            <a:off x="914399" y="1410651"/>
            <a:ext cx="15341601"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216747" tIns="108373" rIns="216747" bIns="108373" anchor="t" compatLnSpc="1"/>
          <a:lstStyle/>
          <a:p>
            <a:endParaRPr kumimoji="0" lang="en-US" sz="4267"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8533"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812810" indent="-812810" algn="l" rtl="0" eaLnBrk="1" latinLnBrk="0" hangingPunct="1">
        <a:spcBef>
          <a:spcPct val="20000"/>
        </a:spcBef>
        <a:buClr>
          <a:schemeClr val="accent1"/>
        </a:buClr>
        <a:buSzPct val="70000"/>
        <a:buFont typeface="Wingdings 2"/>
        <a:buChar char=""/>
        <a:defRPr kumimoji="0" sz="7585" kern="1200">
          <a:solidFill>
            <a:schemeClr val="tx2"/>
          </a:solidFill>
          <a:latin typeface="+mn-lt"/>
          <a:ea typeface="+mn-ea"/>
          <a:cs typeface="+mn-cs"/>
        </a:defRPr>
      </a:lvl1pPr>
      <a:lvl2pPr marL="1761089" indent="-677342" algn="l" rtl="0" eaLnBrk="1" latinLnBrk="0" hangingPunct="1">
        <a:spcBef>
          <a:spcPct val="20000"/>
        </a:spcBef>
        <a:buClr>
          <a:schemeClr val="accent1"/>
        </a:buClr>
        <a:buSzPct val="70000"/>
        <a:buFont typeface="Wingdings 2"/>
        <a:buChar char=""/>
        <a:defRPr kumimoji="0" sz="6637" kern="1200">
          <a:solidFill>
            <a:schemeClr val="tx2"/>
          </a:solidFill>
          <a:latin typeface="+mn-lt"/>
          <a:ea typeface="+mn-ea"/>
          <a:cs typeface="+mn-cs"/>
        </a:defRPr>
      </a:lvl2pPr>
      <a:lvl3pPr marL="2709367" indent="-541873" algn="l" rtl="0" eaLnBrk="1" latinLnBrk="0" hangingPunct="1">
        <a:spcBef>
          <a:spcPct val="20000"/>
        </a:spcBef>
        <a:buClr>
          <a:schemeClr val="accent1"/>
        </a:buClr>
        <a:buSzPct val="70000"/>
        <a:buFont typeface="Wingdings 2"/>
        <a:buChar char=""/>
        <a:defRPr kumimoji="0" sz="5689" kern="1200">
          <a:solidFill>
            <a:schemeClr val="tx2"/>
          </a:solidFill>
          <a:latin typeface="+mn-lt"/>
          <a:ea typeface="+mn-ea"/>
          <a:cs typeface="+mn-cs"/>
        </a:defRPr>
      </a:lvl3pPr>
      <a:lvl4pPr marL="3793114" indent="-541873" algn="l" rtl="0" eaLnBrk="1" latinLnBrk="0" hangingPunct="1">
        <a:spcBef>
          <a:spcPct val="20000"/>
        </a:spcBef>
        <a:buClr>
          <a:schemeClr val="accent1"/>
        </a:buClr>
        <a:buSzPct val="70000"/>
        <a:buFont typeface="Wingdings 2"/>
        <a:buChar char=""/>
        <a:defRPr kumimoji="0" sz="4741" kern="1200">
          <a:solidFill>
            <a:schemeClr val="tx2"/>
          </a:solidFill>
          <a:latin typeface="+mn-lt"/>
          <a:ea typeface="+mn-ea"/>
          <a:cs typeface="+mn-cs"/>
        </a:defRPr>
      </a:lvl4pPr>
      <a:lvl5pPr marL="4876861" indent="-541873" algn="l" rtl="0" eaLnBrk="1" latinLnBrk="0" hangingPunct="1">
        <a:spcBef>
          <a:spcPct val="20000"/>
        </a:spcBef>
        <a:buClr>
          <a:schemeClr val="accent1"/>
        </a:buClr>
        <a:buSzPct val="60000"/>
        <a:buFont typeface="Wingdings 2"/>
        <a:buChar char=""/>
        <a:defRPr kumimoji="0" sz="4267" kern="1200">
          <a:solidFill>
            <a:schemeClr val="tx2"/>
          </a:solidFill>
          <a:latin typeface="+mn-lt"/>
          <a:ea typeface="+mn-ea"/>
          <a:cs typeface="+mn-cs"/>
        </a:defRPr>
      </a:lvl5pPr>
      <a:lvl6pPr marL="5960608" indent="-541873" algn="l" rtl="0" eaLnBrk="1" latinLnBrk="0" hangingPunct="1">
        <a:spcBef>
          <a:spcPct val="20000"/>
        </a:spcBef>
        <a:buClr>
          <a:schemeClr val="accent1"/>
        </a:buClr>
        <a:buSzPct val="60000"/>
        <a:buFont typeface="Wingdings 2"/>
        <a:buChar char=""/>
        <a:defRPr kumimoji="0" sz="4267" kern="1200">
          <a:solidFill>
            <a:schemeClr val="tx2"/>
          </a:solidFill>
          <a:latin typeface="+mn-lt"/>
          <a:ea typeface="+mn-ea"/>
          <a:cs typeface="+mn-cs"/>
        </a:defRPr>
      </a:lvl6pPr>
      <a:lvl7pPr marL="7044355" indent="-541873" algn="l" rtl="0" eaLnBrk="1" latinLnBrk="0" hangingPunct="1">
        <a:spcBef>
          <a:spcPct val="20000"/>
        </a:spcBef>
        <a:buClr>
          <a:schemeClr val="accent1"/>
        </a:buClr>
        <a:buSzPct val="60000"/>
        <a:buFont typeface="Wingdings 2"/>
        <a:buChar char=""/>
        <a:defRPr kumimoji="0" sz="3793" kern="1200">
          <a:solidFill>
            <a:schemeClr val="tx2"/>
          </a:solidFill>
          <a:latin typeface="+mn-lt"/>
          <a:ea typeface="+mn-ea"/>
          <a:cs typeface="+mn-cs"/>
        </a:defRPr>
      </a:lvl7pPr>
      <a:lvl8pPr marL="8128102" indent="-541873" algn="l" rtl="0" eaLnBrk="1" latinLnBrk="0" hangingPunct="1">
        <a:spcBef>
          <a:spcPct val="20000"/>
        </a:spcBef>
        <a:buClr>
          <a:schemeClr val="accent1"/>
        </a:buClr>
        <a:buSzPct val="60000"/>
        <a:buFont typeface="Wingdings 2"/>
        <a:buChar char=""/>
        <a:defRPr kumimoji="0" sz="3793" kern="1200" baseline="0">
          <a:solidFill>
            <a:schemeClr val="tx2"/>
          </a:solidFill>
          <a:latin typeface="+mn-lt"/>
          <a:ea typeface="+mn-ea"/>
          <a:cs typeface="+mn-cs"/>
        </a:defRPr>
      </a:lvl8pPr>
      <a:lvl9pPr marL="9211848" indent="-541873" algn="l" rtl="0" eaLnBrk="1" latinLnBrk="0" hangingPunct="1">
        <a:spcBef>
          <a:spcPct val="20000"/>
        </a:spcBef>
        <a:buClr>
          <a:schemeClr val="accent1"/>
        </a:buClr>
        <a:buSzPct val="60000"/>
        <a:buFont typeface="Wingdings 2"/>
        <a:buChar char=""/>
        <a:defRPr kumimoji="0" sz="3319"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083747" algn="l" rtl="0" eaLnBrk="1" latinLnBrk="0" hangingPunct="1">
        <a:defRPr kumimoji="0" kern="1200">
          <a:solidFill>
            <a:schemeClr val="tx1"/>
          </a:solidFill>
          <a:latin typeface="+mn-lt"/>
          <a:ea typeface="+mn-ea"/>
          <a:cs typeface="+mn-cs"/>
        </a:defRPr>
      </a:lvl2pPr>
      <a:lvl3pPr marL="2167494" algn="l" rtl="0" eaLnBrk="1" latinLnBrk="0" hangingPunct="1">
        <a:defRPr kumimoji="0" kern="1200">
          <a:solidFill>
            <a:schemeClr val="tx1"/>
          </a:solidFill>
          <a:latin typeface="+mn-lt"/>
          <a:ea typeface="+mn-ea"/>
          <a:cs typeface="+mn-cs"/>
        </a:defRPr>
      </a:lvl3pPr>
      <a:lvl4pPr marL="3251241" algn="l" rtl="0" eaLnBrk="1" latinLnBrk="0" hangingPunct="1">
        <a:defRPr kumimoji="0" kern="1200">
          <a:solidFill>
            <a:schemeClr val="tx1"/>
          </a:solidFill>
          <a:latin typeface="+mn-lt"/>
          <a:ea typeface="+mn-ea"/>
          <a:cs typeface="+mn-cs"/>
        </a:defRPr>
      </a:lvl4pPr>
      <a:lvl5pPr marL="4334988" algn="l" rtl="0" eaLnBrk="1" latinLnBrk="0" hangingPunct="1">
        <a:defRPr kumimoji="0" kern="1200">
          <a:solidFill>
            <a:schemeClr val="tx1"/>
          </a:solidFill>
          <a:latin typeface="+mn-lt"/>
          <a:ea typeface="+mn-ea"/>
          <a:cs typeface="+mn-cs"/>
        </a:defRPr>
      </a:lvl5pPr>
      <a:lvl6pPr marL="5418734" algn="l" rtl="0" eaLnBrk="1" latinLnBrk="0" hangingPunct="1">
        <a:defRPr kumimoji="0" kern="1200">
          <a:solidFill>
            <a:schemeClr val="tx1"/>
          </a:solidFill>
          <a:latin typeface="+mn-lt"/>
          <a:ea typeface="+mn-ea"/>
          <a:cs typeface="+mn-cs"/>
        </a:defRPr>
      </a:lvl6pPr>
      <a:lvl7pPr marL="6502481" algn="l" rtl="0" eaLnBrk="1" latinLnBrk="0" hangingPunct="1">
        <a:defRPr kumimoji="0" kern="1200">
          <a:solidFill>
            <a:schemeClr val="tx1"/>
          </a:solidFill>
          <a:latin typeface="+mn-lt"/>
          <a:ea typeface="+mn-ea"/>
          <a:cs typeface="+mn-cs"/>
        </a:defRPr>
      </a:lvl7pPr>
      <a:lvl8pPr marL="7586228" algn="l" rtl="0" eaLnBrk="1" latinLnBrk="0" hangingPunct="1">
        <a:defRPr kumimoji="0" kern="1200">
          <a:solidFill>
            <a:schemeClr val="tx1"/>
          </a:solidFill>
          <a:latin typeface="+mn-lt"/>
          <a:ea typeface="+mn-ea"/>
          <a:cs typeface="+mn-cs"/>
        </a:defRPr>
      </a:lvl8pPr>
      <a:lvl9pPr marL="866997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s04.infourok.ru/uploads/ex/07bf/0008ba4e-fde1ceed/img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200" y="-14747"/>
            <a:ext cx="11099800" cy="91587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Erkin\Downloads\IMG_2294-22-01-18-09-50.JPG"/>
          <p:cNvPicPr>
            <a:picLocks noChangeAspect="1" noChangeArrowheads="1"/>
          </p:cNvPicPr>
          <p:nvPr/>
        </p:nvPicPr>
        <p:blipFill>
          <a:blip r:embed="rId3"/>
          <a:srcRect/>
          <a:stretch>
            <a:fillRect/>
          </a:stretch>
        </p:blipFill>
        <p:spPr bwMode="auto">
          <a:xfrm>
            <a:off x="4097" y="0"/>
            <a:ext cx="8707120" cy="9144001"/>
          </a:xfrm>
          <a:prstGeom prst="rect">
            <a:avLst/>
          </a:prstGeom>
          <a:ln>
            <a:noFill/>
          </a:ln>
          <a:effectLst>
            <a:outerShdw blurRad="292100" dist="139700" dir="2700000" algn="tl" rotWithShape="0">
              <a:srgbClr val="333333">
                <a:alpha val="65000"/>
              </a:srgbClr>
            </a:outerShdw>
          </a:effectLst>
        </p:spPr>
      </p:pic>
      <p:sp>
        <p:nvSpPr>
          <p:cNvPr id="4" name="Вертикальный свиток 3"/>
          <p:cNvSpPr/>
          <p:nvPr/>
        </p:nvSpPr>
        <p:spPr>
          <a:xfrm>
            <a:off x="8280400" y="1676400"/>
            <a:ext cx="7910126" cy="6858000"/>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600" b="1" dirty="0" err="1">
                <a:solidFill>
                  <a:srgbClr val="002060"/>
                </a:solidFill>
                <a:latin typeface="Times New Roman" pitchFamily="18" charset="0"/>
                <a:cs typeface="Times New Roman" pitchFamily="18" charset="0"/>
              </a:rPr>
              <a:t>Іле</a:t>
            </a:r>
            <a:r>
              <a:rPr lang="ru-RU" sz="3600" b="1" dirty="0">
                <a:solidFill>
                  <a:srgbClr val="002060"/>
                </a:solidFill>
                <a:latin typeface="Times New Roman" pitchFamily="18" charset="0"/>
                <a:cs typeface="Times New Roman" pitchFamily="18" charset="0"/>
              </a:rPr>
              <a:t> </a:t>
            </a:r>
            <a:r>
              <a:rPr lang="ru-RU" sz="3600" b="1" dirty="0" err="1">
                <a:solidFill>
                  <a:srgbClr val="002060"/>
                </a:solidFill>
                <a:latin typeface="Times New Roman" pitchFamily="18" charset="0"/>
                <a:cs typeface="Times New Roman" pitchFamily="18" charset="0"/>
              </a:rPr>
              <a:t>ауданы</a:t>
            </a:r>
            <a:r>
              <a:rPr lang="ru-RU" sz="3600" b="1" dirty="0">
                <a:solidFill>
                  <a:srgbClr val="002060"/>
                </a:solidFill>
                <a:latin typeface="Times New Roman" pitchFamily="18" charset="0"/>
                <a:cs typeface="Times New Roman" pitchFamily="18" charset="0"/>
              </a:rPr>
              <a:t>, </a:t>
            </a:r>
            <a:r>
              <a:rPr lang="ru-RU" sz="3600" b="1" dirty="0" err="1">
                <a:solidFill>
                  <a:srgbClr val="002060"/>
                </a:solidFill>
                <a:latin typeface="Times New Roman" pitchFamily="18" charset="0"/>
                <a:cs typeface="Times New Roman" pitchFamily="18" charset="0"/>
              </a:rPr>
              <a:t>Әли</a:t>
            </a:r>
            <a:r>
              <a:rPr lang="ru-RU" sz="3600" b="1" dirty="0">
                <a:solidFill>
                  <a:srgbClr val="002060"/>
                </a:solidFill>
                <a:latin typeface="Times New Roman" pitchFamily="18" charset="0"/>
                <a:cs typeface="Times New Roman" pitchFamily="18" charset="0"/>
              </a:rPr>
              <a:t> </a:t>
            </a:r>
            <a:r>
              <a:rPr lang="ru-RU" sz="3600" b="1" dirty="0" err="1">
                <a:solidFill>
                  <a:srgbClr val="002060"/>
                </a:solidFill>
                <a:latin typeface="Times New Roman" pitchFamily="18" charset="0"/>
                <a:cs typeface="Times New Roman" pitchFamily="18" charset="0"/>
              </a:rPr>
              <a:t>ауылы</a:t>
            </a:r>
            <a:endParaRPr lang="ru-RU" sz="3600" b="1" dirty="0">
              <a:solidFill>
                <a:srgbClr val="002060"/>
              </a:solidFill>
              <a:latin typeface="Times New Roman" pitchFamily="18" charset="0"/>
              <a:cs typeface="Times New Roman" pitchFamily="18" charset="0"/>
            </a:endParaRPr>
          </a:p>
          <a:p>
            <a:pPr algn="ctr"/>
            <a:r>
              <a:rPr lang="ru-RU" sz="3600" b="1" dirty="0">
                <a:solidFill>
                  <a:srgbClr val="002060"/>
                </a:solidFill>
                <a:latin typeface="Times New Roman" pitchFamily="18" charset="0"/>
                <a:cs typeface="Times New Roman" pitchFamily="18" charset="0"/>
              </a:rPr>
              <a:t>«№22 орта </a:t>
            </a:r>
            <a:r>
              <a:rPr lang="ru-RU" sz="3600" b="1" dirty="0" err="1">
                <a:solidFill>
                  <a:srgbClr val="002060"/>
                </a:solidFill>
                <a:latin typeface="Times New Roman" pitchFamily="18" charset="0"/>
                <a:cs typeface="Times New Roman" pitchFamily="18" charset="0"/>
              </a:rPr>
              <a:t>мектеп</a:t>
            </a:r>
            <a:r>
              <a:rPr lang="ru-RU" sz="3600" b="1" dirty="0">
                <a:solidFill>
                  <a:srgbClr val="002060"/>
                </a:solidFill>
                <a:latin typeface="Times New Roman" pitchFamily="18" charset="0"/>
                <a:cs typeface="Times New Roman" pitchFamily="18" charset="0"/>
              </a:rPr>
              <a:t>» </a:t>
            </a:r>
            <a:r>
              <a:rPr lang="ru-RU" sz="3600" b="1" dirty="0" smtClean="0">
                <a:solidFill>
                  <a:srgbClr val="002060"/>
                </a:solidFill>
                <a:latin typeface="Times New Roman" pitchFamily="18" charset="0"/>
                <a:cs typeface="Times New Roman" pitchFamily="18" charset="0"/>
              </a:rPr>
              <a:t>МКМ</a:t>
            </a:r>
          </a:p>
          <a:p>
            <a:pPr algn="ctr"/>
            <a:r>
              <a:rPr lang="kk-KZ" sz="3600" b="1" dirty="0" smtClean="0">
                <a:solidFill>
                  <a:srgbClr val="002060"/>
                </a:solidFill>
                <a:latin typeface="Times New Roman" pitchFamily="18" charset="0"/>
                <a:cs typeface="Times New Roman" pitchFamily="18" charset="0"/>
              </a:rPr>
              <a:t>География пәні мұғалімі</a:t>
            </a:r>
          </a:p>
          <a:p>
            <a:pPr algn="ctr"/>
            <a:r>
              <a:rPr lang="kk-KZ" sz="3600" b="1" dirty="0" smtClean="0">
                <a:solidFill>
                  <a:srgbClr val="002060"/>
                </a:solidFill>
                <a:latin typeface="Times New Roman" pitchFamily="18" charset="0"/>
                <a:cs typeface="Times New Roman" pitchFamily="18" charset="0"/>
              </a:rPr>
              <a:t>Сәдірбаева Асылзат Сәдірбайқызы</a:t>
            </a:r>
            <a:endParaRPr lang="ru-RU" sz="3600" b="1" dirty="0">
              <a:solidFill>
                <a:srgbClr val="002060"/>
              </a:solidFill>
              <a:latin typeface="Times New Roman" pitchFamily="18" charset="0"/>
              <a:cs typeface="Times New Roman" pitchFamily="18" charset="0"/>
            </a:endParaRPr>
          </a:p>
        </p:txBody>
      </p:sp>
      <p:pic>
        <p:nvPicPr>
          <p:cNvPr id="4100" name="Picture 4" descr="https://tengrinews.kz/pobediteli/userdata/b9fff05c8c37047fe1f2e166443885d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747"/>
            <a:ext cx="3842738" cy="39736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http://4.bp.blogspot.com/-Q0ScdUWGYqQ/VKVOqWMb98I/AAAAAAAAJhw/28C8jrs-hZU/w1422-h889-no/libros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1200" y="6858000"/>
            <a:ext cx="2897210" cy="23007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838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скругленными противолежащими углами 1"/>
          <p:cNvSpPr/>
          <p:nvPr/>
        </p:nvSpPr>
        <p:spPr>
          <a:xfrm>
            <a:off x="4851399" y="381000"/>
            <a:ext cx="6372087" cy="10668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b="1" dirty="0" smtClean="0">
                <a:solidFill>
                  <a:srgbClr val="FF0000"/>
                </a:solidFill>
                <a:latin typeface="Times New Roman" panose="02020603050405020304" pitchFamily="18" charset="0"/>
                <a:cs typeface="Times New Roman" panose="02020603050405020304" pitchFamily="18" charset="0"/>
              </a:rPr>
              <a:t>Сергіту сәті</a:t>
            </a:r>
            <a:endParaRPr lang="ru-RU" sz="44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с двумя скругленными противолежащими углами 2"/>
          <p:cNvSpPr/>
          <p:nvPr/>
        </p:nvSpPr>
        <p:spPr>
          <a:xfrm>
            <a:off x="1750942" y="1981200"/>
            <a:ext cx="12573000" cy="46482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400" b="1" dirty="0">
                <a:solidFill>
                  <a:srgbClr val="FF0000"/>
                </a:solidFill>
                <a:latin typeface="Times New Roman" panose="02020603050405020304" pitchFamily="18" charset="0"/>
                <a:cs typeface="Times New Roman" panose="02020603050405020304" pitchFamily="18" charset="0"/>
              </a:rPr>
              <a:t>Нұсқау: «Қолыңда кішкентай құстың дәрменсіз балапаны бар деп елестет. Қолыңды алақаныңды жоғары қаратып соз. Енді оны жылыт: баяу қимылмен бір-бір саусақтарыңды алақаныңа жұмылдыр, балапанды алақаныңа тығып қой, оны деміңмен жылытуға тырыс. Алақаныңды кеудеңе бас, балапанға өзіңнің демің мен жүрек жылуыңды бер. Енді алақаныңды аш, балапан аса бір қуанышпен ұшып кеткенін бақыла. Оған қапаланба, қуанышпен шығарып, сал, ол саған қайта оралады!</a:t>
            </a:r>
            <a:endParaRPr lang="ru-RU"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697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инки по запросу &quot;саралау тапсырмалары пайдалы қазбалар&quot;"/>
          <p:cNvPicPr/>
          <p:nvPr/>
        </p:nvPicPr>
        <p:blipFill>
          <a:blip r:embed="rId2">
            <a:extLst>
              <a:ext uri="{28A0092B-C50C-407E-A947-70E740481C1C}">
                <a14:useLocalDpi xmlns:a14="http://schemas.microsoft.com/office/drawing/2010/main" val="0"/>
              </a:ext>
            </a:extLst>
          </a:blip>
          <a:srcRect/>
          <a:stretch>
            <a:fillRect/>
          </a:stretch>
        </p:blipFill>
        <p:spPr bwMode="auto">
          <a:xfrm>
            <a:off x="929729" y="2895600"/>
            <a:ext cx="6900227" cy="5105400"/>
          </a:xfrm>
          <a:prstGeom prst="rect">
            <a:avLst/>
          </a:prstGeom>
          <a:noFill/>
          <a:ln>
            <a:noFill/>
          </a:ln>
        </p:spPr>
      </p:pic>
      <p:sp>
        <p:nvSpPr>
          <p:cNvPr id="3" name="Прямоугольник с двумя скругленными противолежащими углами 2"/>
          <p:cNvSpPr/>
          <p:nvPr/>
        </p:nvSpPr>
        <p:spPr>
          <a:xfrm>
            <a:off x="1193800" y="685800"/>
            <a:ext cx="13335000" cy="16764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b="1" dirty="0" smtClean="0">
                <a:solidFill>
                  <a:srgbClr val="FF0000"/>
                </a:solidFill>
                <a:latin typeface="Times New Roman" panose="02020603050405020304" pitchFamily="18" charset="0"/>
                <a:cs typeface="Times New Roman" panose="02020603050405020304" pitchFamily="18" charset="0"/>
              </a:rPr>
              <a:t>2 тапсырма (Ж) Дұрысын тап! </a:t>
            </a:r>
          </a:p>
          <a:p>
            <a:pPr algn="ctr"/>
            <a:r>
              <a:rPr lang="kk-KZ" sz="4400" b="1" dirty="0" smtClean="0">
                <a:solidFill>
                  <a:srgbClr val="FF0000"/>
                </a:solidFill>
                <a:latin typeface="Times New Roman" panose="02020603050405020304" pitchFamily="18" charset="0"/>
                <a:cs typeface="Times New Roman" panose="02020603050405020304" pitchFamily="18" charset="0"/>
              </a:rPr>
              <a:t>Кескін картамен жұмыс</a:t>
            </a:r>
            <a:endParaRPr lang="ru-RU" sz="44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Картинки по запросу &quot;кескін карта пайдалы қазб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0400" y="2895600"/>
            <a:ext cx="74676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03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скругленными противолежащими углами 1"/>
          <p:cNvSpPr/>
          <p:nvPr/>
        </p:nvSpPr>
        <p:spPr>
          <a:xfrm>
            <a:off x="2489200" y="685800"/>
            <a:ext cx="12039600" cy="10668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b="1" dirty="0">
                <a:solidFill>
                  <a:srgbClr val="FF0000"/>
                </a:solidFill>
                <a:latin typeface="Times New Roman" panose="02020603050405020304" pitchFamily="18" charset="0"/>
                <a:cs typeface="Times New Roman" panose="02020603050405020304" pitchFamily="18" charset="0"/>
              </a:rPr>
              <a:t>3</a:t>
            </a:r>
            <a:r>
              <a:rPr lang="kk-KZ" sz="4400" b="1" dirty="0" smtClean="0">
                <a:solidFill>
                  <a:srgbClr val="FF0000"/>
                </a:solidFill>
                <a:latin typeface="Times New Roman" panose="02020603050405020304" pitchFamily="18" charset="0"/>
                <a:cs typeface="Times New Roman" panose="02020603050405020304" pitchFamily="18" charset="0"/>
              </a:rPr>
              <a:t> тапсырма (ЖЖ)</a:t>
            </a:r>
            <a:endParaRPr lang="ru-RU" sz="4400" b="1" dirty="0">
              <a:solidFill>
                <a:srgbClr val="FF0000"/>
              </a:solidFill>
              <a:latin typeface="Times New Roman" panose="02020603050405020304" pitchFamily="18" charset="0"/>
              <a:cs typeface="Times New Roman" panose="02020603050405020304" pitchFamily="18" charset="0"/>
            </a:endParaRPr>
          </a:p>
        </p:txBody>
      </p:sp>
      <p:pic>
        <p:nvPicPr>
          <p:cNvPr id="3" name="Рисунок 2" descr="Картинки по запросу &quot;менделлев&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000" y="2971800"/>
            <a:ext cx="3676650" cy="4495800"/>
          </a:xfrm>
          <a:prstGeom prst="rect">
            <a:avLst/>
          </a:prstGeom>
          <a:noFill/>
          <a:ln>
            <a:noFill/>
          </a:ln>
        </p:spPr>
      </p:pic>
      <p:pic>
        <p:nvPicPr>
          <p:cNvPr id="4" name="Рисунок 3" descr="Картинки по запросу &quot;сәтпаев&quot;"/>
          <p:cNvPicPr/>
          <p:nvPr/>
        </p:nvPicPr>
        <p:blipFill>
          <a:blip r:embed="rId3">
            <a:extLst>
              <a:ext uri="{28A0092B-C50C-407E-A947-70E740481C1C}">
                <a14:useLocalDpi xmlns:a14="http://schemas.microsoft.com/office/drawing/2010/main" val="0"/>
              </a:ext>
            </a:extLst>
          </a:blip>
          <a:srcRect/>
          <a:stretch>
            <a:fillRect/>
          </a:stretch>
        </p:blipFill>
        <p:spPr bwMode="auto">
          <a:xfrm>
            <a:off x="6318250" y="2971800"/>
            <a:ext cx="3619500" cy="4495800"/>
          </a:xfrm>
          <a:prstGeom prst="rect">
            <a:avLst/>
          </a:prstGeom>
          <a:noFill/>
          <a:ln>
            <a:noFill/>
          </a:ln>
        </p:spPr>
      </p:pic>
      <p:pic>
        <p:nvPicPr>
          <p:cNvPr id="5" name="Рисунок 4" descr="Картинки по запросу &quot;кәсіпорын&quot;"/>
          <p:cNvPicPr/>
          <p:nvPr/>
        </p:nvPicPr>
        <p:blipFill>
          <a:blip r:embed="rId4">
            <a:extLst>
              <a:ext uri="{28A0092B-C50C-407E-A947-70E740481C1C}">
                <a14:useLocalDpi xmlns:a14="http://schemas.microsoft.com/office/drawing/2010/main" val="0"/>
              </a:ext>
            </a:extLst>
          </a:blip>
          <a:srcRect/>
          <a:stretch>
            <a:fillRect/>
          </a:stretch>
        </p:blipFill>
        <p:spPr bwMode="auto">
          <a:xfrm>
            <a:off x="10642600" y="2971800"/>
            <a:ext cx="4419600" cy="4343400"/>
          </a:xfrm>
          <a:prstGeom prst="rect">
            <a:avLst/>
          </a:prstGeom>
          <a:noFill/>
          <a:ln>
            <a:noFill/>
          </a:ln>
        </p:spPr>
      </p:pic>
      <p:sp>
        <p:nvSpPr>
          <p:cNvPr id="6" name="Прямоугольник с двумя скругленными противолежащими углами 5"/>
          <p:cNvSpPr/>
          <p:nvPr/>
        </p:nvSpPr>
        <p:spPr>
          <a:xfrm>
            <a:off x="946150" y="7162800"/>
            <a:ext cx="4610100" cy="12954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smtClean="0">
                <a:solidFill>
                  <a:srgbClr val="FF0000"/>
                </a:solidFill>
                <a:latin typeface="Times New Roman" panose="02020603050405020304" pitchFamily="18" charset="0"/>
                <a:cs typeface="Times New Roman" panose="02020603050405020304" pitchFamily="18" charset="0"/>
              </a:rPr>
              <a:t>1 топ Менделеев туралы мағлұмат</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с двумя скругленными противолежащими углами 6"/>
          <p:cNvSpPr/>
          <p:nvPr/>
        </p:nvSpPr>
        <p:spPr>
          <a:xfrm>
            <a:off x="5689600" y="7162800"/>
            <a:ext cx="4610100" cy="12954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a:solidFill>
                  <a:srgbClr val="FF0000"/>
                </a:solidFill>
                <a:latin typeface="Times New Roman" panose="02020603050405020304" pitchFamily="18" charset="0"/>
                <a:cs typeface="Times New Roman" panose="02020603050405020304" pitchFamily="18" charset="0"/>
              </a:rPr>
              <a:t>2</a:t>
            </a:r>
            <a:r>
              <a:rPr lang="kk-KZ" sz="3200" b="1" dirty="0" smtClean="0">
                <a:solidFill>
                  <a:srgbClr val="FF0000"/>
                </a:solidFill>
                <a:latin typeface="Times New Roman" panose="02020603050405020304" pitchFamily="18" charset="0"/>
                <a:cs typeface="Times New Roman" panose="02020603050405020304" pitchFamily="18" charset="0"/>
              </a:rPr>
              <a:t> топ Қ.И.Сәтпаев туралы мағлұмат</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8" name="Прямоугольник с двумя скругленными противолежащими углами 7"/>
          <p:cNvSpPr/>
          <p:nvPr/>
        </p:nvSpPr>
        <p:spPr>
          <a:xfrm>
            <a:off x="10490200" y="7162800"/>
            <a:ext cx="5029200" cy="12954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smtClean="0">
                <a:solidFill>
                  <a:srgbClr val="FF0000"/>
                </a:solidFill>
                <a:latin typeface="Times New Roman" panose="02020603050405020304" pitchFamily="18" charset="0"/>
                <a:cs typeface="Times New Roman" panose="02020603050405020304" pitchFamily="18" charset="0"/>
              </a:rPr>
              <a:t>«Егер мен кәсіпорынның бастығы болсам...»</a:t>
            </a:r>
            <a:endParaRPr lang="ru-RU"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670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Erkin\Desktop\img15.jpg"/>
          <p:cNvPicPr/>
          <p:nvPr/>
        </p:nvPicPr>
        <p:blipFill>
          <a:blip r:embed="rId2" cstate="print"/>
          <a:srcRect/>
          <a:stretch>
            <a:fillRect/>
          </a:stretch>
        </p:blipFill>
        <p:spPr bwMode="auto">
          <a:xfrm>
            <a:off x="965200" y="1219200"/>
            <a:ext cx="5943601" cy="5943599"/>
          </a:xfrm>
          <a:prstGeom prst="rect">
            <a:avLst/>
          </a:prstGeom>
          <a:noFill/>
          <a:ln w="9525">
            <a:noFill/>
            <a:miter lim="800000"/>
            <a:headEnd/>
            <a:tailEnd/>
          </a:ln>
        </p:spPr>
      </p:pic>
      <p:sp>
        <p:nvSpPr>
          <p:cNvPr id="3" name="Прямоугольник с двумя скругленными противолежащими углами 2"/>
          <p:cNvSpPr/>
          <p:nvPr/>
        </p:nvSpPr>
        <p:spPr>
          <a:xfrm>
            <a:off x="7975600" y="1225825"/>
            <a:ext cx="6477000" cy="5936973"/>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a:solidFill>
                  <a:srgbClr val="FF0000"/>
                </a:solidFill>
                <a:latin typeface="Times New Roman" panose="02020603050405020304" pitchFamily="18" charset="0"/>
                <a:cs typeface="Times New Roman" panose="02020603050405020304" pitchFamily="18" charset="0"/>
              </a:rPr>
              <a:t>А4 түрлі-түсті парақтың әр бөлігіне оқушылар кезекпен идеяларын жазып, сабақты кері байланыс жасап қорытындылайды.</a:t>
            </a:r>
            <a:endParaRPr lang="ru-RU"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354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Картинки по запросу &quot;психологиялық ахуал&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5868" y="154470"/>
            <a:ext cx="6994731" cy="5257800"/>
          </a:xfrm>
          <a:prstGeom prst="rect">
            <a:avLst/>
          </a:prstGeom>
          <a:noFill/>
          <a:ln>
            <a:noFill/>
          </a:ln>
        </p:spPr>
      </p:pic>
      <p:pic>
        <p:nvPicPr>
          <p:cNvPr id="2" name="Рисунок 1" descr="Картинки по запросу &quot;психологиялық ахуал&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669" y="309148"/>
            <a:ext cx="5943600" cy="4250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с двумя скругленными противолежащими углами 2"/>
          <p:cNvSpPr/>
          <p:nvPr/>
        </p:nvSpPr>
        <p:spPr>
          <a:xfrm>
            <a:off x="1803400" y="4038599"/>
            <a:ext cx="11658600" cy="4800599"/>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4" name="Прямоугольник 3"/>
          <p:cNvSpPr/>
          <p:nvPr/>
        </p:nvSpPr>
        <p:spPr>
          <a:xfrm>
            <a:off x="2260600" y="4343399"/>
            <a:ext cx="2590800" cy="1709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Трапеция 4"/>
          <p:cNvSpPr/>
          <p:nvPr/>
        </p:nvSpPr>
        <p:spPr>
          <a:xfrm>
            <a:off x="5476668" y="4457699"/>
            <a:ext cx="1818376" cy="2785441"/>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Равнобедренный треугольник 5"/>
          <p:cNvSpPr/>
          <p:nvPr/>
        </p:nvSpPr>
        <p:spPr>
          <a:xfrm>
            <a:off x="10253937" y="5334000"/>
            <a:ext cx="2272610" cy="2705100"/>
          </a:xfrm>
          <a:prstGeom prst="triangle">
            <a:avLst>
              <a:gd name="adj" fmla="val 456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Блок-схема: узел 6"/>
          <p:cNvSpPr/>
          <p:nvPr/>
        </p:nvSpPr>
        <p:spPr>
          <a:xfrm>
            <a:off x="2962204" y="6501848"/>
            <a:ext cx="2266950" cy="188843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процесс 7"/>
          <p:cNvSpPr/>
          <p:nvPr/>
        </p:nvSpPr>
        <p:spPr>
          <a:xfrm>
            <a:off x="7993818" y="5558458"/>
            <a:ext cx="2012605" cy="168468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6" descr="http://4.bp.blogspot.com/-Q0ScdUWGYqQ/VKVOqWMb98I/AAAAAAAAJhw/28C8jrs-hZU/w1422-h889-no/libros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65316" y="6840973"/>
            <a:ext cx="2897210" cy="23007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874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инки по запросу &quot;алтын&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000" y="3048000"/>
            <a:ext cx="6096000" cy="3276600"/>
          </a:xfrm>
          <a:prstGeom prst="rect">
            <a:avLst/>
          </a:prstGeom>
          <a:noFill/>
          <a:ln>
            <a:noFill/>
          </a:ln>
        </p:spPr>
      </p:pic>
      <p:sp>
        <p:nvSpPr>
          <p:cNvPr id="3" name="Прямоугольник с двумя скругленными противолежащими углами 2"/>
          <p:cNvSpPr/>
          <p:nvPr/>
        </p:nvSpPr>
        <p:spPr>
          <a:xfrm>
            <a:off x="1955800" y="4038600"/>
            <a:ext cx="5410200" cy="1600200"/>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kk-KZ" sz="6000" b="1" dirty="0" smtClean="0">
                <a:latin typeface="Times New Roman" panose="02020603050405020304" pitchFamily="18" charset="0"/>
                <a:cs typeface="Times New Roman" panose="02020603050405020304" pitchFamily="18" charset="0"/>
              </a:rPr>
              <a:t>КЕНДІ</a:t>
            </a:r>
            <a:endParaRPr lang="ru-RU" sz="6000" b="1" dirty="0">
              <a:latin typeface="Times New Roman" panose="02020603050405020304" pitchFamily="18" charset="0"/>
              <a:cs typeface="Times New Roman" panose="02020603050405020304" pitchFamily="18" charset="0"/>
            </a:endParaRPr>
          </a:p>
        </p:txBody>
      </p:sp>
      <p:pic>
        <p:nvPicPr>
          <p:cNvPr id="4" name="Рисунок 3" descr="Картинки по запросу &quot;мұнай газ&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5800" y="457200"/>
            <a:ext cx="5486400" cy="3200400"/>
          </a:xfrm>
          <a:prstGeom prst="rect">
            <a:avLst/>
          </a:prstGeom>
          <a:noFill/>
          <a:ln>
            <a:noFill/>
          </a:ln>
        </p:spPr>
      </p:pic>
      <p:sp>
        <p:nvSpPr>
          <p:cNvPr id="5" name="Прямоугольник с двумя скругленными противолежащими углами 4"/>
          <p:cNvSpPr/>
          <p:nvPr/>
        </p:nvSpPr>
        <p:spPr>
          <a:xfrm>
            <a:off x="7899400" y="762000"/>
            <a:ext cx="5410200" cy="1600200"/>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kk-KZ" sz="6000" b="1" dirty="0" smtClean="0">
                <a:latin typeface="Times New Roman" panose="02020603050405020304" pitchFamily="18" charset="0"/>
                <a:cs typeface="Times New Roman" panose="02020603050405020304" pitchFamily="18" charset="0"/>
              </a:rPr>
              <a:t>ЖАНАТЫН</a:t>
            </a:r>
            <a:endParaRPr lang="ru-RU" sz="6000" b="1" dirty="0">
              <a:latin typeface="Times New Roman" panose="02020603050405020304" pitchFamily="18" charset="0"/>
              <a:cs typeface="Times New Roman" panose="02020603050405020304" pitchFamily="18" charset="0"/>
            </a:endParaRPr>
          </a:p>
        </p:txBody>
      </p:sp>
      <p:sp>
        <p:nvSpPr>
          <p:cNvPr id="6" name="Прямоугольник с двумя скругленными противолежащими углами 5"/>
          <p:cNvSpPr/>
          <p:nvPr/>
        </p:nvSpPr>
        <p:spPr>
          <a:xfrm>
            <a:off x="7910443" y="7010400"/>
            <a:ext cx="5410200" cy="1600200"/>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kk-KZ" sz="6000" b="1" dirty="0" smtClean="0">
                <a:latin typeface="Times New Roman" panose="02020603050405020304" pitchFamily="18" charset="0"/>
                <a:cs typeface="Times New Roman" panose="02020603050405020304" pitchFamily="18" charset="0"/>
              </a:rPr>
              <a:t>КЕНСІЗ</a:t>
            </a:r>
            <a:endParaRPr lang="ru-RU" sz="6000" b="1" dirty="0">
              <a:latin typeface="Times New Roman" panose="02020603050405020304" pitchFamily="18" charset="0"/>
              <a:cs typeface="Times New Roman" panose="02020603050405020304" pitchFamily="18" charset="0"/>
            </a:endParaRPr>
          </a:p>
        </p:txBody>
      </p:sp>
      <p:pic>
        <p:nvPicPr>
          <p:cNvPr id="7" name="Рисунок 6" descr="Картинки по запросу &quot;тұз&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0" y="5943600"/>
            <a:ext cx="5334000" cy="2895600"/>
          </a:xfrm>
          <a:prstGeom prst="rect">
            <a:avLst/>
          </a:prstGeom>
          <a:noFill/>
          <a:ln>
            <a:noFill/>
          </a:ln>
        </p:spPr>
      </p:pic>
    </p:spTree>
    <p:extLst>
      <p:ext uri="{BB962C8B-B14F-4D97-AF65-F5344CB8AC3E}">
        <p14:creationId xmlns:p14="http://schemas.microsoft.com/office/powerpoint/2010/main" val="269314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инки по запросу &quot;мұнай газ&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27" y="1219200"/>
            <a:ext cx="5589373" cy="5791200"/>
          </a:xfrm>
          <a:prstGeom prst="rect">
            <a:avLst/>
          </a:prstGeom>
          <a:noFill/>
          <a:ln>
            <a:noFill/>
          </a:ln>
        </p:spPr>
      </p:pic>
      <p:pic>
        <p:nvPicPr>
          <p:cNvPr id="3" name="Рисунок 2" descr="Картинки по запросу &quot;алтын&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3400" y="1231557"/>
            <a:ext cx="5486400" cy="5778843"/>
          </a:xfrm>
          <a:prstGeom prst="rect">
            <a:avLst/>
          </a:prstGeom>
          <a:noFill/>
          <a:ln>
            <a:noFill/>
          </a:ln>
        </p:spPr>
      </p:pic>
      <p:pic>
        <p:nvPicPr>
          <p:cNvPr id="4" name="Рисунок 3" descr="Картинки по запросу &quot;тұз&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5730" y="1219200"/>
            <a:ext cx="5334000" cy="5791200"/>
          </a:xfrm>
          <a:prstGeom prst="rect">
            <a:avLst/>
          </a:prstGeom>
          <a:noFill/>
          <a:ln>
            <a:noFill/>
          </a:ln>
        </p:spPr>
      </p:pic>
    </p:spTree>
    <p:extLst>
      <p:ext uri="{BB962C8B-B14F-4D97-AF65-F5344CB8AC3E}">
        <p14:creationId xmlns:p14="http://schemas.microsoft.com/office/powerpoint/2010/main" val="143898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879138760"/>
              </p:ext>
            </p:extLst>
          </p:nvPr>
        </p:nvGraphicFramePr>
        <p:xfrm>
          <a:off x="584200" y="152400"/>
          <a:ext cx="15400338" cy="8636508"/>
        </p:xfrm>
        <a:graphic>
          <a:graphicData uri="http://schemas.openxmlformats.org/drawingml/2006/table">
            <a:tbl>
              <a:tblPr>
                <a:tableStyleId>{5C22544A-7EE6-4342-B048-85BDC9FD1C3A}</a:tableStyleId>
              </a:tblPr>
              <a:tblGrid>
                <a:gridCol w="5349267">
                  <a:extLst>
                    <a:ext uri="{9D8B030D-6E8A-4147-A177-3AD203B41FA5}">
                      <a16:colId xmlns:a16="http://schemas.microsoft.com/office/drawing/2014/main" val="3491950464"/>
                    </a:ext>
                  </a:extLst>
                </a:gridCol>
                <a:gridCol w="530302">
                  <a:extLst>
                    <a:ext uri="{9D8B030D-6E8A-4147-A177-3AD203B41FA5}">
                      <a16:colId xmlns:a16="http://schemas.microsoft.com/office/drawing/2014/main" val="1334820578"/>
                    </a:ext>
                  </a:extLst>
                </a:gridCol>
                <a:gridCol w="9178539">
                  <a:extLst>
                    <a:ext uri="{9D8B030D-6E8A-4147-A177-3AD203B41FA5}">
                      <a16:colId xmlns:a16="http://schemas.microsoft.com/office/drawing/2014/main" val="1948690660"/>
                    </a:ext>
                  </a:extLst>
                </a:gridCol>
                <a:gridCol w="342230">
                  <a:extLst>
                    <a:ext uri="{9D8B030D-6E8A-4147-A177-3AD203B41FA5}">
                      <a16:colId xmlns:a16="http://schemas.microsoft.com/office/drawing/2014/main" val="3460056540"/>
                    </a:ext>
                  </a:extLst>
                </a:gridCol>
              </a:tblGrid>
              <a:tr h="1295400">
                <a:tc>
                  <a:txBody>
                    <a:bodyPr/>
                    <a:lstStyle/>
                    <a:p>
                      <a:pPr>
                        <a:lnSpc>
                          <a:spcPct val="115000"/>
                        </a:lnSpc>
                        <a:spcAft>
                          <a:spcPts val="0"/>
                        </a:spcAft>
                      </a:pPr>
                      <a:r>
                        <a:rPr lang="ru-RU" sz="2400" b="1" dirty="0" err="1">
                          <a:effectLst/>
                          <a:latin typeface="Times New Roman" panose="02020603050405020304" pitchFamily="18" charset="0"/>
                          <a:cs typeface="Times New Roman" panose="02020603050405020304" pitchFamily="18" charset="0"/>
                        </a:rPr>
                        <a:t>Сабақтың</a:t>
                      </a:r>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тақырыбы</a:t>
                      </a:r>
                      <a:endPar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a:lnSpc>
                          <a:spcPct val="115000"/>
                        </a:lnSpc>
                        <a:spcBef>
                          <a:spcPts val="600"/>
                        </a:spcBef>
                        <a:spcAft>
                          <a:spcPts val="0"/>
                        </a:spcAft>
                      </a:pPr>
                      <a:r>
                        <a:rPr lang="ru-RU" sz="2400" b="1">
                          <a:effectLst/>
                          <a:latin typeface="Times New Roman" panose="02020603050405020304" pitchFamily="18" charset="0"/>
                          <a:cs typeface="Times New Roman" panose="02020603050405020304" pitchFamily="18" charset="0"/>
                        </a:rPr>
                        <a:t> </a:t>
                      </a:r>
                    </a:p>
                    <a:p>
                      <a:pPr>
                        <a:lnSpc>
                          <a:spcPct val="115000"/>
                        </a:lnSpc>
                        <a:spcBef>
                          <a:spcPts val="600"/>
                        </a:spcBef>
                        <a:spcAft>
                          <a:spcPts val="0"/>
                        </a:spcAft>
                      </a:pPr>
                      <a:r>
                        <a:rPr lang="ru-RU" sz="2400" b="1">
                          <a:effectLst/>
                          <a:latin typeface="Times New Roman" panose="02020603050405020304" pitchFamily="18" charset="0"/>
                          <a:cs typeface="Times New Roman" panose="02020603050405020304" pitchFamily="18" charset="0"/>
                        </a:rPr>
                        <a:t> </a:t>
                      </a:r>
                      <a:endParaRPr lang="ru-RU"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a:lnSpc>
                          <a:spcPct val="115000"/>
                        </a:lnSpc>
                        <a:spcBef>
                          <a:spcPts val="600"/>
                        </a:spcBef>
                        <a:spcAft>
                          <a:spcPts val="0"/>
                        </a:spcAft>
                      </a:pPr>
                      <a:r>
                        <a:rPr lang="kk-KZ" sz="2400" b="1">
                          <a:effectLst/>
                          <a:latin typeface="Times New Roman" panose="02020603050405020304" pitchFamily="18" charset="0"/>
                          <a:cs typeface="Times New Roman" panose="02020603050405020304" pitchFamily="18" charset="0"/>
                        </a:rPr>
                        <a:t>Қазақстандағы пайдалы қазбалар  орындары</a:t>
                      </a:r>
                      <a:endParaRPr lang="ru-RU"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a:lnSpc>
                          <a:spcPct val="115000"/>
                        </a:lnSpc>
                        <a:spcBef>
                          <a:spcPts val="600"/>
                        </a:spcBef>
                        <a:spcAft>
                          <a:spcPts val="0"/>
                        </a:spcAft>
                      </a:pPr>
                      <a:r>
                        <a:rPr lang="ru-RU" sz="1100">
                          <a:effectLst/>
                        </a:rPr>
                        <a:t> </a:t>
                      </a:r>
                      <a:endParaRPr lang="ru-RU"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63500" marR="63500" marT="0" marB="0"/>
                </a:tc>
                <a:extLst>
                  <a:ext uri="{0D108BD9-81ED-4DB2-BD59-A6C34878D82A}">
                    <a16:rowId xmlns:a16="http://schemas.microsoft.com/office/drawing/2014/main" val="3909137763"/>
                  </a:ext>
                </a:extLst>
              </a:tr>
              <a:tr h="496084">
                <a:tc>
                  <a:txBody>
                    <a:bodyPr/>
                    <a:lstStyle/>
                    <a:p>
                      <a:pPr>
                        <a:lnSpc>
                          <a:spcPct val="115000"/>
                        </a:lnSpc>
                        <a:spcBef>
                          <a:spcPts val="200"/>
                        </a:spcBef>
                        <a:spcAft>
                          <a:spcPts val="0"/>
                        </a:spcAft>
                      </a:pPr>
                      <a:r>
                        <a:rPr lang="ru-RU" sz="2400" b="1" dirty="0">
                          <a:effectLst/>
                          <a:latin typeface="Times New Roman" panose="02020603050405020304" pitchFamily="18" charset="0"/>
                          <a:cs typeface="Times New Roman" panose="02020603050405020304" pitchFamily="18" charset="0"/>
                        </a:rPr>
                        <a:t>Осы </a:t>
                      </a:r>
                      <a:r>
                        <a:rPr lang="ru-RU" sz="2400" b="1" dirty="0" err="1">
                          <a:effectLst/>
                          <a:latin typeface="Times New Roman" panose="02020603050405020304" pitchFamily="18" charset="0"/>
                          <a:cs typeface="Times New Roman" panose="02020603050405020304" pitchFamily="18" charset="0"/>
                        </a:rPr>
                        <a:t>сабақта</a:t>
                      </a:r>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қол</a:t>
                      </a:r>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жеткізілетін</a:t>
                      </a:r>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оқу</a:t>
                      </a:r>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мақсаттары</a:t>
                      </a:r>
                      <a:r>
                        <a:rPr lang="en-US"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оқу</a:t>
                      </a:r>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бағдарламасына</a:t>
                      </a:r>
                      <a:r>
                        <a:rPr lang="ru-RU"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сәйкес</a:t>
                      </a:r>
                      <a:r>
                        <a:rPr lang="en-US" sz="2400" b="1" dirty="0">
                          <a:effectLst/>
                          <a:latin typeface="Times New Roman" panose="02020603050405020304" pitchFamily="18" charset="0"/>
                          <a:cs typeface="Times New Roman" panose="02020603050405020304" pitchFamily="18" charset="0"/>
                        </a:rPr>
                        <a:t>)</a:t>
                      </a:r>
                      <a:endPar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gridSpan="3">
                  <a:txBody>
                    <a:bodyPr/>
                    <a:lstStyle/>
                    <a:p>
                      <a:pPr>
                        <a:lnSpc>
                          <a:spcPct val="115000"/>
                        </a:lnSpc>
                        <a:spcBef>
                          <a:spcPts val="300"/>
                        </a:spcBef>
                        <a:spcAft>
                          <a:spcPts val="0"/>
                        </a:spcAft>
                      </a:pPr>
                      <a:r>
                        <a:rPr lang="kk-KZ" sz="2400" b="1" dirty="0">
                          <a:effectLst/>
                          <a:latin typeface="Times New Roman" panose="02020603050405020304" pitchFamily="18" charset="0"/>
                          <a:cs typeface="Times New Roman" panose="02020603050405020304" pitchFamily="18" charset="0"/>
                        </a:rPr>
                        <a:t>6.3.3.4 Қазақстандағы пайдалы қазбаларды өңдеудің ірі орталықтарын атау және көрсету</a:t>
                      </a:r>
                      <a:endPar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721665589"/>
                  </a:ext>
                </a:extLst>
              </a:tr>
              <a:tr h="1667996">
                <a:tc>
                  <a:txBody>
                    <a:bodyPr/>
                    <a:lstStyle/>
                    <a:p>
                      <a:pPr indent="297180">
                        <a:lnSpc>
                          <a:spcPct val="115000"/>
                        </a:lnSpc>
                        <a:spcBef>
                          <a:spcPts val="200"/>
                        </a:spcBef>
                        <a:spcAft>
                          <a:spcPts val="0"/>
                        </a:spcAft>
                      </a:pPr>
                      <a:r>
                        <a:rPr lang="ru-RU" sz="2400" b="1" dirty="0" err="1">
                          <a:effectLst/>
                          <a:latin typeface="Times New Roman" panose="02020603050405020304" pitchFamily="18" charset="0"/>
                          <a:cs typeface="Times New Roman" panose="02020603050405020304" pitchFamily="18" charset="0"/>
                        </a:rPr>
                        <a:t>Сабақтың</a:t>
                      </a:r>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мақсаты</a:t>
                      </a:r>
                      <a:endPar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gridSpan="3">
                  <a:txBody>
                    <a:bodyPr/>
                    <a:lstStyle/>
                    <a:p>
                      <a:pPr algn="just">
                        <a:lnSpc>
                          <a:spcPct val="115000"/>
                        </a:lnSpc>
                        <a:spcBef>
                          <a:spcPts val="300"/>
                        </a:spcBef>
                        <a:spcAft>
                          <a:spcPts val="0"/>
                        </a:spcAft>
                      </a:pPr>
                      <a:r>
                        <a:rPr lang="kk-KZ" sz="2400" b="1" dirty="0">
                          <a:effectLst/>
                          <a:latin typeface="Times New Roman" panose="02020603050405020304" pitchFamily="18" charset="0"/>
                          <a:cs typeface="Times New Roman" panose="02020603050405020304" pitchFamily="18" charset="0"/>
                        </a:rPr>
                        <a:t>Барлық оқушылар: Қазақстандағы пайдалы қазбалар түрлерімен танысу, кен орындарын атау;</a:t>
                      </a:r>
                      <a:endParaRPr lang="ru-RU" sz="2400" b="1" dirty="0">
                        <a:effectLst/>
                        <a:latin typeface="Times New Roman" panose="02020603050405020304" pitchFamily="18" charset="0"/>
                        <a:cs typeface="Times New Roman" panose="02020603050405020304" pitchFamily="18" charset="0"/>
                      </a:endParaRPr>
                    </a:p>
                    <a:p>
                      <a:pPr algn="just">
                        <a:lnSpc>
                          <a:spcPct val="115000"/>
                        </a:lnSpc>
                        <a:spcBef>
                          <a:spcPts val="300"/>
                        </a:spcBef>
                        <a:spcAft>
                          <a:spcPts val="0"/>
                        </a:spcAft>
                      </a:pPr>
                      <a:r>
                        <a:rPr lang="kk-KZ" sz="2400" b="1" dirty="0">
                          <a:effectLst/>
                          <a:latin typeface="Times New Roman" panose="02020603050405020304" pitchFamily="18" charset="0"/>
                          <a:cs typeface="Times New Roman" panose="02020603050405020304" pitchFamily="18" charset="0"/>
                        </a:rPr>
                        <a:t>Оқушылардың басым бөлігі: Қазақстандағы пайдалы қазбаларды өңдеу орындары жайлы түсінік алады, қоршаған ортаға зиянын тұжырымдау;</a:t>
                      </a:r>
                      <a:endParaRPr lang="ru-RU" sz="2400" b="1" dirty="0">
                        <a:effectLst/>
                        <a:latin typeface="Times New Roman" panose="02020603050405020304" pitchFamily="18" charset="0"/>
                        <a:cs typeface="Times New Roman" panose="02020603050405020304" pitchFamily="18" charset="0"/>
                      </a:endParaRPr>
                    </a:p>
                    <a:p>
                      <a:pPr algn="just">
                        <a:lnSpc>
                          <a:spcPct val="115000"/>
                        </a:lnSpc>
                        <a:spcBef>
                          <a:spcPts val="300"/>
                        </a:spcBef>
                        <a:spcAft>
                          <a:spcPts val="0"/>
                        </a:spcAft>
                      </a:pPr>
                      <a:r>
                        <a:rPr lang="kk-KZ" sz="2400" b="1" dirty="0">
                          <a:effectLst/>
                          <a:latin typeface="Times New Roman" panose="02020603050405020304" pitchFamily="18" charset="0"/>
                          <a:cs typeface="Times New Roman" panose="02020603050405020304" pitchFamily="18" charset="0"/>
                        </a:rPr>
                        <a:t>Кейбір оқушылар: Қазақстанда жер қойнауын зерттеген ғалымдарға  мысалдар келтіру.</a:t>
                      </a:r>
                      <a:endPar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652015888"/>
                  </a:ext>
                </a:extLst>
              </a:tr>
              <a:tr h="1667996">
                <a:tc>
                  <a:txBody>
                    <a:bodyPr/>
                    <a:lstStyle/>
                    <a:p>
                      <a:pPr>
                        <a:lnSpc>
                          <a:spcPct val="115000"/>
                        </a:lnSpc>
                        <a:spcBef>
                          <a:spcPts val="200"/>
                        </a:spcBef>
                        <a:spcAft>
                          <a:spcPts val="0"/>
                        </a:spcAft>
                      </a:pPr>
                      <a:r>
                        <a:rPr lang="ru-RU" sz="2400" b="1">
                          <a:effectLst/>
                          <a:latin typeface="Times New Roman" panose="02020603050405020304" pitchFamily="18" charset="0"/>
                          <a:cs typeface="Times New Roman" panose="02020603050405020304" pitchFamily="18" charset="0"/>
                        </a:rPr>
                        <a:t>Бағалау критерийі</a:t>
                      </a:r>
                      <a:endParaRPr lang="ru-RU"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gridSpan="3">
                  <a:txBody>
                    <a:bodyPr/>
                    <a:lstStyle/>
                    <a:p>
                      <a:pPr marL="342900" lvl="0" indent="-342900" algn="just">
                        <a:lnSpc>
                          <a:spcPct val="115000"/>
                        </a:lnSpc>
                        <a:spcBef>
                          <a:spcPts val="300"/>
                        </a:spcBef>
                        <a:spcAft>
                          <a:spcPts val="0"/>
                        </a:spcAft>
                        <a:buFont typeface="Symbol" panose="05050102010706020507" pitchFamily="18" charset="2"/>
                        <a:buChar char=""/>
                      </a:pPr>
                      <a:r>
                        <a:rPr lang="kk-KZ" sz="2400" b="1" dirty="0">
                          <a:effectLst/>
                          <a:latin typeface="Times New Roman" panose="02020603050405020304" pitchFamily="18" charset="0"/>
                          <a:cs typeface="Times New Roman" panose="02020603050405020304" pitchFamily="18" charset="0"/>
                        </a:rPr>
                        <a:t>Қазақстандағы пайдалы қазбалар түрлерімен танысады, кен орындарын атайды;</a:t>
                      </a:r>
                      <a:endParaRPr lang="ru-RU" sz="2400" b="1" dirty="0">
                        <a:effectLst/>
                        <a:latin typeface="Times New Roman" panose="02020603050405020304" pitchFamily="18" charset="0"/>
                        <a:cs typeface="Times New Roman" panose="02020603050405020304" pitchFamily="18" charset="0"/>
                      </a:endParaRPr>
                    </a:p>
                    <a:p>
                      <a:pPr marL="342900" lvl="0" indent="-342900" algn="just">
                        <a:lnSpc>
                          <a:spcPct val="115000"/>
                        </a:lnSpc>
                        <a:spcBef>
                          <a:spcPts val="300"/>
                        </a:spcBef>
                        <a:spcAft>
                          <a:spcPts val="0"/>
                        </a:spcAft>
                        <a:buFont typeface="Symbol" panose="05050102010706020507" pitchFamily="18" charset="2"/>
                        <a:buChar char=""/>
                      </a:pPr>
                      <a:r>
                        <a:rPr lang="kk-KZ" sz="2400" b="1" dirty="0">
                          <a:effectLst/>
                          <a:latin typeface="Times New Roman" panose="02020603050405020304" pitchFamily="18" charset="0"/>
                          <a:cs typeface="Times New Roman" panose="02020603050405020304" pitchFamily="18" charset="0"/>
                        </a:rPr>
                        <a:t>Қазақстандағы пайдалы қазбаларды өңдеу орындары жайлы түсінік алады және қоршаған ортаға зиянын тұжырымдайды;</a:t>
                      </a:r>
                      <a:endParaRPr lang="ru-RU" sz="2400" b="1" dirty="0">
                        <a:effectLst/>
                        <a:latin typeface="Times New Roman" panose="02020603050405020304" pitchFamily="18" charset="0"/>
                        <a:cs typeface="Times New Roman" panose="02020603050405020304" pitchFamily="18" charset="0"/>
                      </a:endParaRPr>
                    </a:p>
                    <a:p>
                      <a:pPr marL="342900" lvl="0" indent="-342900" algn="just">
                        <a:lnSpc>
                          <a:spcPct val="115000"/>
                        </a:lnSpc>
                        <a:spcBef>
                          <a:spcPts val="300"/>
                        </a:spcBef>
                        <a:spcAft>
                          <a:spcPts val="0"/>
                        </a:spcAft>
                        <a:buFont typeface="Symbol" panose="05050102010706020507" pitchFamily="18" charset="2"/>
                        <a:buChar char=""/>
                      </a:pPr>
                      <a:r>
                        <a:rPr lang="kk-KZ" sz="2400" b="1" dirty="0">
                          <a:effectLst/>
                          <a:latin typeface="Times New Roman" panose="02020603050405020304" pitchFamily="18" charset="0"/>
                          <a:cs typeface="Times New Roman" panose="02020603050405020304" pitchFamily="18" charset="0"/>
                        </a:rPr>
                        <a:t>Қазақстанда жер қойнауын зерттеген ғалымдарға  мысалдар келтіреді, Қ.И.Сәтпаев туралы мағлұматтарды зерттейді</a:t>
                      </a:r>
                      <a:r>
                        <a:rPr lang="kk-KZ" sz="2400" b="1" dirty="0" smtClean="0">
                          <a:effectLst/>
                          <a:latin typeface="Times New Roman" panose="02020603050405020304" pitchFamily="18" charset="0"/>
                          <a:cs typeface="Times New Roman" panose="02020603050405020304" pitchFamily="18" charset="0"/>
                        </a:rPr>
                        <a:t>.</a:t>
                      </a:r>
                    </a:p>
                    <a:p>
                      <a:pPr marL="0" lvl="0" indent="0" algn="just">
                        <a:lnSpc>
                          <a:spcPct val="115000"/>
                        </a:lnSpc>
                        <a:spcBef>
                          <a:spcPts val="300"/>
                        </a:spcBef>
                        <a:spcAft>
                          <a:spcPts val="0"/>
                        </a:spcAft>
                        <a:buFont typeface="Symbol" panose="05050102010706020507" pitchFamily="18" charset="2"/>
                        <a:buNone/>
                      </a:pPr>
                      <a:endPar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856515646"/>
                  </a:ext>
                </a:extLst>
              </a:tr>
            </a:tbl>
          </a:graphicData>
        </a:graphic>
      </p:graphicFrame>
    </p:spTree>
    <p:extLst>
      <p:ext uri="{BB962C8B-B14F-4D97-AF65-F5344CB8AC3E}">
        <p14:creationId xmlns:p14="http://schemas.microsoft.com/office/powerpoint/2010/main" val="1299169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инки по запросу &quot;пайдалы қазба Қазақстанның алатын орны&quot;"/>
          <p:cNvPicPr/>
          <p:nvPr/>
        </p:nvPicPr>
        <p:blipFill rotWithShape="1">
          <a:blip r:embed="rId2">
            <a:extLst>
              <a:ext uri="{28A0092B-C50C-407E-A947-70E740481C1C}">
                <a14:useLocalDpi xmlns:a14="http://schemas.microsoft.com/office/drawing/2010/main" val="0"/>
              </a:ext>
            </a:extLst>
          </a:blip>
          <a:srcRect l="4535" t="27934" r="3887" b="9287"/>
          <a:stretch/>
        </p:blipFill>
        <p:spPr bwMode="auto">
          <a:xfrm>
            <a:off x="1422400" y="1981200"/>
            <a:ext cx="11277600" cy="6553200"/>
          </a:xfrm>
          <a:prstGeom prst="rect">
            <a:avLst/>
          </a:prstGeom>
          <a:noFill/>
          <a:ln>
            <a:noFill/>
          </a:ln>
          <a:extLst>
            <a:ext uri="{53640926-AAD7-44D8-BBD7-CCE9431645EC}">
              <a14:shadowObscured xmlns:a14="http://schemas.microsoft.com/office/drawing/2010/main"/>
            </a:ext>
          </a:extLst>
        </p:spPr>
      </p:pic>
      <p:sp>
        <p:nvSpPr>
          <p:cNvPr id="3" name="Прямоугольник с двумя скругленными противолежащими углами 2"/>
          <p:cNvSpPr/>
          <p:nvPr/>
        </p:nvSpPr>
        <p:spPr>
          <a:xfrm>
            <a:off x="9499600" y="3352800"/>
            <a:ext cx="1752600" cy="47244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4"/>
          <p:cNvSpPr/>
          <p:nvPr/>
        </p:nvSpPr>
        <p:spPr>
          <a:xfrm>
            <a:off x="2108200" y="457200"/>
            <a:ext cx="9982200" cy="12954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b="1" dirty="0" smtClean="0">
                <a:solidFill>
                  <a:srgbClr val="FF0000"/>
                </a:solidFill>
                <a:latin typeface="Times New Roman" panose="02020603050405020304" pitchFamily="18" charset="0"/>
                <a:cs typeface="Times New Roman" panose="02020603050405020304" pitchFamily="18" charset="0"/>
              </a:rPr>
              <a:t>«Дұрысын тап!»</a:t>
            </a:r>
            <a:endParaRPr lang="ru-RU"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4837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инки по запросу &quot;қазақстан пайдалы қазбалар картасы&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00" y="1600200"/>
            <a:ext cx="13792200" cy="7239000"/>
          </a:xfrm>
          <a:prstGeom prst="rect">
            <a:avLst/>
          </a:prstGeom>
          <a:noFill/>
          <a:ln>
            <a:noFill/>
          </a:ln>
        </p:spPr>
      </p:pic>
      <p:sp>
        <p:nvSpPr>
          <p:cNvPr id="3" name="Прямоугольник с двумя скругленными противолежащими углами 2"/>
          <p:cNvSpPr/>
          <p:nvPr/>
        </p:nvSpPr>
        <p:spPr>
          <a:xfrm>
            <a:off x="4851399" y="381000"/>
            <a:ext cx="6372087" cy="10668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b="1" dirty="0" smtClean="0">
                <a:solidFill>
                  <a:srgbClr val="FF0000"/>
                </a:solidFill>
                <a:latin typeface="Times New Roman" panose="02020603050405020304" pitchFamily="18" charset="0"/>
                <a:cs typeface="Times New Roman" panose="02020603050405020304" pitchFamily="18" charset="0"/>
              </a:rPr>
              <a:t>1 тапсырма  1 топ</a:t>
            </a:r>
            <a:endParaRPr lang="ru-RU"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121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скругленными противолежащими углами 1"/>
          <p:cNvSpPr/>
          <p:nvPr/>
        </p:nvSpPr>
        <p:spPr>
          <a:xfrm>
            <a:off x="4851399" y="381000"/>
            <a:ext cx="6372087" cy="10668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b="1" dirty="0" smtClean="0">
                <a:solidFill>
                  <a:srgbClr val="FF0000"/>
                </a:solidFill>
                <a:latin typeface="Times New Roman" panose="02020603050405020304" pitchFamily="18" charset="0"/>
                <a:cs typeface="Times New Roman" panose="02020603050405020304" pitchFamily="18" charset="0"/>
              </a:rPr>
              <a:t>1 тапсырма  2 топ</a:t>
            </a:r>
            <a:endParaRPr lang="ru-RU" sz="4400" b="1" dirty="0">
              <a:solidFill>
                <a:srgbClr val="FF0000"/>
              </a:solidFill>
              <a:latin typeface="Times New Roman" panose="02020603050405020304" pitchFamily="18" charset="0"/>
              <a:cs typeface="Times New Roman" panose="02020603050405020304" pitchFamily="18" charset="0"/>
            </a:endParaRPr>
          </a:p>
        </p:txBody>
      </p:sp>
      <p:pic>
        <p:nvPicPr>
          <p:cNvPr id="3" name="Рисунок 2" descr="http://900igr.net/up/datas/185367/017.jpg"/>
          <p:cNvPicPr/>
          <p:nvPr/>
        </p:nvPicPr>
        <p:blipFill>
          <a:blip r:embed="rId2"/>
          <a:srcRect t="6250" b="14583"/>
          <a:stretch>
            <a:fillRect/>
          </a:stretch>
        </p:blipFill>
        <p:spPr bwMode="auto">
          <a:xfrm>
            <a:off x="1140300" y="2438400"/>
            <a:ext cx="8359300" cy="5257800"/>
          </a:xfrm>
          <a:prstGeom prst="rect">
            <a:avLst/>
          </a:prstGeom>
          <a:noFill/>
        </p:spPr>
      </p:pic>
      <p:sp>
        <p:nvSpPr>
          <p:cNvPr id="4" name="Прямоугольник с двумя скругленными противолежащими углами 3"/>
          <p:cNvSpPr/>
          <p:nvPr/>
        </p:nvSpPr>
        <p:spPr>
          <a:xfrm>
            <a:off x="10414000" y="2667000"/>
            <a:ext cx="5457687" cy="48768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b="1" dirty="0" smtClean="0">
                <a:solidFill>
                  <a:srgbClr val="FF0000"/>
                </a:solidFill>
                <a:latin typeface="Times New Roman" panose="02020603050405020304" pitchFamily="18" charset="0"/>
                <a:cs typeface="Times New Roman" panose="02020603050405020304" pitchFamily="18" charset="0"/>
              </a:rPr>
              <a:t>Кенді, кенсіз пайдалы қазбалардың ерекшеліктері мен ұқсастығын сипаттайды</a:t>
            </a:r>
            <a:endParaRPr lang="ru-RU"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597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скругленными противолежащими углами 1"/>
          <p:cNvSpPr/>
          <p:nvPr/>
        </p:nvSpPr>
        <p:spPr>
          <a:xfrm>
            <a:off x="4851399" y="381000"/>
            <a:ext cx="6372087" cy="10668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b="1" dirty="0" smtClean="0">
                <a:solidFill>
                  <a:srgbClr val="FF0000"/>
                </a:solidFill>
                <a:latin typeface="Times New Roman" panose="02020603050405020304" pitchFamily="18" charset="0"/>
                <a:cs typeface="Times New Roman" panose="02020603050405020304" pitchFamily="18" charset="0"/>
              </a:rPr>
              <a:t>1 тапсырма  3 топ</a:t>
            </a:r>
            <a:endParaRPr lang="ru-RU" sz="4400"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с двумя скругленными противолежащими углами 3"/>
          <p:cNvSpPr/>
          <p:nvPr/>
        </p:nvSpPr>
        <p:spPr>
          <a:xfrm>
            <a:off x="10109200" y="1752600"/>
            <a:ext cx="5533887" cy="32004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a:solidFill>
                  <a:srgbClr val="FF0000"/>
                </a:solidFill>
                <a:latin typeface="Times New Roman" panose="02020603050405020304" pitchFamily="18" charset="0"/>
                <a:cs typeface="Times New Roman" panose="02020603050405020304" pitchFamily="18" charset="0"/>
              </a:rPr>
              <a:t>П</a:t>
            </a:r>
            <a:r>
              <a:rPr lang="kk-KZ" sz="3200" b="1" dirty="0" smtClean="0">
                <a:solidFill>
                  <a:srgbClr val="FF0000"/>
                </a:solidFill>
                <a:latin typeface="Times New Roman" panose="02020603050405020304" pitchFamily="18" charset="0"/>
                <a:cs typeface="Times New Roman" panose="02020603050405020304" pitchFamily="18" charset="0"/>
              </a:rPr>
              <a:t>айдалы </a:t>
            </a:r>
            <a:r>
              <a:rPr lang="kk-KZ" sz="3200" b="1" dirty="0">
                <a:solidFill>
                  <a:srgbClr val="FF0000"/>
                </a:solidFill>
                <a:latin typeface="Times New Roman" panose="02020603050405020304" pitchFamily="18" charset="0"/>
                <a:cs typeface="Times New Roman" panose="02020603050405020304" pitchFamily="18" charset="0"/>
              </a:rPr>
              <a:t>қазбалардың  ерекшеліктерін сипаттап, қоршаған ортаға зиянына мысалдар келтіреді </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с двумя скругленными противолежащими углами 4"/>
          <p:cNvSpPr/>
          <p:nvPr/>
        </p:nvSpPr>
        <p:spPr>
          <a:xfrm>
            <a:off x="1665355" y="2705100"/>
            <a:ext cx="7986645" cy="46863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b="1" dirty="0" smtClean="0">
                <a:solidFill>
                  <a:srgbClr val="FF0000"/>
                </a:solidFill>
                <a:latin typeface="Times New Roman" panose="02020603050405020304" pitchFamily="18" charset="0"/>
                <a:cs typeface="Times New Roman" panose="02020603050405020304" pitchFamily="18" charset="0"/>
              </a:rPr>
              <a:t>«ПОПС формуласы» әдісі</a:t>
            </a:r>
            <a:endParaRPr lang="kk-KZ" sz="4400" b="1" dirty="0">
              <a:solidFill>
                <a:srgbClr val="FF0000"/>
              </a:solidFill>
              <a:latin typeface="Times New Roman" panose="02020603050405020304" pitchFamily="18" charset="0"/>
              <a:cs typeface="Times New Roman" panose="02020603050405020304" pitchFamily="18" charset="0"/>
            </a:endParaRPr>
          </a:p>
          <a:p>
            <a:r>
              <a:rPr lang="kk-KZ" sz="2800" dirty="0">
                <a:solidFill>
                  <a:srgbClr val="FF0000"/>
                </a:solidFill>
                <a:latin typeface="Times New Roman" panose="02020603050405020304" pitchFamily="18" charset="0"/>
                <a:cs typeface="Times New Roman" panose="02020603050405020304" pitchFamily="18" charset="0"/>
              </a:rPr>
              <a:t>Бірінші сөйлем: «Менің ойымша...»</a:t>
            </a:r>
            <a:endParaRPr lang="ru-RU" sz="2800" dirty="0">
              <a:solidFill>
                <a:srgbClr val="FF0000"/>
              </a:solidFill>
              <a:latin typeface="Times New Roman" panose="02020603050405020304" pitchFamily="18" charset="0"/>
              <a:cs typeface="Times New Roman" panose="02020603050405020304" pitchFamily="18" charset="0"/>
            </a:endParaRPr>
          </a:p>
          <a:p>
            <a:r>
              <a:rPr lang="kk-KZ" sz="2800" dirty="0">
                <a:solidFill>
                  <a:srgbClr val="FF0000"/>
                </a:solidFill>
                <a:latin typeface="Times New Roman" panose="02020603050405020304" pitchFamily="18" charset="0"/>
                <a:cs typeface="Times New Roman" panose="02020603050405020304" pitchFamily="18" charset="0"/>
              </a:rPr>
              <a:t>Екінші сөйлем: «Себебі, мен оны былай түсіндіремін...»</a:t>
            </a:r>
            <a:endParaRPr lang="ru-RU" sz="2800" dirty="0">
              <a:solidFill>
                <a:srgbClr val="FF0000"/>
              </a:solidFill>
              <a:latin typeface="Times New Roman" panose="02020603050405020304" pitchFamily="18" charset="0"/>
              <a:cs typeface="Times New Roman" panose="02020603050405020304" pitchFamily="18" charset="0"/>
            </a:endParaRPr>
          </a:p>
          <a:p>
            <a:r>
              <a:rPr lang="kk-KZ" sz="2800" dirty="0">
                <a:solidFill>
                  <a:srgbClr val="FF0000"/>
                </a:solidFill>
                <a:latin typeface="Times New Roman" panose="02020603050405020304" pitchFamily="18" charset="0"/>
                <a:cs typeface="Times New Roman" panose="02020603050405020304" pitchFamily="18" charset="0"/>
              </a:rPr>
              <a:t>Үшінші сөйлем: «Оны мен мына фактілермен, мысалдармен дәлелдей аламын...»</a:t>
            </a:r>
            <a:endParaRPr lang="ru-RU" sz="2800" dirty="0">
              <a:solidFill>
                <a:srgbClr val="FF0000"/>
              </a:solidFill>
              <a:latin typeface="Times New Roman" panose="02020603050405020304" pitchFamily="18" charset="0"/>
              <a:cs typeface="Times New Roman" panose="02020603050405020304" pitchFamily="18" charset="0"/>
            </a:endParaRPr>
          </a:p>
          <a:p>
            <a:r>
              <a:rPr lang="kk-KZ" sz="2800" dirty="0">
                <a:solidFill>
                  <a:srgbClr val="FF0000"/>
                </a:solidFill>
                <a:latin typeface="Times New Roman" panose="02020603050405020304" pitchFamily="18" charset="0"/>
                <a:cs typeface="Times New Roman" panose="02020603050405020304" pitchFamily="18" charset="0"/>
              </a:rPr>
              <a:t>Соңғы сөйлем: «Осыған байланысты мен мынадай қорытынды шешімге келдім...»</a:t>
            </a:r>
            <a:endParaRPr lang="ru-RU" sz="2800" dirty="0">
              <a:solidFill>
                <a:srgbClr val="FF0000"/>
              </a:solidFill>
              <a:latin typeface="Times New Roman" panose="02020603050405020304" pitchFamily="18" charset="0"/>
              <a:cs typeface="Times New Roman" panose="02020603050405020304" pitchFamily="18" charset="0"/>
            </a:endParaRPr>
          </a:p>
          <a:p>
            <a:pPr algn="ctr"/>
            <a:endParaRPr lang="ru-RU"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28010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612</TotalTime>
  <Words>341</Words>
  <Application>Microsoft Office PowerPoint</Application>
  <PresentationFormat>Произвольный</PresentationFormat>
  <Paragraphs>42</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Franklin Gothic Book</vt:lpstr>
      <vt:lpstr>Franklin Gothic Medium</vt:lpstr>
      <vt:lpstr>Symbol</vt:lpstr>
      <vt:lpstr>Times New Roman</vt:lpstr>
      <vt:lpstr>Wingdings 2</vt: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ADAM</dc:creator>
  <cp:lastModifiedBy>Пользователь Windows</cp:lastModifiedBy>
  <cp:revision>40</cp:revision>
  <cp:lastPrinted>2020-02-18T02:47:29Z</cp:lastPrinted>
  <dcterms:created xsi:type="dcterms:W3CDTF">2018-01-04T08:41:23Z</dcterms:created>
  <dcterms:modified xsi:type="dcterms:W3CDTF">2020-05-08T18:02:10Z</dcterms:modified>
</cp:coreProperties>
</file>