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88640" y="0"/>
            <a:ext cx="1130525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all" spc="0" dirty="0" smtClean="0">
                <a:ln w="9000" cmpd="sng">
                  <a:solidFill>
                    <a:srgbClr val="EE1256"/>
                  </a:solidFill>
                  <a:prstDash val="solid"/>
                </a:ln>
                <a:solidFill>
                  <a:srgbClr val="EE125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«М.В.Ломоносов атындағы орта </a:t>
            </a:r>
            <a:r>
              <a:rPr lang="kk-KZ" sz="2800" b="1" cap="all" dirty="0" smtClean="0">
                <a:ln w="9000" cmpd="sng">
                  <a:solidFill>
                    <a:srgbClr val="EE1256"/>
                  </a:solidFill>
                  <a:prstDash val="solid"/>
                </a:ln>
                <a:solidFill>
                  <a:srgbClr val="EE125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Мектебі»кмм</a:t>
            </a:r>
          </a:p>
          <a:p>
            <a:pPr algn="ctr"/>
            <a:r>
              <a:rPr lang="kk-KZ" sz="3200" b="1" cap="all" dirty="0" smtClean="0">
                <a:ln w="9000" cmpd="sng">
                  <a:solidFill>
                    <a:srgbClr val="EE1256"/>
                  </a:solidFill>
                  <a:prstDash val="solid"/>
                </a:ln>
                <a:solidFill>
                  <a:srgbClr val="EE125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  <a:r>
              <a:rPr lang="kk-KZ" sz="3200" b="1" cap="all" spc="0" dirty="0" smtClean="0">
                <a:ln w="9000" cmpd="sng">
                  <a:solidFill>
                    <a:srgbClr val="EE1256"/>
                  </a:solidFill>
                  <a:prstDash val="solid"/>
                </a:ln>
                <a:solidFill>
                  <a:srgbClr val="EE125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3200" b="1" cap="all" spc="0" dirty="0" smtClean="0">
                <a:ln w="9000" cmpd="sng">
                  <a:solidFill>
                    <a:srgbClr val="EE1256"/>
                  </a:solidFill>
                  <a:prstDash val="solid"/>
                </a:ln>
                <a:solidFill>
                  <a:srgbClr val="EE125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kk-KZ" sz="3200" b="1" cap="all" spc="0" dirty="0" smtClean="0">
                <a:ln w="9000" cmpd="sng">
                  <a:solidFill>
                    <a:srgbClr val="EE1256"/>
                  </a:solidFill>
                  <a:prstDash val="solid"/>
                </a:ln>
                <a:solidFill>
                  <a:srgbClr val="EE125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сынып</a:t>
            </a:r>
            <a:endParaRPr lang="kk-KZ" sz="3200" b="1" cap="all" spc="0" dirty="0" smtClean="0">
              <a:ln w="9000" cmpd="sng">
                <a:solidFill>
                  <a:srgbClr val="EE1256"/>
                </a:solidFill>
                <a:prstDash val="solid"/>
              </a:ln>
              <a:solidFill>
                <a:srgbClr val="EE125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32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Дидактикалық материал</a:t>
            </a:r>
          </a:p>
          <a:p>
            <a:pPr algn="ctr"/>
            <a:r>
              <a:rPr lang="kk-KZ" sz="32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Әзірлеген :</a:t>
            </a:r>
          </a:p>
          <a:p>
            <a:pPr algn="ctr"/>
            <a:r>
              <a:rPr lang="kk-KZ" sz="32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бастауыш сынып мұғалімі Тастаганова Ж.А.</a:t>
            </a:r>
            <a:endParaRPr lang="kk-KZ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3200" b="1" i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kk-KZ" sz="3200" b="1" i="1" cap="all" spc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kk-KZ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6" descr="Консультативный буклет «Готовы ли Вы к школе?» Советы родителям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974977" cy="37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6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43800" cy="224676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Бөшкеде  х  литр су бар. 1/5 бөлігімен бақша суғарды. Бөшкеде неше литр су қалды?</a:t>
            </a:r>
          </a:p>
          <a:p>
            <a:pPr algn="ctr"/>
            <a:endParaRPr lang="kk-KZ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kk-KZ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4" descr="Купить самогонные аппараты в Тольятти. Магазин «Дом-Дача-Интерьер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39" y="3672228"/>
            <a:ext cx="4264606" cy="32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30772" y="3861049"/>
            <a:ext cx="4154767" cy="2567538"/>
          </a:xfrm>
          <a:prstGeom prst="wedgeRectCallout">
            <a:avLst>
              <a:gd name="adj1" fmla="val 73108"/>
              <a:gd name="adj2" fmla="val -30736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Барлығы: Х литр</a:t>
            </a:r>
          </a:p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Жұмсалды: 1/5</a:t>
            </a:r>
          </a:p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Қалғаны? 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Есепке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өрнек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құр</a:t>
            </a:r>
            <a:r>
              <a:rPr lang="kk-KZ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905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urbosquid.com/Preview/2015/07/27__13_47_38/00.jpg571d0838-4b4d-41bd-99d3-e01b802f22f1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2937606" y="2924944"/>
            <a:ext cx="3362586" cy="1368152"/>
          </a:xfrm>
          <a:prstGeom prst="star7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>
                <a:solidFill>
                  <a:srgbClr val="FF0000"/>
                </a:solidFill>
              </a:rPr>
              <a:t>Х</a:t>
            </a:r>
            <a:r>
              <a:rPr lang="kk-KZ" sz="6000" b="1" dirty="0" smtClean="0">
                <a:solidFill>
                  <a:srgbClr val="FF0000"/>
                </a:solidFill>
              </a:rPr>
              <a:t>кг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-85595" y="1916832"/>
            <a:ext cx="3501960" cy="1793624"/>
          </a:xfrm>
          <a:prstGeom prst="wedgeRectCallout">
            <a:avLst>
              <a:gd name="adj1" fmla="val 37758"/>
              <a:gd name="adj2" fmla="val -59520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>
                <a:solidFill>
                  <a:srgbClr val="002060"/>
                </a:solidFill>
              </a:rPr>
              <a:t>Х</a:t>
            </a:r>
            <a:r>
              <a:rPr lang="kk-KZ" sz="2800" b="1" i="1" dirty="0" smtClean="0">
                <a:solidFill>
                  <a:srgbClr val="002060"/>
                </a:solidFill>
              </a:rPr>
              <a:t>кг картопты бірдей 4шелекке неше кг –нан салуға болат?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www.chipak71.ru/upload/iblock/929/9292240cbe356b8a7ce6a4c6b96282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56743"/>
            <a:ext cx="2544441" cy="2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chipak71.ru/upload/iblock/929/9292240cbe356b8a7ce6a4c6b96282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85" y="4444596"/>
            <a:ext cx="2544441" cy="2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chipak71.ru/upload/iblock/929/9292240cbe356b8a7ce6a4c6b96282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6743"/>
            <a:ext cx="2544441" cy="2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chipak71.ru/upload/iblock/929/9292240cbe356b8a7ce6a4c6b96282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07" y="4445496"/>
            <a:ext cx="2544441" cy="25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ая выноска 13"/>
          <p:cNvSpPr/>
          <p:nvPr/>
        </p:nvSpPr>
        <p:spPr>
          <a:xfrm>
            <a:off x="6588224" y="2302510"/>
            <a:ext cx="2149352" cy="876055"/>
          </a:xfrm>
          <a:prstGeom prst="wedgeRectCallout">
            <a:avLst>
              <a:gd name="adj1" fmla="val 60953"/>
              <a:gd name="adj2" fmla="val -78782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Әріпті өрнек болат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379" y="0"/>
            <a:ext cx="460523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k-KZ" sz="2800" b="1" cap="all" dirty="0" smtClean="0">
              <a:ln w="9000" cmpd="sng">
                <a:solidFill>
                  <a:srgbClr val="260ED4"/>
                </a:solidFill>
                <a:prstDash val="solid"/>
              </a:ln>
              <a:solidFill>
                <a:srgbClr val="260ED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 4сынып</a:t>
            </a:r>
          </a:p>
          <a:p>
            <a:pPr algn="ctr"/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Тақырыбы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«</a:t>
            </a:r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теңдеулер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endParaRPr lang="ru-RU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14479" y="1653217"/>
            <a:ext cx="7776864" cy="986408"/>
          </a:xfrm>
          <a:prstGeom prst="cloud">
            <a:avLst/>
          </a:prstGeom>
          <a:solidFill>
            <a:srgbClr val="41E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</a:rPr>
              <a:t>Күрделі теңдеулерді шешуді үйренесің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75856" y="4222475"/>
            <a:ext cx="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26663" y="3965371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21554" y="3969060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399243" y="4210130"/>
            <a:ext cx="649770" cy="550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</a:rPr>
              <a:t>5</a:t>
            </a:r>
            <a:r>
              <a:rPr lang="kk-KZ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87398" y="4222475"/>
            <a:ext cx="649770" cy="550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</a:rPr>
              <a:t>4</a:t>
            </a:r>
            <a:r>
              <a:rPr lang="kk-KZ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6969" y="4210131"/>
            <a:ext cx="649770" cy="550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03848" y="3965371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0" y="2639625"/>
            <a:ext cx="9144000" cy="4218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-2052736" y="-1035496"/>
            <a:ext cx="72008" cy="52205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ые фигурные скобки 37"/>
          <p:cNvSpPr/>
          <p:nvPr/>
        </p:nvSpPr>
        <p:spPr>
          <a:xfrm>
            <a:off x="1619672" y="5157192"/>
            <a:ext cx="1465043" cy="50405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упить телескоп Meade Polaris 114 м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29" y="2776701"/>
            <a:ext cx="1652178" cy="27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упить телескоп Meade Polaris 114 м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33" y="2780827"/>
            <a:ext cx="1525763" cy="2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телескоп Levenhuk Skyline BASE 70T - интернет-магазин Levenh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9" y="2780827"/>
            <a:ext cx="1432299" cy="22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упить телескоп Levenhuk Skyline BASE 70T - интернет-магазин Levenh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24" y="2776701"/>
            <a:ext cx="1431636" cy="22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нсультативный буклет «Готовы ли Вы к школе?» Советы родителям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91" y="953145"/>
            <a:ext cx="2894857" cy="27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98670" y="5050370"/>
            <a:ext cx="1798305" cy="1008112"/>
          </a:xfrm>
          <a:prstGeom prst="ellipse">
            <a:avLst/>
          </a:prstGeom>
          <a:solidFill>
            <a:srgbClr val="00FFFF"/>
          </a:solidFill>
          <a:ln w="57150">
            <a:solidFill>
              <a:srgbClr val="EE1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78900тг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985617" y="5050370"/>
            <a:ext cx="1798305" cy="1008112"/>
          </a:xfrm>
          <a:prstGeom prst="ellipse">
            <a:avLst/>
          </a:prstGeom>
          <a:solidFill>
            <a:srgbClr val="00FFFF"/>
          </a:solidFill>
          <a:ln w="57150">
            <a:solidFill>
              <a:srgbClr val="EE1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78900тг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авильный пятиугольник 34"/>
          <p:cNvSpPr/>
          <p:nvPr/>
        </p:nvSpPr>
        <p:spPr>
          <a:xfrm>
            <a:off x="4021929" y="5409220"/>
            <a:ext cx="1798305" cy="1008112"/>
          </a:xfrm>
          <a:prstGeom prst="pentagon">
            <a:avLst/>
          </a:prstGeom>
          <a:solidFill>
            <a:srgbClr val="97FA4C"/>
          </a:solidFill>
          <a:ln w="57150">
            <a:solidFill>
              <a:srgbClr val="EE1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?  тг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>
            <a:off x="5916998" y="5409220"/>
            <a:ext cx="1798305" cy="1008112"/>
          </a:xfrm>
          <a:prstGeom prst="pentagon">
            <a:avLst/>
          </a:prstGeom>
          <a:solidFill>
            <a:srgbClr val="97FA4C"/>
          </a:solidFill>
          <a:ln w="57150">
            <a:solidFill>
              <a:srgbClr val="EE1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?  тг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558" y="1628800"/>
            <a:ext cx="8064896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4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Телескоп саны - 2</a:t>
            </a:r>
          </a:p>
          <a:p>
            <a:r>
              <a:rPr lang="kk-KZ" sz="44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Бағасы - 78900тг</a:t>
            </a:r>
          </a:p>
          <a:p>
            <a:r>
              <a:rPr lang="en-US" sz="4400" b="1" dirty="0" err="1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Teleskop</a:t>
            </a:r>
            <a:r>
              <a:rPr lang="en-US" sz="44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 c</a:t>
            </a:r>
            <a:r>
              <a:rPr lang="kk-KZ" sz="44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аны - 2</a:t>
            </a:r>
          </a:p>
          <a:p>
            <a:r>
              <a:rPr lang="kk-KZ" sz="44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Бағасы - ?</a:t>
            </a:r>
          </a:p>
          <a:p>
            <a:endParaRPr lang="kk-KZ" sz="4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Шешуі:</a:t>
            </a:r>
          </a:p>
          <a:p>
            <a:r>
              <a:rPr lang="kk-KZ" sz="44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(371800-78900*2):2=107 000тг </a:t>
            </a:r>
          </a:p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Жауабы: </a:t>
            </a:r>
            <a:r>
              <a:rPr lang="kk-KZ" sz="36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Екінші </a:t>
            </a:r>
            <a:r>
              <a:rPr lang="en-US" sz="3600" b="1" dirty="0" err="1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teleskop</a:t>
            </a:r>
            <a:r>
              <a:rPr lang="en-US" sz="36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 107000</a:t>
            </a:r>
            <a:r>
              <a:rPr lang="kk-KZ" sz="3600" b="1" dirty="0" smtClean="0">
                <a:ln>
                  <a:solidFill>
                    <a:srgbClr val="260ED4"/>
                  </a:solidFill>
                </a:ln>
                <a:solidFill>
                  <a:srgbClr val="260ED4"/>
                </a:solidFill>
              </a:rPr>
              <a:t>теңге тұрады.</a:t>
            </a:r>
            <a:endParaRPr lang="en-US" sz="3600" b="1" dirty="0" smtClean="0">
              <a:ln>
                <a:solidFill>
                  <a:srgbClr val="260ED4"/>
                </a:solidFill>
              </a:ln>
              <a:solidFill>
                <a:srgbClr val="260ED4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793222" y="886320"/>
            <a:ext cx="576064" cy="2520280"/>
          </a:xfrm>
          <a:prstGeom prst="rightBrace">
            <a:avLst>
              <a:gd name="adj1" fmla="val 15440"/>
              <a:gd name="adj2" fmla="val 4837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124744"/>
            <a:ext cx="2808312" cy="1670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rgbClr val="260ED4"/>
                </a:solidFill>
              </a:rPr>
              <a:t>371800тг</a:t>
            </a:r>
            <a:endParaRPr lang="ru-RU" sz="4800" b="1" dirty="0">
              <a:solidFill>
                <a:srgbClr val="260ED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-39904"/>
            <a:ext cx="5734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Есепті шығарамыз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33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5316" y="0"/>
            <a:ext cx="945464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.В.Ломоносов атындағы орта мектебі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 4сынып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Тақырыбы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en-US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kk-KZ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анды және әріпті өрнектер</a:t>
            </a:r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24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Өрнектерді</a:t>
            </a:r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түрлендіру</a:t>
            </a:r>
            <a:endParaRPr lang="ru-RU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3888432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(5+4)*3=27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5*3+4*3=27</a:t>
            </a:r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4" y="1535642"/>
            <a:ext cx="3888432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(8-5)*3=9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8*3-5*3=9</a:t>
            </a:r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3" y="6087955"/>
            <a:ext cx="8763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Жа</a:t>
            </a:r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қшаны ашып  көбейтіп қосамыз,азайтамыз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723096" y="4716771"/>
            <a:ext cx="1519680" cy="541952"/>
          </a:xfrm>
          <a:prstGeom prst="rightArrow">
            <a:avLst>
              <a:gd name="adj1" fmla="val 3857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30589" y="4077072"/>
            <a:ext cx="3176736" cy="1821350"/>
          </a:xfrm>
          <a:prstGeom prst="wedgeRoundRectCallout">
            <a:avLst>
              <a:gd name="adj1" fmla="val -4507"/>
              <a:gd name="adj2" fmla="val -83618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60ED4"/>
                </a:solidFill>
                <a:latin typeface="Times New Roman" pitchFamily="18" charset="0"/>
                <a:cs typeface="Times New Roman" pitchFamily="18" charset="0"/>
              </a:rPr>
              <a:t>Жақша қосынды</a:t>
            </a:r>
          </a:p>
          <a:p>
            <a:pPr algn="ctr"/>
            <a:r>
              <a:rPr lang="kk-KZ" sz="2800" b="1" dirty="0" smtClean="0">
                <a:solidFill>
                  <a:srgbClr val="260ED4"/>
                </a:solidFill>
                <a:latin typeface="Times New Roman" pitchFamily="18" charset="0"/>
                <a:cs typeface="Times New Roman" pitchFamily="18" charset="0"/>
              </a:rPr>
              <a:t>Әр қосылғышты санға көбейту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580112" y="4077072"/>
            <a:ext cx="3563888" cy="1821350"/>
          </a:xfrm>
          <a:prstGeom prst="wedgeRoundRectCallout">
            <a:avLst>
              <a:gd name="adj1" fmla="val -41454"/>
              <a:gd name="adj2" fmla="val -91111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60ED4"/>
                </a:solidFill>
                <a:latin typeface="Times New Roman" pitchFamily="18" charset="0"/>
                <a:cs typeface="Times New Roman" pitchFamily="18" charset="0"/>
              </a:rPr>
              <a:t>Жақша айырма</a:t>
            </a:r>
          </a:p>
          <a:p>
            <a:pPr algn="ctr"/>
            <a:r>
              <a:rPr lang="kk-KZ" sz="2800" b="1" dirty="0" smtClean="0">
                <a:solidFill>
                  <a:srgbClr val="260ED4"/>
                </a:solidFill>
                <a:latin typeface="Times New Roman" pitchFamily="18" charset="0"/>
                <a:cs typeface="Times New Roman" pitchFamily="18" charset="0"/>
              </a:rPr>
              <a:t>Азайғыш,азайтқышты көбейту</a:t>
            </a:r>
          </a:p>
        </p:txBody>
      </p:sp>
    </p:spTree>
    <p:extLst>
      <p:ext uri="{BB962C8B-B14F-4D97-AF65-F5344CB8AC3E}">
        <p14:creationId xmlns:p14="http://schemas.microsoft.com/office/powerpoint/2010/main" val="13818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F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695" y="674575"/>
            <a:ext cx="7920880" cy="2394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Х+Х+Х+Х+Х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=5*Х</a:t>
            </a:r>
          </a:p>
          <a:p>
            <a:pPr algn="ctr"/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5Х</a:t>
            </a:r>
          </a:p>
          <a:p>
            <a:pPr algn="ctr"/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151603" y="1660366"/>
            <a:ext cx="759840" cy="541952"/>
          </a:xfrm>
          <a:prstGeom prst="rightArrow">
            <a:avLst>
              <a:gd name="adj1" fmla="val 3857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2773" y="3284984"/>
            <a:ext cx="5123567" cy="3212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+у+у+у=</a:t>
            </a:r>
          </a:p>
          <a:p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t+t+t+t+t+t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z+z+z+z+z+z+z</a:t>
            </a:r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05092" y="3062018"/>
            <a:ext cx="3816424" cy="2019980"/>
          </a:xfrm>
          <a:prstGeom prst="wedgeRoundRectCallout">
            <a:avLst>
              <a:gd name="adj1" fmla="val -56963"/>
              <a:gd name="adj2" fmla="val -68274"/>
              <a:gd name="adj3" fmla="val 16667"/>
            </a:avLst>
          </a:prstGeom>
          <a:solidFill>
            <a:srgbClr val="00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көбейту таңбасын қоймай ақ жазуға болады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74" y="0"/>
            <a:ext cx="8763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Өрнектерді түрлендіріп қалай жазамыз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893" y="3581235"/>
            <a:ext cx="48412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Көбейтумен алмастыр</a:t>
            </a:r>
          </a:p>
        </p:txBody>
      </p:sp>
    </p:spTree>
    <p:extLst>
      <p:ext uri="{BB962C8B-B14F-4D97-AF65-F5344CB8AC3E}">
        <p14:creationId xmlns:p14="http://schemas.microsoft.com/office/powerpoint/2010/main" val="261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дарочная коробка - Магазин товаров для праздника «Подаркино» в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86583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дарочная коробка - Магазин товаров для праздника «Подаркино» во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231520"/>
            <a:ext cx="2276935" cy="22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дарочная коробка - Магазин товаров для праздника «Подаркино» в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0984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965" y="3630128"/>
            <a:ext cx="8964488" cy="3227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3C1DC1"/>
                </a:solidFill>
                <a:latin typeface="Times New Roman" pitchFamily="18" charset="0"/>
                <a:cs typeface="Times New Roman" pitchFamily="18" charset="0"/>
              </a:rPr>
              <a:t>1-ші қорапта бірнеше ойыншық бар</a:t>
            </a:r>
          </a:p>
          <a:p>
            <a:pPr algn="ctr"/>
            <a:r>
              <a:rPr lang="kk-KZ" sz="4000" b="1" dirty="0" smtClean="0">
                <a:solidFill>
                  <a:srgbClr val="3C1DC1"/>
                </a:solidFill>
                <a:latin typeface="Times New Roman" pitchFamily="18" charset="0"/>
                <a:cs typeface="Times New Roman" pitchFamily="18" charset="0"/>
              </a:rPr>
              <a:t>2-ші қорапта одан 2-есе артық</a:t>
            </a:r>
          </a:p>
          <a:p>
            <a:pPr algn="ctr"/>
            <a:r>
              <a:rPr lang="kk-KZ" sz="4000" b="1" dirty="0" smtClean="0">
                <a:solidFill>
                  <a:srgbClr val="3C1DC1"/>
                </a:solidFill>
                <a:latin typeface="Times New Roman" pitchFamily="18" charset="0"/>
                <a:cs typeface="Times New Roman" pitchFamily="18" charset="0"/>
              </a:rPr>
              <a:t>.Ал 3-ші қорапта біріншіден 3-есе артық</a:t>
            </a:r>
          </a:p>
          <a:p>
            <a:pPr algn="ctr"/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0800000">
            <a:off x="1750999" y="865760"/>
            <a:ext cx="1792217" cy="731520"/>
          </a:xfrm>
          <a:prstGeom prst="curvedUpArrow">
            <a:avLst/>
          </a:prstGeom>
          <a:solidFill>
            <a:srgbClr val="6F0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0800000">
            <a:off x="2123727" y="744088"/>
            <a:ext cx="4528521" cy="731520"/>
          </a:xfrm>
          <a:prstGeom prst="curvedUpArrow">
            <a:avLst>
              <a:gd name="adj1" fmla="val 25000"/>
              <a:gd name="adj2" fmla="val 100000"/>
              <a:gd name="adj3" fmla="val 25000"/>
            </a:avLst>
          </a:prstGeom>
          <a:solidFill>
            <a:srgbClr val="6F0BD3"/>
          </a:solidFill>
          <a:ln>
            <a:solidFill>
              <a:srgbClr val="3C1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74" y="0"/>
            <a:ext cx="8763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Есепке өрнек қалай құрамыз?</a:t>
            </a:r>
          </a:p>
        </p:txBody>
      </p:sp>
    </p:spTree>
    <p:extLst>
      <p:ext uri="{BB962C8B-B14F-4D97-AF65-F5344CB8AC3E}">
        <p14:creationId xmlns:p14="http://schemas.microsoft.com/office/powerpoint/2010/main" val="200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F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56" y="404664"/>
            <a:ext cx="799193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</a:t>
            </a:r>
            <a:r>
              <a:rPr lang="kk-KZ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іңде сақта!</a:t>
            </a:r>
          </a:p>
          <a:p>
            <a:pPr algn="ctr"/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Егер теңдеудің оң немесе сол жақ бөлігінде </a:t>
            </a:r>
          </a:p>
          <a:p>
            <a:pPr algn="ctr"/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түрлендіруге болатын өрнек бар болса, </a:t>
            </a:r>
          </a:p>
          <a:p>
            <a:pPr algn="ctr"/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онда алдымен өрнекті ықшамдаймыз.</a:t>
            </a:r>
          </a:p>
          <a:p>
            <a:pPr algn="ctr"/>
            <a:r>
              <a:rPr lang="kk-KZ" sz="2800" b="1" cap="all" dirty="0" smtClean="0">
                <a:ln w="9000" cmpd="sng">
                  <a:solidFill>
                    <a:srgbClr val="260ED4"/>
                  </a:solidFill>
                  <a:prstDash val="solid"/>
                </a:ln>
                <a:solidFill>
                  <a:srgbClr val="260ED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Содан кейін ғана теңдеуді шешуге кірісеміз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67543" y="4149080"/>
            <a:ext cx="3401115" cy="2560215"/>
          </a:xfrm>
          <a:prstGeom prst="wedgeRectCallout">
            <a:avLst>
              <a:gd name="adj1" fmla="val -1202"/>
              <a:gd name="adj2" fmla="val -650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10х+2х=60</a:t>
            </a:r>
          </a:p>
          <a:p>
            <a:endParaRPr lang="kk-KZ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166872" y="4149080"/>
            <a:ext cx="3401115" cy="2560214"/>
          </a:xfrm>
          <a:prstGeom prst="wedgeRectCallout">
            <a:avLst>
              <a:gd name="adj1" fmla="val 3492"/>
              <a:gd name="adj2" fmla="val -639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15х+20х=90</a:t>
            </a:r>
          </a:p>
          <a:p>
            <a:endParaRPr lang="kk-KZ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835696" y="2651433"/>
            <a:ext cx="5400600" cy="1102183"/>
          </a:xfrm>
          <a:prstGeom prst="wedgeEllipseCallout">
            <a:avLst>
              <a:gd name="adj1" fmla="val -26880"/>
              <a:gd name="adj2" fmla="val 941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Теңдеулердің сол жағын ықшамда және шеш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ЛЯГИ АЛЮМИНИЕВЫЕ 10 л, 18 л, 25 л, 40 лит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683557"/>
            <a:ext cx="4833675" cy="48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3563888" y="2924944"/>
            <a:ext cx="2736303" cy="1368152"/>
          </a:xfrm>
          <a:prstGeom prst="star7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60кг</a:t>
            </a:r>
          </a:p>
          <a:p>
            <a:pPr algn="ctr"/>
            <a:r>
              <a:rPr lang="kk-KZ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7004" y="506865"/>
            <a:ext cx="2149352" cy="876055"/>
          </a:xfrm>
          <a:prstGeom prst="wedgeRectCallout">
            <a:avLst>
              <a:gd name="adj1" fmla="val 69732"/>
              <a:gd name="adj2" fmla="val 141569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50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17004" y="2048889"/>
            <a:ext cx="2287924" cy="876055"/>
          </a:xfrm>
          <a:prstGeom prst="wedgeRectCallout">
            <a:avLst>
              <a:gd name="adj1" fmla="val 76485"/>
              <a:gd name="adj2" fmla="val 118374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25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7004" y="4005064"/>
            <a:ext cx="2149352" cy="876055"/>
          </a:xfrm>
          <a:prstGeom prst="wedgeRectCallout">
            <a:avLst>
              <a:gd name="adj1" fmla="val 60953"/>
              <a:gd name="adj2" fmla="val -78782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10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267744" y="5301208"/>
            <a:ext cx="2149352" cy="876055"/>
          </a:xfrm>
          <a:prstGeom prst="wedgeRectCallout">
            <a:avLst>
              <a:gd name="adj1" fmla="val -3874"/>
              <a:gd name="adj2" fmla="val -95350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30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8301" y="160337"/>
            <a:ext cx="1295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Есепте</a:t>
            </a:r>
            <a:endParaRPr lang="ru-RU" sz="28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1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пить самогонные аппараты в Тольятти. Магазин «Дом-Дача-Интерьер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6865"/>
            <a:ext cx="6480720" cy="49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1037117" y="332656"/>
            <a:ext cx="2149352" cy="876055"/>
          </a:xfrm>
          <a:prstGeom prst="wedgeRectCallout">
            <a:avLst>
              <a:gd name="adj1" fmla="val 69732"/>
              <a:gd name="adj2" fmla="val 141569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50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037117" y="2084382"/>
            <a:ext cx="2149352" cy="876055"/>
          </a:xfrm>
          <a:prstGeom prst="wedgeRectCallout">
            <a:avLst>
              <a:gd name="adj1" fmla="val 69732"/>
              <a:gd name="adj2" fmla="val 85239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25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45703" y="3855068"/>
            <a:ext cx="2149352" cy="876055"/>
          </a:xfrm>
          <a:prstGeom prst="wedgeRectCallout">
            <a:avLst>
              <a:gd name="adj1" fmla="val 52850"/>
              <a:gd name="adj2" fmla="val -68842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0099"/>
                </a:solidFill>
              </a:rPr>
              <a:t>10</a:t>
            </a:r>
            <a:r>
              <a:rPr lang="ru-RU" sz="3600" b="1" dirty="0" smtClean="0">
                <a:solidFill>
                  <a:srgbClr val="000099"/>
                </a:solidFill>
              </a:rPr>
              <a:t>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304661" y="5472428"/>
            <a:ext cx="2149352" cy="876055"/>
          </a:xfrm>
          <a:prstGeom prst="wedgeRectCallout">
            <a:avLst>
              <a:gd name="adj1" fmla="val 60953"/>
              <a:gd name="adj2" fmla="val -78782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5%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4067944" y="2752546"/>
            <a:ext cx="3229035" cy="1540550"/>
          </a:xfrm>
          <a:prstGeom prst="star7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500литр</a:t>
            </a:r>
          </a:p>
          <a:p>
            <a:pPr algn="ctr"/>
            <a:r>
              <a:rPr lang="kk-KZ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у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96979" y="160337"/>
            <a:ext cx="1295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Есепте</a:t>
            </a:r>
            <a:endParaRPr lang="ru-RU" sz="28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6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Алсер</dc:creator>
  <cp:lastModifiedBy>Алсер</cp:lastModifiedBy>
  <cp:revision>2</cp:revision>
  <dcterms:created xsi:type="dcterms:W3CDTF">2020-05-08T17:02:13Z</dcterms:created>
  <dcterms:modified xsi:type="dcterms:W3CDTF">2020-05-08T17:13:52Z</dcterms:modified>
</cp:coreProperties>
</file>