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8F6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188640" y="0"/>
            <a:ext cx="11305256" cy="34778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2800" b="1" cap="all" spc="0" dirty="0" smtClean="0">
                <a:ln w="9000" cmpd="sng">
                  <a:solidFill>
                    <a:srgbClr val="EE1256"/>
                  </a:solidFill>
                  <a:prstDash val="solid"/>
                </a:ln>
                <a:solidFill>
                  <a:srgbClr val="EE1256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«М.В.Ломоносов атындағы орта </a:t>
            </a:r>
            <a:r>
              <a:rPr lang="kk-KZ" sz="2800" b="1" cap="all" dirty="0" smtClean="0">
                <a:ln w="9000" cmpd="sng">
                  <a:solidFill>
                    <a:srgbClr val="EE1256"/>
                  </a:solidFill>
                  <a:prstDash val="solid"/>
                </a:ln>
                <a:solidFill>
                  <a:srgbClr val="EE1256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Мектебі»кмм</a:t>
            </a:r>
          </a:p>
          <a:p>
            <a:pPr algn="ctr"/>
            <a:r>
              <a:rPr lang="kk-KZ" sz="3200" b="1" cap="all" dirty="0" smtClean="0">
                <a:ln w="9000" cmpd="sng">
                  <a:solidFill>
                    <a:srgbClr val="EE1256"/>
                  </a:solidFill>
                  <a:prstDash val="solid"/>
                </a:ln>
                <a:solidFill>
                  <a:srgbClr val="EE1256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математика</a:t>
            </a:r>
            <a:r>
              <a:rPr lang="kk-KZ" sz="3200" b="1" cap="all" spc="0" dirty="0" smtClean="0">
                <a:ln w="9000" cmpd="sng">
                  <a:solidFill>
                    <a:srgbClr val="EE1256"/>
                  </a:solidFill>
                  <a:prstDash val="solid"/>
                </a:ln>
                <a:solidFill>
                  <a:srgbClr val="EE1256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kk-KZ" sz="3200" b="1" cap="all" spc="0" dirty="0" smtClean="0">
                <a:ln w="9000" cmpd="sng">
                  <a:solidFill>
                    <a:srgbClr val="EE1256"/>
                  </a:solidFill>
                  <a:prstDash val="solid"/>
                </a:ln>
                <a:solidFill>
                  <a:srgbClr val="EE1256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4 </a:t>
            </a:r>
            <a:r>
              <a:rPr lang="kk-KZ" sz="3200" b="1" cap="all" spc="0" dirty="0" smtClean="0">
                <a:ln w="9000" cmpd="sng">
                  <a:solidFill>
                    <a:srgbClr val="EE1256"/>
                  </a:solidFill>
                  <a:prstDash val="solid"/>
                </a:ln>
                <a:solidFill>
                  <a:srgbClr val="EE1256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сынып</a:t>
            </a:r>
            <a:endParaRPr lang="kk-KZ" sz="3200" b="1" cap="all" spc="0" dirty="0" smtClean="0">
              <a:ln w="9000" cmpd="sng">
                <a:solidFill>
                  <a:srgbClr val="EE1256"/>
                </a:solidFill>
                <a:prstDash val="solid"/>
              </a:ln>
              <a:solidFill>
                <a:srgbClr val="EE1256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kk-KZ" sz="3200" b="1" cap="all" dirty="0" smtClean="0">
                <a:ln w="9000" cmpd="sng">
                  <a:solidFill>
                    <a:srgbClr val="260ED4"/>
                  </a:solidFill>
                  <a:prstDash val="solid"/>
                </a:ln>
                <a:solidFill>
                  <a:srgbClr val="260ED4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Дидактикалық материал</a:t>
            </a:r>
          </a:p>
          <a:p>
            <a:pPr algn="ctr"/>
            <a:r>
              <a:rPr lang="kk-KZ" sz="3200" b="1" cap="all" dirty="0" smtClean="0">
                <a:ln w="9000" cmpd="sng">
                  <a:solidFill>
                    <a:srgbClr val="260ED4"/>
                  </a:solidFill>
                  <a:prstDash val="solid"/>
                </a:ln>
                <a:solidFill>
                  <a:srgbClr val="260ED4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Әзірлеген :</a:t>
            </a:r>
          </a:p>
          <a:p>
            <a:pPr algn="ctr"/>
            <a:r>
              <a:rPr lang="kk-KZ" sz="3200" b="1" cap="all" dirty="0" smtClean="0">
                <a:ln w="9000" cmpd="sng">
                  <a:solidFill>
                    <a:srgbClr val="260ED4"/>
                  </a:solidFill>
                  <a:prstDash val="solid"/>
                </a:ln>
                <a:solidFill>
                  <a:srgbClr val="260ED4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бастауыш сынып мұғалімі Тастаганова Ж.А.</a:t>
            </a:r>
            <a:endParaRPr lang="kk-KZ" sz="3200" b="1" cap="all" dirty="0">
              <a:ln w="9000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kk-KZ" sz="3200" b="1" i="1" cap="all" spc="0" dirty="0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endParaRPr lang="kk-KZ" sz="3200" b="1" i="1" cap="all" spc="0" dirty="0" smtClean="0">
              <a:ln w="9000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kk-KZ" sz="3200" b="1" cap="all" dirty="0">
              <a:ln w="9000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9" name="Picture 6" descr="Консультативный буклет «Готовы ли Вы к школе?» Советы родителям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852936"/>
            <a:ext cx="3974977" cy="3776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32672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196752"/>
            <a:ext cx="8543800" cy="2246769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endParaRPr lang="kk-KZ" sz="2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kk-KZ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Бөшкеде  х  литр су бар. 1/5 бөлігімен бақша суғарды. Бөшкеде неше литр су қалды?</a:t>
            </a:r>
          </a:p>
          <a:p>
            <a:pPr algn="ctr"/>
            <a:endParaRPr lang="kk-KZ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kk-KZ" sz="2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Picture 4" descr="Купить самогонные аппараты в Тольятти. Магазин «Дом-Дача-Интерьер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539" y="3672228"/>
            <a:ext cx="4264606" cy="3267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ая выноска 3"/>
          <p:cNvSpPr/>
          <p:nvPr/>
        </p:nvSpPr>
        <p:spPr>
          <a:xfrm>
            <a:off x="530772" y="3861049"/>
            <a:ext cx="4154767" cy="2567538"/>
          </a:xfrm>
          <a:prstGeom prst="wedgeRectCallout">
            <a:avLst>
              <a:gd name="adj1" fmla="val 73108"/>
              <a:gd name="adj2" fmla="val -30736"/>
            </a:avLst>
          </a:prstGeom>
          <a:solidFill>
            <a:srgbClr val="00FF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000099"/>
                </a:solidFill>
              </a:rPr>
              <a:t>Барлығы: Х литр</a:t>
            </a:r>
          </a:p>
          <a:p>
            <a:pPr algn="ctr"/>
            <a:r>
              <a:rPr lang="kk-KZ" sz="3600" b="1" dirty="0" smtClean="0">
                <a:solidFill>
                  <a:srgbClr val="000099"/>
                </a:solidFill>
              </a:rPr>
              <a:t>Жұмсалды: 1/5</a:t>
            </a:r>
          </a:p>
          <a:p>
            <a:pPr algn="ctr"/>
            <a:r>
              <a:rPr lang="kk-KZ" sz="3600" b="1" dirty="0" smtClean="0">
                <a:solidFill>
                  <a:srgbClr val="000099"/>
                </a:solidFill>
              </a:rPr>
              <a:t>Қалғаны?  </a:t>
            </a:r>
            <a:endParaRPr lang="ru-RU" sz="3600" b="1" dirty="0">
              <a:solidFill>
                <a:srgbClr val="000099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16632"/>
            <a:ext cx="914400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Есепке</a:t>
            </a:r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ru-RU" sz="32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өрнек</a:t>
            </a:r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ru-RU" sz="32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құр</a:t>
            </a:r>
            <a:r>
              <a:rPr lang="kk-KZ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. </a:t>
            </a:r>
          </a:p>
          <a:p>
            <a:pPr algn="ctr"/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990592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atic.turbosquid.com/Preview/2015/07/27__13_47_38/00.jpg571d0838-4b4d-41bd-99d3-e01b802f22f1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7-конечная звезда 3"/>
          <p:cNvSpPr/>
          <p:nvPr/>
        </p:nvSpPr>
        <p:spPr>
          <a:xfrm>
            <a:off x="2937606" y="2924944"/>
            <a:ext cx="3362586" cy="1368152"/>
          </a:xfrm>
          <a:prstGeom prst="star7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6000" b="1" dirty="0">
                <a:solidFill>
                  <a:srgbClr val="FF0000"/>
                </a:solidFill>
              </a:rPr>
              <a:t>Х</a:t>
            </a:r>
            <a:r>
              <a:rPr lang="kk-KZ" sz="6000" b="1" dirty="0" smtClean="0">
                <a:solidFill>
                  <a:srgbClr val="FF0000"/>
                </a:solidFill>
              </a:rPr>
              <a:t>кг</a:t>
            </a:r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-85595" y="1916832"/>
            <a:ext cx="3501960" cy="1793624"/>
          </a:xfrm>
          <a:prstGeom prst="wedgeRectCallout">
            <a:avLst>
              <a:gd name="adj1" fmla="val 37758"/>
              <a:gd name="adj2" fmla="val -59520"/>
            </a:avLst>
          </a:prstGeom>
          <a:solidFill>
            <a:srgbClr val="00FF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i="1" dirty="0">
                <a:solidFill>
                  <a:srgbClr val="002060"/>
                </a:solidFill>
              </a:rPr>
              <a:t>Х</a:t>
            </a:r>
            <a:r>
              <a:rPr lang="kk-KZ" sz="2800" b="1" i="1" dirty="0" smtClean="0">
                <a:solidFill>
                  <a:srgbClr val="002060"/>
                </a:solidFill>
              </a:rPr>
              <a:t>кг картопты бірдей 4шелекке неше кг –нан салуға болат?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pic>
        <p:nvPicPr>
          <p:cNvPr id="2" name="Picture 2" descr="https://www.chipak71.ru/upload/iblock/929/9292240cbe356b8a7ce6a4c6b9628204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4456743"/>
            <a:ext cx="2544441" cy="2544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www.chipak71.ru/upload/iblock/929/9292240cbe356b8a7ce6a4c6b9628204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385" y="4444596"/>
            <a:ext cx="2544441" cy="2544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www.chipak71.ru/upload/iblock/929/9292240cbe356b8a7ce6a4c6b9628204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456743"/>
            <a:ext cx="2544441" cy="2544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www.chipak71.ru/upload/iblock/929/9292240cbe356b8a7ce6a4c6b9628204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407" y="4445496"/>
            <a:ext cx="2544441" cy="2544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ая выноска 13"/>
          <p:cNvSpPr/>
          <p:nvPr/>
        </p:nvSpPr>
        <p:spPr>
          <a:xfrm>
            <a:off x="6588224" y="2302510"/>
            <a:ext cx="2149352" cy="876055"/>
          </a:xfrm>
          <a:prstGeom prst="wedgeRectCallout">
            <a:avLst>
              <a:gd name="adj1" fmla="val 60953"/>
              <a:gd name="adj2" fmla="val -78782"/>
            </a:avLst>
          </a:prstGeom>
          <a:solidFill>
            <a:srgbClr val="00FF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FF0000"/>
                </a:solidFill>
              </a:rPr>
              <a:t>Әріпті өрнек болат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56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9379" y="0"/>
            <a:ext cx="4605235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kk-KZ" sz="2800" b="1" cap="all" dirty="0" smtClean="0">
              <a:ln w="9000" cmpd="sng">
                <a:solidFill>
                  <a:srgbClr val="260ED4"/>
                </a:solidFill>
                <a:prstDash val="solid"/>
              </a:ln>
              <a:solidFill>
                <a:srgbClr val="260ED4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2800" b="1" cap="all" dirty="0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Математика 4сынып</a:t>
            </a:r>
          </a:p>
          <a:p>
            <a:pPr algn="ctr"/>
            <a:r>
              <a:rPr lang="ru-RU" sz="2800" b="1" cap="all" dirty="0" err="1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Тақырыбы</a:t>
            </a:r>
            <a:r>
              <a:rPr lang="ru-RU" sz="2800" b="1" cap="all" dirty="0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: «</a:t>
            </a:r>
            <a:r>
              <a:rPr lang="ru-RU" sz="2800" b="1" cap="all" dirty="0" err="1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теңдеулер</a:t>
            </a:r>
            <a:r>
              <a:rPr lang="ru-RU" sz="2800" b="1" cap="all" dirty="0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» </a:t>
            </a:r>
            <a:endParaRPr lang="ru-RU" sz="2800" b="1" cap="all" dirty="0">
              <a:ln w="9000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Облако 2"/>
          <p:cNvSpPr/>
          <p:nvPr/>
        </p:nvSpPr>
        <p:spPr>
          <a:xfrm>
            <a:off x="514479" y="1653217"/>
            <a:ext cx="7776864" cy="986408"/>
          </a:xfrm>
          <a:prstGeom prst="cloud">
            <a:avLst/>
          </a:prstGeom>
          <a:solidFill>
            <a:srgbClr val="41ED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i="1" dirty="0" smtClean="0">
                <a:solidFill>
                  <a:srgbClr val="002060"/>
                </a:solidFill>
              </a:rPr>
              <a:t>Күрделі теңдеулерді шешуді үйренесің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3275856" y="4222475"/>
            <a:ext cx="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5026663" y="3965371"/>
            <a:ext cx="0" cy="21602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5921554" y="3969060"/>
            <a:ext cx="0" cy="21602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5399243" y="4210130"/>
            <a:ext cx="649770" cy="5505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>
                <a:solidFill>
                  <a:srgbClr val="FF0000"/>
                </a:solidFill>
              </a:rPr>
              <a:t>5</a:t>
            </a:r>
            <a:r>
              <a:rPr lang="kk-KZ" sz="2800" b="1" dirty="0" smtClean="0">
                <a:solidFill>
                  <a:srgbClr val="FF0000"/>
                </a:solidFill>
              </a:rPr>
              <a:t>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587398" y="4222475"/>
            <a:ext cx="649770" cy="5505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>
                <a:solidFill>
                  <a:srgbClr val="FF0000"/>
                </a:solidFill>
              </a:rPr>
              <a:t>4</a:t>
            </a:r>
            <a:r>
              <a:rPr lang="kk-KZ" sz="2800" b="1" dirty="0" smtClean="0">
                <a:solidFill>
                  <a:srgbClr val="FF0000"/>
                </a:solidFill>
              </a:rPr>
              <a:t>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176969" y="4210131"/>
            <a:ext cx="649770" cy="5505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FF0000"/>
              </a:solidFill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3203848" y="3965371"/>
            <a:ext cx="0" cy="21602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0" y="2639625"/>
            <a:ext cx="9144000" cy="42183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Левая фигурная скобка 36"/>
          <p:cNvSpPr/>
          <p:nvPr/>
        </p:nvSpPr>
        <p:spPr>
          <a:xfrm>
            <a:off x="-2052736" y="-1035496"/>
            <a:ext cx="72008" cy="522058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Двойные фигурные скобки 37"/>
          <p:cNvSpPr/>
          <p:nvPr/>
        </p:nvSpPr>
        <p:spPr>
          <a:xfrm>
            <a:off x="1619672" y="5157192"/>
            <a:ext cx="1465043" cy="504056"/>
          </a:xfrm>
          <a:prstGeom prst="brace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Купить телескоп Meade Polaris 114 мм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1929" y="2776701"/>
            <a:ext cx="1652178" cy="2780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Купить телескоп Meade Polaris 114 мм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233" y="2780827"/>
            <a:ext cx="1525763" cy="2567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упить телескоп Levenhuk Skyline BASE 70T - интернет-магазин Levenhu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89" y="2780827"/>
            <a:ext cx="1432299" cy="2277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Купить телескоп Levenhuk Skyline BASE 70T - интернет-магазин Levenhu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924" y="2776701"/>
            <a:ext cx="1431636" cy="2276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онсультативный буклет «Готовы ли Вы к школе?» Советы родителям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5491" y="953145"/>
            <a:ext cx="2894857" cy="2750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Овал 31"/>
          <p:cNvSpPr/>
          <p:nvPr/>
        </p:nvSpPr>
        <p:spPr>
          <a:xfrm>
            <a:off x="98670" y="5050370"/>
            <a:ext cx="1798305" cy="1008112"/>
          </a:xfrm>
          <a:prstGeom prst="ellipse">
            <a:avLst/>
          </a:prstGeom>
          <a:solidFill>
            <a:srgbClr val="00FFFF"/>
          </a:solidFill>
          <a:ln w="57150">
            <a:solidFill>
              <a:srgbClr val="EE1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chemeClr val="tx1"/>
                </a:solidFill>
              </a:rPr>
              <a:t>78900тг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34" name="Овал 33"/>
          <p:cNvSpPr/>
          <p:nvPr/>
        </p:nvSpPr>
        <p:spPr>
          <a:xfrm>
            <a:off x="1985617" y="5050370"/>
            <a:ext cx="1798305" cy="1008112"/>
          </a:xfrm>
          <a:prstGeom prst="ellipse">
            <a:avLst/>
          </a:prstGeom>
          <a:solidFill>
            <a:srgbClr val="00FFFF"/>
          </a:solidFill>
          <a:ln w="57150">
            <a:solidFill>
              <a:srgbClr val="EE1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chemeClr val="tx1"/>
                </a:solidFill>
              </a:rPr>
              <a:t>78900тг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35" name="Правильный пятиугольник 34"/>
          <p:cNvSpPr/>
          <p:nvPr/>
        </p:nvSpPr>
        <p:spPr>
          <a:xfrm>
            <a:off x="4021929" y="5409220"/>
            <a:ext cx="1798305" cy="1008112"/>
          </a:xfrm>
          <a:prstGeom prst="pentagon">
            <a:avLst/>
          </a:prstGeom>
          <a:solidFill>
            <a:srgbClr val="97FA4C"/>
          </a:solidFill>
          <a:ln w="57150">
            <a:solidFill>
              <a:srgbClr val="EE1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chemeClr val="tx1"/>
                </a:solidFill>
              </a:rPr>
              <a:t>?  тг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39" name="Правильный пятиугольник 38"/>
          <p:cNvSpPr/>
          <p:nvPr/>
        </p:nvSpPr>
        <p:spPr>
          <a:xfrm>
            <a:off x="5916998" y="5409220"/>
            <a:ext cx="1798305" cy="1008112"/>
          </a:xfrm>
          <a:prstGeom prst="pentagon">
            <a:avLst/>
          </a:prstGeom>
          <a:solidFill>
            <a:srgbClr val="97FA4C"/>
          </a:solidFill>
          <a:ln w="57150">
            <a:solidFill>
              <a:srgbClr val="EE1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chemeClr val="tx1"/>
                </a:solidFill>
              </a:rPr>
              <a:t>?  тг</a:t>
            </a:r>
            <a:endParaRPr lang="ru-RU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969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558" y="1628800"/>
            <a:ext cx="8064896" cy="51125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4400" b="1" dirty="0" smtClean="0">
                <a:ln>
                  <a:solidFill>
                    <a:srgbClr val="260ED4"/>
                  </a:solidFill>
                </a:ln>
                <a:solidFill>
                  <a:srgbClr val="260ED4"/>
                </a:solidFill>
              </a:rPr>
              <a:t>Телескоп саны - 2</a:t>
            </a:r>
          </a:p>
          <a:p>
            <a:r>
              <a:rPr lang="kk-KZ" sz="4400" b="1" dirty="0" smtClean="0">
                <a:ln>
                  <a:solidFill>
                    <a:srgbClr val="260ED4"/>
                  </a:solidFill>
                </a:ln>
                <a:solidFill>
                  <a:srgbClr val="260ED4"/>
                </a:solidFill>
              </a:rPr>
              <a:t>Бағасы - 78900тг</a:t>
            </a:r>
          </a:p>
          <a:p>
            <a:r>
              <a:rPr lang="en-US" sz="4400" b="1" dirty="0" err="1" smtClean="0">
                <a:ln>
                  <a:solidFill>
                    <a:srgbClr val="260ED4"/>
                  </a:solidFill>
                </a:ln>
                <a:solidFill>
                  <a:srgbClr val="260ED4"/>
                </a:solidFill>
              </a:rPr>
              <a:t>Teleskop</a:t>
            </a:r>
            <a:r>
              <a:rPr lang="en-US" sz="4400" b="1" dirty="0" smtClean="0">
                <a:ln>
                  <a:solidFill>
                    <a:srgbClr val="260ED4"/>
                  </a:solidFill>
                </a:ln>
                <a:solidFill>
                  <a:srgbClr val="260ED4"/>
                </a:solidFill>
              </a:rPr>
              <a:t> c</a:t>
            </a:r>
            <a:r>
              <a:rPr lang="kk-KZ" sz="4400" b="1" dirty="0" smtClean="0">
                <a:ln>
                  <a:solidFill>
                    <a:srgbClr val="260ED4"/>
                  </a:solidFill>
                </a:ln>
                <a:solidFill>
                  <a:srgbClr val="260ED4"/>
                </a:solidFill>
              </a:rPr>
              <a:t>аны - 2</a:t>
            </a:r>
          </a:p>
          <a:p>
            <a:r>
              <a:rPr lang="kk-KZ" sz="4400" b="1" dirty="0" smtClean="0">
                <a:ln>
                  <a:solidFill>
                    <a:srgbClr val="260ED4"/>
                  </a:solidFill>
                </a:ln>
                <a:solidFill>
                  <a:srgbClr val="260ED4"/>
                </a:solidFill>
              </a:rPr>
              <a:t>Бағасы - ?</a:t>
            </a:r>
          </a:p>
          <a:p>
            <a:endParaRPr lang="kk-KZ" sz="4400" b="1" dirty="0" smtClean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  <a:p>
            <a:r>
              <a:rPr lang="kk-KZ" sz="44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Шешуі:</a:t>
            </a:r>
          </a:p>
          <a:p>
            <a:r>
              <a:rPr lang="kk-KZ" sz="4400" b="1" dirty="0" smtClean="0">
                <a:ln>
                  <a:solidFill>
                    <a:srgbClr val="260ED4"/>
                  </a:solidFill>
                </a:ln>
                <a:solidFill>
                  <a:srgbClr val="260ED4"/>
                </a:solidFill>
              </a:rPr>
              <a:t>(371800-78900*2):2=107 000тг </a:t>
            </a:r>
          </a:p>
          <a:p>
            <a:r>
              <a:rPr lang="kk-KZ" sz="44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Жауабы: </a:t>
            </a:r>
            <a:r>
              <a:rPr lang="kk-KZ" sz="3600" b="1" dirty="0" smtClean="0">
                <a:ln>
                  <a:solidFill>
                    <a:srgbClr val="260ED4"/>
                  </a:solidFill>
                </a:ln>
                <a:solidFill>
                  <a:srgbClr val="260ED4"/>
                </a:solidFill>
              </a:rPr>
              <a:t>Екінші </a:t>
            </a:r>
            <a:r>
              <a:rPr lang="en-US" sz="3600" b="1" dirty="0" err="1" smtClean="0">
                <a:ln>
                  <a:solidFill>
                    <a:srgbClr val="260ED4"/>
                  </a:solidFill>
                </a:ln>
                <a:solidFill>
                  <a:srgbClr val="260ED4"/>
                </a:solidFill>
              </a:rPr>
              <a:t>teleskop</a:t>
            </a:r>
            <a:r>
              <a:rPr lang="en-US" sz="3600" b="1" dirty="0" smtClean="0">
                <a:ln>
                  <a:solidFill>
                    <a:srgbClr val="260ED4"/>
                  </a:solidFill>
                </a:ln>
                <a:solidFill>
                  <a:srgbClr val="260ED4"/>
                </a:solidFill>
              </a:rPr>
              <a:t> 107000</a:t>
            </a:r>
            <a:r>
              <a:rPr lang="kk-KZ" sz="3600" b="1" dirty="0" smtClean="0">
                <a:ln>
                  <a:solidFill>
                    <a:srgbClr val="260ED4"/>
                  </a:solidFill>
                </a:ln>
                <a:solidFill>
                  <a:srgbClr val="260ED4"/>
                </a:solidFill>
              </a:rPr>
              <a:t>теңге тұрады.</a:t>
            </a:r>
            <a:endParaRPr lang="en-US" sz="3600" b="1" dirty="0" smtClean="0">
              <a:ln>
                <a:solidFill>
                  <a:srgbClr val="260ED4"/>
                </a:solidFill>
              </a:ln>
              <a:solidFill>
                <a:srgbClr val="260ED4"/>
              </a:solidFill>
            </a:endParaRPr>
          </a:p>
          <a:p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3" name="Правая фигурная скобка 2"/>
          <p:cNvSpPr/>
          <p:nvPr/>
        </p:nvSpPr>
        <p:spPr>
          <a:xfrm>
            <a:off x="4793222" y="886320"/>
            <a:ext cx="576064" cy="2520280"/>
          </a:xfrm>
          <a:prstGeom prst="rightBrace">
            <a:avLst>
              <a:gd name="adj1" fmla="val 15440"/>
              <a:gd name="adj2" fmla="val 48375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436096" y="1124744"/>
            <a:ext cx="2808312" cy="16704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800" b="1" dirty="0" smtClean="0">
                <a:solidFill>
                  <a:srgbClr val="260ED4"/>
                </a:solidFill>
              </a:rPr>
              <a:t>371800тг</a:t>
            </a:r>
            <a:endParaRPr lang="ru-RU" sz="4800" b="1" dirty="0">
              <a:solidFill>
                <a:srgbClr val="260ED4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75656" y="-39904"/>
            <a:ext cx="57345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Есепті шығарамыз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8338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55316" y="0"/>
            <a:ext cx="9454640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rgbClr val="260ED4"/>
                  </a:solidFill>
                  <a:prstDash val="solid"/>
                </a:ln>
                <a:solidFill>
                  <a:srgbClr val="260ED4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</a:t>
            </a:r>
            <a:r>
              <a:rPr lang="kk-KZ" sz="2800" b="1" cap="all" dirty="0" smtClean="0">
                <a:ln w="9000" cmpd="sng">
                  <a:solidFill>
                    <a:srgbClr val="260ED4"/>
                  </a:solidFill>
                  <a:prstDash val="solid"/>
                </a:ln>
                <a:solidFill>
                  <a:srgbClr val="260ED4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.В.Ломоносов атындағы орта мектебі</a:t>
            </a:r>
          </a:p>
          <a:p>
            <a:pPr algn="ctr"/>
            <a:r>
              <a:rPr lang="ru-RU" sz="2800" b="1" cap="all" dirty="0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Математика 4сынып</a:t>
            </a:r>
          </a:p>
          <a:p>
            <a:pPr algn="ctr"/>
            <a:r>
              <a:rPr lang="ru-RU" b="1" cap="all" dirty="0" err="1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Тақырыбы</a:t>
            </a:r>
            <a:r>
              <a:rPr lang="ru-RU" b="1" cap="all" dirty="0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:</a:t>
            </a:r>
            <a:r>
              <a:rPr lang="ru-RU" sz="2800" b="1" cap="all" dirty="0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400" b="1" cap="all" dirty="0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</a:t>
            </a:r>
            <a:r>
              <a:rPr lang="en-US" sz="2400" b="1" cap="all" dirty="0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C</a:t>
            </a:r>
            <a:r>
              <a:rPr lang="kk-KZ" sz="2400" b="1" cap="all" dirty="0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анды және әріпті өрнектер</a:t>
            </a:r>
            <a:r>
              <a:rPr lang="ru-RU" sz="2400" b="1" cap="all" dirty="0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» </a:t>
            </a:r>
            <a:r>
              <a:rPr lang="ru-RU" sz="2400" b="1" cap="all" dirty="0" err="1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Өрнектерді</a:t>
            </a:r>
            <a:r>
              <a:rPr lang="ru-RU" sz="2400" b="1" cap="all" dirty="0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400" b="1" cap="all" dirty="0" err="1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түрлендіру</a:t>
            </a:r>
            <a:endParaRPr lang="ru-RU" sz="2400" b="1" cap="all" dirty="0">
              <a:ln w="9000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556792"/>
            <a:ext cx="3888432" cy="21602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(5+4)*3=27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5*3+4*3=27</a:t>
            </a:r>
            <a:endParaRPr lang="kk-KZ" sz="4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2004" y="1535642"/>
            <a:ext cx="3888432" cy="21602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(8-5)*3=9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8*3-5*3=9</a:t>
            </a:r>
            <a:endParaRPr lang="kk-KZ" sz="4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5783" y="6087955"/>
            <a:ext cx="876354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dirty="0" err="1" smtClean="0">
                <a:ln w="9000" cmpd="sng">
                  <a:solidFill>
                    <a:srgbClr val="260ED4"/>
                  </a:solidFill>
                  <a:prstDash val="solid"/>
                </a:ln>
                <a:solidFill>
                  <a:srgbClr val="260ED4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Жа</a:t>
            </a:r>
            <a:r>
              <a:rPr lang="kk-KZ" sz="2800" b="1" cap="all" dirty="0" smtClean="0">
                <a:ln w="9000" cmpd="sng">
                  <a:solidFill>
                    <a:srgbClr val="260ED4"/>
                  </a:solidFill>
                  <a:prstDash val="solid"/>
                </a:ln>
                <a:solidFill>
                  <a:srgbClr val="260ED4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қшаны ашып  көбейтіп қосамыз,азайтамыз</a:t>
            </a:r>
          </a:p>
        </p:txBody>
      </p:sp>
      <p:sp>
        <p:nvSpPr>
          <p:cNvPr id="7" name="Стрелка вправо 6"/>
          <p:cNvSpPr/>
          <p:nvPr/>
        </p:nvSpPr>
        <p:spPr>
          <a:xfrm rot="5400000">
            <a:off x="3723096" y="4716771"/>
            <a:ext cx="1519680" cy="541952"/>
          </a:xfrm>
          <a:prstGeom prst="rightArrow">
            <a:avLst>
              <a:gd name="adj1" fmla="val 38578"/>
              <a:gd name="adj2" fmla="val 500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130589" y="4077072"/>
            <a:ext cx="3176736" cy="1821350"/>
          </a:xfrm>
          <a:prstGeom prst="wedgeRoundRectCallout">
            <a:avLst>
              <a:gd name="adj1" fmla="val -4507"/>
              <a:gd name="adj2" fmla="val -83618"/>
              <a:gd name="adj3" fmla="val 16667"/>
            </a:avLst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260ED4"/>
                </a:solidFill>
                <a:latin typeface="Times New Roman" pitchFamily="18" charset="0"/>
                <a:cs typeface="Times New Roman" pitchFamily="18" charset="0"/>
              </a:rPr>
              <a:t>Жақша қосынды</a:t>
            </a:r>
          </a:p>
          <a:p>
            <a:pPr algn="ctr"/>
            <a:r>
              <a:rPr lang="kk-KZ" sz="2800" b="1" dirty="0" smtClean="0">
                <a:solidFill>
                  <a:srgbClr val="260ED4"/>
                </a:solidFill>
                <a:latin typeface="Times New Roman" pitchFamily="18" charset="0"/>
                <a:cs typeface="Times New Roman" pitchFamily="18" charset="0"/>
              </a:rPr>
              <a:t>Әр қосылғышты санға көбейту</a:t>
            </a: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5580112" y="4077072"/>
            <a:ext cx="3563888" cy="1821350"/>
          </a:xfrm>
          <a:prstGeom prst="wedgeRoundRectCallout">
            <a:avLst>
              <a:gd name="adj1" fmla="val -41454"/>
              <a:gd name="adj2" fmla="val -91111"/>
              <a:gd name="adj3" fmla="val 16667"/>
            </a:avLst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260ED4"/>
                </a:solidFill>
                <a:latin typeface="Times New Roman" pitchFamily="18" charset="0"/>
                <a:cs typeface="Times New Roman" pitchFamily="18" charset="0"/>
              </a:rPr>
              <a:t>Жақша айырма</a:t>
            </a:r>
          </a:p>
          <a:p>
            <a:pPr algn="ctr"/>
            <a:r>
              <a:rPr lang="kk-KZ" sz="2800" b="1" dirty="0" smtClean="0">
                <a:solidFill>
                  <a:srgbClr val="260ED4"/>
                </a:solidFill>
                <a:latin typeface="Times New Roman" pitchFamily="18" charset="0"/>
                <a:cs typeface="Times New Roman" pitchFamily="18" charset="0"/>
              </a:rPr>
              <a:t>Азайғыш,азайтқышты көбейту</a:t>
            </a:r>
          </a:p>
        </p:txBody>
      </p:sp>
    </p:spTree>
    <p:extLst>
      <p:ext uri="{BB962C8B-B14F-4D97-AF65-F5344CB8AC3E}">
        <p14:creationId xmlns:p14="http://schemas.microsoft.com/office/powerpoint/2010/main" val="1381807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8F6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0695" y="674575"/>
            <a:ext cx="7920880" cy="239438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4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Х+Х+Х+Х+Х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=5*Х</a:t>
            </a:r>
          </a:p>
          <a:p>
            <a:pPr algn="ctr"/>
            <a:endParaRPr lang="ru-RU" sz="4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5Х</a:t>
            </a:r>
          </a:p>
          <a:p>
            <a:pPr algn="ctr"/>
            <a:endParaRPr lang="kk-KZ" sz="4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трелка вправо 2"/>
          <p:cNvSpPr/>
          <p:nvPr/>
        </p:nvSpPr>
        <p:spPr>
          <a:xfrm rot="5400000">
            <a:off x="4151603" y="1660366"/>
            <a:ext cx="759840" cy="541952"/>
          </a:xfrm>
          <a:prstGeom prst="rightArrow">
            <a:avLst>
              <a:gd name="adj1" fmla="val 38578"/>
              <a:gd name="adj2" fmla="val 500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62773" y="3284984"/>
            <a:ext cx="5123567" cy="32129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+у+у+у=</a:t>
            </a:r>
          </a:p>
          <a:p>
            <a:r>
              <a:rPr lang="en-US" sz="4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t+t+t+t+t+t</a:t>
            </a:r>
            <a:r>
              <a:rPr lang="en-US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</a:p>
          <a:p>
            <a:r>
              <a:rPr lang="en-US" sz="4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z+z+z+z+z+z+z</a:t>
            </a:r>
            <a:endParaRPr lang="kk-KZ" sz="4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5305092" y="3062018"/>
            <a:ext cx="3816424" cy="2019980"/>
          </a:xfrm>
          <a:prstGeom prst="wedgeRoundRectCallout">
            <a:avLst>
              <a:gd name="adj1" fmla="val -56963"/>
              <a:gd name="adj2" fmla="val -68274"/>
              <a:gd name="adj3" fmla="val 16667"/>
            </a:avLst>
          </a:prstGeom>
          <a:solidFill>
            <a:srgbClr val="00FFFF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көбейту таңбасын қоймай ақ жазуға болады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274" y="0"/>
            <a:ext cx="876354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2800" b="1" cap="all" dirty="0" smtClean="0">
                <a:ln w="9000" cmpd="sng">
                  <a:solidFill>
                    <a:srgbClr val="260ED4"/>
                  </a:solidFill>
                  <a:prstDash val="solid"/>
                </a:ln>
                <a:solidFill>
                  <a:srgbClr val="260ED4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Өрнектерді түрлендіріп қалай жазамыз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53893" y="3581235"/>
            <a:ext cx="484127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2800" b="1" cap="all" dirty="0" smtClean="0">
                <a:ln w="9000" cmpd="sng">
                  <a:solidFill>
                    <a:srgbClr val="260ED4"/>
                  </a:solidFill>
                  <a:prstDash val="solid"/>
                </a:ln>
                <a:solidFill>
                  <a:srgbClr val="260ED4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Көбейтумен алмастыр</a:t>
            </a:r>
          </a:p>
        </p:txBody>
      </p:sp>
    </p:spTree>
    <p:extLst>
      <p:ext uri="{BB962C8B-B14F-4D97-AF65-F5344CB8AC3E}">
        <p14:creationId xmlns:p14="http://schemas.microsoft.com/office/powerpoint/2010/main" val="261067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Подарочная коробка - Магазин товаров для праздника «Подаркино» во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1586583"/>
            <a:ext cx="180020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Подарочная коробка - Магазин товаров для праздника «Подаркино» во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5" y="1231520"/>
            <a:ext cx="2276935" cy="2276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Подарочная коробка - Магазин товаров для праздника «Подаркино» во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109848"/>
            <a:ext cx="252028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9965" y="3630128"/>
            <a:ext cx="8964488" cy="322787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4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4000" b="1" dirty="0" smtClean="0">
                <a:solidFill>
                  <a:srgbClr val="3C1DC1"/>
                </a:solidFill>
                <a:latin typeface="Times New Roman" pitchFamily="18" charset="0"/>
                <a:cs typeface="Times New Roman" pitchFamily="18" charset="0"/>
              </a:rPr>
              <a:t>1-ші қорапта бірнеше ойыншық бар</a:t>
            </a:r>
          </a:p>
          <a:p>
            <a:pPr algn="ctr"/>
            <a:r>
              <a:rPr lang="kk-KZ" sz="4000" b="1" dirty="0" smtClean="0">
                <a:solidFill>
                  <a:srgbClr val="3C1DC1"/>
                </a:solidFill>
                <a:latin typeface="Times New Roman" pitchFamily="18" charset="0"/>
                <a:cs typeface="Times New Roman" pitchFamily="18" charset="0"/>
              </a:rPr>
              <a:t>2-ші қорапта одан 2-есе артық</a:t>
            </a:r>
          </a:p>
          <a:p>
            <a:pPr algn="ctr"/>
            <a:r>
              <a:rPr lang="kk-KZ" sz="4000" b="1" dirty="0" smtClean="0">
                <a:solidFill>
                  <a:srgbClr val="3C1DC1"/>
                </a:solidFill>
                <a:latin typeface="Times New Roman" pitchFamily="18" charset="0"/>
                <a:cs typeface="Times New Roman" pitchFamily="18" charset="0"/>
              </a:rPr>
              <a:t>.Ал 3-ші қорапта біріншіден 3-есе артық</a:t>
            </a:r>
          </a:p>
          <a:p>
            <a:pPr algn="ctr"/>
            <a:endParaRPr lang="ru-RU" sz="4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4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Выгнутая вниз стрелка 6"/>
          <p:cNvSpPr/>
          <p:nvPr/>
        </p:nvSpPr>
        <p:spPr>
          <a:xfrm rot="10800000">
            <a:off x="1750999" y="865760"/>
            <a:ext cx="1792217" cy="731520"/>
          </a:xfrm>
          <a:prstGeom prst="curvedUpArrow">
            <a:avLst/>
          </a:prstGeom>
          <a:solidFill>
            <a:srgbClr val="6F0BD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Выгнутая вниз стрелка 8"/>
          <p:cNvSpPr/>
          <p:nvPr/>
        </p:nvSpPr>
        <p:spPr>
          <a:xfrm rot="10800000">
            <a:off x="2123727" y="744088"/>
            <a:ext cx="4528521" cy="731520"/>
          </a:xfrm>
          <a:prstGeom prst="curvedUpArrow">
            <a:avLst>
              <a:gd name="adj1" fmla="val 25000"/>
              <a:gd name="adj2" fmla="val 100000"/>
              <a:gd name="adj3" fmla="val 25000"/>
            </a:avLst>
          </a:prstGeom>
          <a:solidFill>
            <a:srgbClr val="6F0BD3"/>
          </a:solidFill>
          <a:ln>
            <a:solidFill>
              <a:srgbClr val="3C1D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274" y="0"/>
            <a:ext cx="876354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2800" b="1" cap="all" dirty="0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Есепке өрнек қалай құрамыз?</a:t>
            </a:r>
          </a:p>
        </p:txBody>
      </p:sp>
    </p:spTree>
    <p:extLst>
      <p:ext uri="{BB962C8B-B14F-4D97-AF65-F5344CB8AC3E}">
        <p14:creationId xmlns:p14="http://schemas.microsoft.com/office/powerpoint/2010/main" val="2005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8F6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6056" y="404664"/>
            <a:ext cx="7991931" cy="224676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800" b="1" cap="all" dirty="0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</a:t>
            </a:r>
            <a:r>
              <a:rPr lang="ru-RU" sz="2800" b="1" cap="all" dirty="0" err="1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Ес</a:t>
            </a:r>
            <a:r>
              <a:rPr lang="kk-KZ" sz="2800" b="1" cap="all" dirty="0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іңде сақта!</a:t>
            </a:r>
          </a:p>
          <a:p>
            <a:pPr algn="ctr"/>
            <a:r>
              <a:rPr lang="kk-KZ" sz="2800" b="1" cap="all" dirty="0" smtClean="0">
                <a:ln w="9000" cmpd="sng">
                  <a:solidFill>
                    <a:srgbClr val="260ED4"/>
                  </a:solidFill>
                  <a:prstDash val="solid"/>
                </a:ln>
                <a:solidFill>
                  <a:srgbClr val="260ED4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Егер теңдеудің оң немесе сол жақ бөлігінде </a:t>
            </a:r>
          </a:p>
          <a:p>
            <a:pPr algn="ctr"/>
            <a:r>
              <a:rPr lang="kk-KZ" sz="2800" b="1" cap="all" dirty="0" smtClean="0">
                <a:ln w="9000" cmpd="sng">
                  <a:solidFill>
                    <a:srgbClr val="260ED4"/>
                  </a:solidFill>
                  <a:prstDash val="solid"/>
                </a:ln>
                <a:solidFill>
                  <a:srgbClr val="260ED4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түрлендіруге болатын өрнек бар болса, </a:t>
            </a:r>
          </a:p>
          <a:p>
            <a:pPr algn="ctr"/>
            <a:r>
              <a:rPr lang="kk-KZ" sz="2800" b="1" cap="all" dirty="0" smtClean="0">
                <a:ln w="9000" cmpd="sng">
                  <a:solidFill>
                    <a:srgbClr val="260ED4"/>
                  </a:solidFill>
                  <a:prstDash val="solid"/>
                </a:ln>
                <a:solidFill>
                  <a:srgbClr val="260ED4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онда алдымен өрнекті ықшамдаймыз.</a:t>
            </a:r>
          </a:p>
          <a:p>
            <a:pPr algn="ctr"/>
            <a:r>
              <a:rPr lang="kk-KZ" sz="2800" b="1" cap="all" dirty="0" smtClean="0">
                <a:ln w="9000" cmpd="sng">
                  <a:solidFill>
                    <a:srgbClr val="260ED4"/>
                  </a:solidFill>
                  <a:prstDash val="solid"/>
                </a:ln>
                <a:solidFill>
                  <a:srgbClr val="260ED4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Содан кейін ғана теңдеуді шешуге кірісеміз</a:t>
            </a:r>
          </a:p>
        </p:txBody>
      </p:sp>
      <p:sp>
        <p:nvSpPr>
          <p:cNvPr id="3" name="Прямоугольная выноска 2"/>
          <p:cNvSpPr/>
          <p:nvPr/>
        </p:nvSpPr>
        <p:spPr>
          <a:xfrm>
            <a:off x="467543" y="4149080"/>
            <a:ext cx="3401115" cy="2560215"/>
          </a:xfrm>
          <a:prstGeom prst="wedgeRectCallout">
            <a:avLst>
              <a:gd name="adj1" fmla="val -1202"/>
              <a:gd name="adj2" fmla="val -6505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k-KZ" sz="4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4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4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10х+2х=60</a:t>
            </a:r>
          </a:p>
          <a:p>
            <a:endParaRPr lang="kk-KZ" sz="4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4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4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4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ая выноска 3"/>
          <p:cNvSpPr/>
          <p:nvPr/>
        </p:nvSpPr>
        <p:spPr>
          <a:xfrm>
            <a:off x="5166872" y="4149080"/>
            <a:ext cx="3401115" cy="2560214"/>
          </a:xfrm>
          <a:prstGeom prst="wedgeRectCallout">
            <a:avLst>
              <a:gd name="adj1" fmla="val 3492"/>
              <a:gd name="adj2" fmla="val -6392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k-KZ" sz="4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4800" b="1" dirty="0">
              <a:ln>
                <a:solidFill>
                  <a:srgbClr val="FF0000"/>
                </a:solidFill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4800" b="1" dirty="0" smtClean="0">
              <a:ln>
                <a:solidFill>
                  <a:srgbClr val="FF0000"/>
                </a:solidFill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15х+20х=90</a:t>
            </a:r>
          </a:p>
          <a:p>
            <a:endParaRPr lang="kk-KZ" sz="4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4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4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4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ьная выноска 4"/>
          <p:cNvSpPr/>
          <p:nvPr/>
        </p:nvSpPr>
        <p:spPr>
          <a:xfrm>
            <a:off x="1835696" y="2651433"/>
            <a:ext cx="5400600" cy="1102183"/>
          </a:xfrm>
          <a:prstGeom prst="wedgeEllipseCallout">
            <a:avLst>
              <a:gd name="adj1" fmla="val -26880"/>
              <a:gd name="adj2" fmla="val 94105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FF0000"/>
                </a:solidFill>
              </a:rPr>
              <a:t>Теңдеулердің сол жағын ықшамда және шеш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691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ФЛЯГИ АЛЮМИНИЕВЫЕ 10 л, 18 л, 25 л, 40 литров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7" y="683557"/>
            <a:ext cx="4833675" cy="483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7-конечная звезда 3"/>
          <p:cNvSpPr/>
          <p:nvPr/>
        </p:nvSpPr>
        <p:spPr>
          <a:xfrm>
            <a:off x="3563888" y="2924944"/>
            <a:ext cx="2736303" cy="1368152"/>
          </a:xfrm>
          <a:prstGeom prst="star7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chemeClr val="tx1"/>
                </a:solidFill>
              </a:rPr>
              <a:t>60кг</a:t>
            </a:r>
          </a:p>
          <a:p>
            <a:pPr algn="ctr"/>
            <a:r>
              <a:rPr lang="kk-KZ" sz="3200" b="1" cap="all" dirty="0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БАЛ</a:t>
            </a:r>
            <a:endParaRPr lang="ru-RU" sz="3200" b="1" cap="all" dirty="0">
              <a:ln w="9000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617004" y="506865"/>
            <a:ext cx="2149352" cy="876055"/>
          </a:xfrm>
          <a:prstGeom prst="wedgeRectCallout">
            <a:avLst>
              <a:gd name="adj1" fmla="val 69732"/>
              <a:gd name="adj2" fmla="val 141569"/>
            </a:avLst>
          </a:prstGeom>
          <a:solidFill>
            <a:srgbClr val="00FF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000099"/>
                </a:solidFill>
              </a:rPr>
              <a:t>50</a:t>
            </a:r>
            <a:r>
              <a:rPr lang="ru-RU" sz="3600" b="1" dirty="0" smtClean="0">
                <a:solidFill>
                  <a:srgbClr val="000099"/>
                </a:solidFill>
              </a:rPr>
              <a:t>%</a:t>
            </a:r>
            <a:endParaRPr lang="ru-RU" sz="3600" b="1" dirty="0">
              <a:solidFill>
                <a:srgbClr val="000099"/>
              </a:solidFill>
            </a:endParaRPr>
          </a:p>
        </p:txBody>
      </p:sp>
      <p:sp>
        <p:nvSpPr>
          <p:cNvPr id="7" name="Прямоугольная выноска 6"/>
          <p:cNvSpPr/>
          <p:nvPr/>
        </p:nvSpPr>
        <p:spPr>
          <a:xfrm>
            <a:off x="617004" y="2048889"/>
            <a:ext cx="2287924" cy="876055"/>
          </a:xfrm>
          <a:prstGeom prst="wedgeRectCallout">
            <a:avLst>
              <a:gd name="adj1" fmla="val 76485"/>
              <a:gd name="adj2" fmla="val 118374"/>
            </a:avLst>
          </a:prstGeom>
          <a:solidFill>
            <a:srgbClr val="00FF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000099"/>
                </a:solidFill>
              </a:rPr>
              <a:t>25</a:t>
            </a:r>
            <a:r>
              <a:rPr lang="ru-RU" sz="3600" b="1" dirty="0" smtClean="0">
                <a:solidFill>
                  <a:srgbClr val="000099"/>
                </a:solidFill>
              </a:rPr>
              <a:t>%</a:t>
            </a:r>
            <a:endParaRPr lang="ru-RU" sz="3600" b="1" dirty="0">
              <a:solidFill>
                <a:srgbClr val="000099"/>
              </a:solidFill>
            </a:endParaRP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617004" y="4005064"/>
            <a:ext cx="2149352" cy="876055"/>
          </a:xfrm>
          <a:prstGeom prst="wedgeRectCallout">
            <a:avLst>
              <a:gd name="adj1" fmla="val 60953"/>
              <a:gd name="adj2" fmla="val -78782"/>
            </a:avLst>
          </a:prstGeom>
          <a:solidFill>
            <a:srgbClr val="00FF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000099"/>
                </a:solidFill>
              </a:rPr>
              <a:t>10</a:t>
            </a:r>
            <a:r>
              <a:rPr lang="ru-RU" sz="3600" b="1" dirty="0" smtClean="0">
                <a:solidFill>
                  <a:srgbClr val="000099"/>
                </a:solidFill>
              </a:rPr>
              <a:t>%</a:t>
            </a:r>
            <a:endParaRPr lang="ru-RU" sz="3600" b="1" dirty="0">
              <a:solidFill>
                <a:srgbClr val="000099"/>
              </a:solidFill>
            </a:endParaRPr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2267744" y="5301208"/>
            <a:ext cx="2149352" cy="876055"/>
          </a:xfrm>
          <a:prstGeom prst="wedgeRectCallout">
            <a:avLst>
              <a:gd name="adj1" fmla="val -3874"/>
              <a:gd name="adj2" fmla="val -95350"/>
            </a:avLst>
          </a:prstGeom>
          <a:solidFill>
            <a:srgbClr val="00FF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000099"/>
                </a:solidFill>
              </a:rPr>
              <a:t>30</a:t>
            </a:r>
            <a:r>
              <a:rPr lang="ru-RU" sz="3600" b="1" dirty="0" smtClean="0">
                <a:solidFill>
                  <a:srgbClr val="000099"/>
                </a:solidFill>
              </a:rPr>
              <a:t>%</a:t>
            </a:r>
            <a:endParaRPr lang="ru-RU" sz="3600" b="1" dirty="0">
              <a:solidFill>
                <a:srgbClr val="000099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028301" y="160337"/>
            <a:ext cx="129548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all" spc="0" dirty="0" err="1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Есепте</a:t>
            </a:r>
            <a:endParaRPr lang="ru-RU" sz="2800" b="1" cap="all" spc="0" dirty="0">
              <a:ln w="9000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56154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Купить самогонные аппараты в Тольятти. Магазин «Дом-Дача-Интерьер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506865"/>
            <a:ext cx="6480720" cy="496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ая выноска 2"/>
          <p:cNvSpPr/>
          <p:nvPr/>
        </p:nvSpPr>
        <p:spPr>
          <a:xfrm>
            <a:off x="1037117" y="332656"/>
            <a:ext cx="2149352" cy="876055"/>
          </a:xfrm>
          <a:prstGeom prst="wedgeRectCallout">
            <a:avLst>
              <a:gd name="adj1" fmla="val 69732"/>
              <a:gd name="adj2" fmla="val 141569"/>
            </a:avLst>
          </a:prstGeom>
          <a:solidFill>
            <a:srgbClr val="00FF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000099"/>
                </a:solidFill>
              </a:rPr>
              <a:t>50</a:t>
            </a:r>
            <a:r>
              <a:rPr lang="ru-RU" sz="3600" b="1" dirty="0" smtClean="0">
                <a:solidFill>
                  <a:srgbClr val="000099"/>
                </a:solidFill>
              </a:rPr>
              <a:t>%</a:t>
            </a:r>
            <a:endParaRPr lang="ru-RU" sz="3600" b="1" dirty="0">
              <a:solidFill>
                <a:srgbClr val="000099"/>
              </a:solidFill>
            </a:endParaRPr>
          </a:p>
        </p:txBody>
      </p:sp>
      <p:sp>
        <p:nvSpPr>
          <p:cNvPr id="4" name="Прямоугольная выноска 3"/>
          <p:cNvSpPr/>
          <p:nvPr/>
        </p:nvSpPr>
        <p:spPr>
          <a:xfrm>
            <a:off x="1037117" y="2084382"/>
            <a:ext cx="2149352" cy="876055"/>
          </a:xfrm>
          <a:prstGeom prst="wedgeRectCallout">
            <a:avLst>
              <a:gd name="adj1" fmla="val 69732"/>
              <a:gd name="adj2" fmla="val 85239"/>
            </a:avLst>
          </a:prstGeom>
          <a:solidFill>
            <a:srgbClr val="00FF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000099"/>
                </a:solidFill>
              </a:rPr>
              <a:t>25</a:t>
            </a:r>
            <a:r>
              <a:rPr lang="ru-RU" sz="3600" b="1" dirty="0" smtClean="0">
                <a:solidFill>
                  <a:srgbClr val="000099"/>
                </a:solidFill>
              </a:rPr>
              <a:t>%</a:t>
            </a:r>
            <a:endParaRPr lang="ru-RU" sz="3600" b="1" dirty="0">
              <a:solidFill>
                <a:srgbClr val="000099"/>
              </a:solidFill>
            </a:endParaRPr>
          </a:p>
        </p:txBody>
      </p:sp>
      <p:sp>
        <p:nvSpPr>
          <p:cNvPr id="5" name="Прямоугольная выноска 4"/>
          <p:cNvSpPr/>
          <p:nvPr/>
        </p:nvSpPr>
        <p:spPr>
          <a:xfrm>
            <a:off x="1045703" y="3855068"/>
            <a:ext cx="2149352" cy="876055"/>
          </a:xfrm>
          <a:prstGeom prst="wedgeRectCallout">
            <a:avLst>
              <a:gd name="adj1" fmla="val 52850"/>
              <a:gd name="adj2" fmla="val -68842"/>
            </a:avLst>
          </a:prstGeom>
          <a:solidFill>
            <a:srgbClr val="00FF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000099"/>
                </a:solidFill>
              </a:rPr>
              <a:t>10</a:t>
            </a:r>
            <a:r>
              <a:rPr lang="ru-RU" sz="3600" b="1" dirty="0" smtClean="0">
                <a:solidFill>
                  <a:srgbClr val="000099"/>
                </a:solidFill>
              </a:rPr>
              <a:t>%</a:t>
            </a:r>
            <a:endParaRPr lang="ru-RU" sz="3600" b="1" dirty="0">
              <a:solidFill>
                <a:srgbClr val="000099"/>
              </a:solidFill>
            </a:endParaRPr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2304661" y="5472428"/>
            <a:ext cx="2149352" cy="876055"/>
          </a:xfrm>
          <a:prstGeom prst="wedgeRectCallout">
            <a:avLst>
              <a:gd name="adj1" fmla="val 60953"/>
              <a:gd name="adj2" fmla="val -78782"/>
            </a:avLst>
          </a:prstGeom>
          <a:solidFill>
            <a:srgbClr val="00FF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0099"/>
                </a:solidFill>
              </a:rPr>
              <a:t>5%</a:t>
            </a:r>
            <a:endParaRPr lang="ru-RU" sz="3600" b="1" dirty="0">
              <a:solidFill>
                <a:srgbClr val="000099"/>
              </a:solidFill>
            </a:endParaRPr>
          </a:p>
        </p:txBody>
      </p:sp>
      <p:sp>
        <p:nvSpPr>
          <p:cNvPr id="7" name="7-конечная звезда 6"/>
          <p:cNvSpPr/>
          <p:nvPr/>
        </p:nvSpPr>
        <p:spPr>
          <a:xfrm>
            <a:off x="4067944" y="2752546"/>
            <a:ext cx="3229035" cy="1540550"/>
          </a:xfrm>
          <a:prstGeom prst="star7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chemeClr val="tx1"/>
                </a:solidFill>
              </a:rPr>
              <a:t>500литр</a:t>
            </a:r>
          </a:p>
          <a:p>
            <a:pPr algn="ctr"/>
            <a:r>
              <a:rPr lang="kk-KZ" sz="3200" b="1" cap="all" dirty="0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 у</a:t>
            </a:r>
            <a:endParaRPr lang="ru-RU" sz="3200" b="1" cap="all" dirty="0">
              <a:ln w="9000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296979" y="160337"/>
            <a:ext cx="129548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all" spc="0" dirty="0" err="1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Есепте</a:t>
            </a:r>
            <a:endParaRPr lang="ru-RU" sz="2800" b="1" cap="all" spc="0" dirty="0">
              <a:ln w="9000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70692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265</Words>
  <Application>Microsoft Office PowerPoint</Application>
  <PresentationFormat>Экран (4:3)</PresentationFormat>
  <Paragraphs>93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Алсер</dc:creator>
  <cp:lastModifiedBy>Алсер</cp:lastModifiedBy>
  <cp:revision>2</cp:revision>
  <dcterms:created xsi:type="dcterms:W3CDTF">2020-05-08T17:02:13Z</dcterms:created>
  <dcterms:modified xsi:type="dcterms:W3CDTF">2020-05-08T17:13:52Z</dcterms:modified>
</cp:coreProperties>
</file>