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052736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188639"/>
            <a:ext cx="7772400" cy="2376265"/>
          </a:xfrm>
        </p:spPr>
        <p:txBody>
          <a:bodyPr>
            <a:normAutofit fontScale="90000"/>
          </a:bodyPr>
          <a:lstStyle/>
          <a:p>
            <a: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Оңтүстік Қазақстан облысы, Шымкент қаласы </a:t>
            </a:r>
            <a:b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№57 жалпы орта мектептің қазақ тілі мен әдебиеті пәні мұғалімі Жұбаева Гүлзахира Жолдасқызы</a:t>
            </a:r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Баяндаманың тақырыбы: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23528" y="3068960"/>
            <a:ext cx="8640960" cy="3168352"/>
          </a:xfrm>
        </p:spPr>
        <p:txBody>
          <a:bodyPr>
            <a:normAutofit/>
          </a:bodyPr>
          <a:lstStyle/>
          <a:p>
            <a:endParaRPr lang="kk-KZ" sz="3600" b="1" i="1" dirty="0" smtClean="0">
              <a:solidFill>
                <a:schemeClr val="bg2">
                  <a:lumMod val="25000"/>
                </a:schemeClr>
              </a:solidFill>
              <a:latin typeface="ItalicT" pitchFamily="2" charset="0"/>
              <a:cs typeface="ItalicT" pitchFamily="2" charset="0"/>
            </a:endParaRPr>
          </a:p>
          <a:p>
            <a:r>
              <a:rPr lang="kk-KZ" sz="3600" b="1" i="1" dirty="0" smtClean="0">
                <a:solidFill>
                  <a:schemeClr val="bg2">
                    <a:lumMod val="25000"/>
                  </a:schemeClr>
                </a:solidFill>
                <a:latin typeface="ItalicT" pitchFamily="2" charset="0"/>
                <a:cs typeface="ItalicT" pitchFamily="2" charset="0"/>
              </a:rPr>
              <a:t>Блум таксономиясы-оқытудағы тиімді әдістердің бірі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8136904" cy="5976664"/>
          </a:xfrm>
        </p:spPr>
        <p:txBody>
          <a:bodyPr>
            <a:normAutofit fontScale="77500" lnSpcReduction="20000"/>
          </a:bodyPr>
          <a:lstStyle/>
          <a:p>
            <a:pPr marL="3714750" lvl="7" indent="-514350"/>
            <a:endParaRPr lang="ru-RU" b="1" dirty="0" smtClean="0"/>
          </a:p>
          <a:p>
            <a:pPr marL="3714750" lvl="7" indent="-514350"/>
            <a:endParaRPr lang="ru-RU" b="1" dirty="0" smtClean="0"/>
          </a:p>
          <a:p>
            <a:pPr marL="3714750" lvl="7" indent="-514350"/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Бенджамин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америкалық оқыту әдістемесінің психологі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таксономиясының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авторы.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Пенсильванияда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Ленсфорд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қаласында туылған,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1935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Пенсильван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университетін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бакалавр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магистр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деңгейлерімен бітірген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1942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Чикаго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университетінде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докторлық деңгейін қорғады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таксономиясы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 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кітабында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 теориясын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дамытқан.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1956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Бенджамин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Блумның төрағалық етуімен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комитеті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әзірлеген Блум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таксономиясы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сын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тұрғысынан ойлауды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қарастыруға болатын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дағдыларының кеңінен қолданылатын иерархиялық моделі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таксономиясының мақсаты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оқытудың неғұрлым тұтас нысанын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құру.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азыбек\Pictures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2419469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700808"/>
            <a:ext cx="8064896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Блум</a:t>
            </a: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таксономиясы</a:t>
            </a: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деген</a:t>
            </a: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не?</a:t>
            </a:r>
          </a:p>
          <a:p>
            <a:r>
              <a:rPr lang="kk-KZ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“Оқу мен жазу арқылы жеке дара пікір туғызу,ол мынадай құрылым:</a:t>
            </a:r>
          </a:p>
          <a:p>
            <a:pPr>
              <a:buFont typeface="Arial" pitchFamily="34" charset="0"/>
              <a:buChar char="•"/>
            </a:pPr>
            <a:r>
              <a:rPr lang="kk-KZ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Шыңдалған ойлау,кез келген тану деңгейіне байланысты мәселелерге пікір қосу;</a:t>
            </a:r>
          </a:p>
          <a:p>
            <a:pPr>
              <a:buFont typeface="Arial" pitchFamily="34" charset="0"/>
              <a:buChar char="•"/>
            </a:pPr>
            <a:r>
              <a:rPr lang="kk-KZ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Күрделі мәселелерді шешуге,аса маңызды жауапты шешімдер қабылдауға жетелеу.</a:t>
            </a:r>
          </a:p>
          <a:p>
            <a:pPr>
              <a:buFont typeface="Arial" pitchFamily="34" charset="0"/>
              <a:buChar char="•"/>
            </a:pPr>
            <a:r>
              <a:rPr lang="kk-KZ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Үйрету мен үйрену бірлігінен,үйренудің қызығуынан тұратын,үйренушінің сеніміне негізделген құрылым.</a:t>
            </a:r>
            <a:endParaRPr lang="ru-RU" sz="26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568952" cy="1296144"/>
          </a:xfrm>
        </p:spPr>
        <p:txBody>
          <a:bodyPr>
            <a:normAutofit/>
          </a:bodyPr>
          <a:lstStyle/>
          <a:p>
            <a:r>
              <a:rPr lang="kk-KZ" sz="3000" i="1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Times New Roman" pitchFamily="18" charset="0"/>
              </a:rPr>
              <a:t>Блум таксономиясы-жеке тұлға шығармашылығын дамытушы әдіс</a:t>
            </a:r>
            <a:endParaRPr lang="ru-RU" sz="3000" i="1" dirty="0">
              <a:solidFill>
                <a:schemeClr val="bg2">
                  <a:lumMod val="25000"/>
                </a:schemeClr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3600" b="1" i="1" dirty="0" smtClean="0">
                <a:solidFill>
                  <a:srgbClr val="C00000"/>
                </a:solidFill>
              </a:rPr>
              <a:t>Блум таксономиясы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Мақсаттар жүйесі             Оқушылардың конгнитивтік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іс-әрекеті</a:t>
            </a:r>
          </a:p>
          <a:p>
            <a:pPr>
              <a:buNone/>
            </a:pPr>
            <a:endParaRPr lang="kk-KZ" sz="18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Білу                                             Оқушы меңгеретін және берілетін білім                 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негіздері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Түсіну                                         Оқушы білімді        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қабылдайды,түсінеді,түсіндіреді.</a:t>
            </a:r>
          </a:p>
          <a:p>
            <a:pPr>
              <a:buNone/>
            </a:pPr>
            <a:endParaRPr lang="kk-KZ" sz="18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Қолдану                                     Алған білімді қолданады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Талдау                                       Білімді жай қабылдамайды,талдайды,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саралайды,салыстырады</a:t>
            </a:r>
          </a:p>
          <a:p>
            <a:pPr>
              <a:buNone/>
            </a:pPr>
            <a:endParaRPr lang="kk-KZ" sz="18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Жинақтау                                Алған білімнен жаңа өнім жасап  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шығарады  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Бағалау                                      Өз пікірін білдіреді,сынайды,жоққа                                                  </a:t>
            </a:r>
          </a:p>
          <a:p>
            <a:pPr>
              <a:buNone/>
            </a:pPr>
            <a:r>
              <a:rPr lang="kk-KZ" sz="1800" b="1" i="1" dirty="0" smtClean="0">
                <a:solidFill>
                  <a:srgbClr val="C00000"/>
                </a:solidFill>
              </a:rPr>
              <a:t>                                                         шығарады,не мақұлдамайды.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403648" y="2060848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47664" y="2708920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763688" y="3717032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619672" y="4365104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979712" y="6021288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979712" y="5373216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6967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1.</a:t>
            </a:r>
            <a:r>
              <a:rPr lang="kk-KZ" sz="2000" i="1" dirty="0" smtClean="0">
                <a:solidFill>
                  <a:schemeClr val="bg2">
                    <a:lumMod val="25000"/>
                  </a:schemeClr>
                </a:solidFill>
              </a:rPr>
              <a:t>Білу-</a:t>
            </a:r>
          </a:p>
          <a:p>
            <a:pPr>
              <a:buNone/>
            </a:pPr>
            <a:r>
              <a:rPr lang="kk-KZ" sz="2000" i="1" dirty="0" smtClean="0">
                <a:solidFill>
                  <a:schemeClr val="bg2">
                    <a:lumMod val="25000"/>
                  </a:schemeClr>
                </a:solidFill>
              </a:rPr>
              <a:t>   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·Қолданылған терминдерді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біледі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есте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сақтайды және қайталайды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);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·Нақты фактілерді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біледі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·Жұмыстың орындалу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ретін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біледі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·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Негізгі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ұғымдарды біледі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·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Ережелерді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қағидаларды біледі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</a:rPr>
              <a:t>2.Түсіну-</a:t>
            </a:r>
            <a:endParaRPr lang="ru-RU" sz="2000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sz="2100" b="1" i="1" dirty="0" smtClean="0">
                <a:solidFill>
                  <a:schemeClr val="bg2">
                    <a:lumMod val="25000"/>
                  </a:schemeClr>
                </a:solidFill>
              </a:rPr>
              <a:t>      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оқу материалдары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бойынша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әңгіменің әрі қарай 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не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туралы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болатындығын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оның салдары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мен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нәтижелерін болжау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·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Фактілерді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ережелерді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қағидаларды түсінеді;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·Сөзбен келтірілген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материалды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схемалар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графиктер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диаграммаларды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түрлендіреді;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·Сөзбен келтірілген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материалды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математикалық ұғымдарға өзгертеді;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·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Берілген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ақпарат бойынша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болашақта туындалуы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ықтимал салдарын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100" i="1" dirty="0" err="1" smtClean="0">
                <a:solidFill>
                  <a:schemeClr val="bg2">
                    <a:lumMod val="25000"/>
                  </a:schemeClr>
                </a:solidFill>
              </a:rPr>
              <a:t>сипаттайды</a:t>
            </a:r>
            <a: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ru-RU" sz="2100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kk-KZ" sz="20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kk-KZ" sz="19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kk-KZ" sz="19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kk-KZ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3.Қолдану-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Ұғымдар 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мен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қағидаларды жаңа жағдайларда қолданады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Заңдар мен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теорияларды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практикалық тұрғыдан нақты ситуацияларда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қолданады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Әдіс немесе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жұмыс ретін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дұрыс қолданатындығын көрсетеді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4.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Талдау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    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Элементтерді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талдау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,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Қарым қатынасты талдау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,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Ұйымдастыру қағидаттарын талдау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Жасырын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(көзге көрінбейтін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)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жәйттерді ашады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Ойдың өрбуінен қателер 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мен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олқылықтарды айқындайды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,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Фактілер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мен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олардың салдарының арасын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ажыратады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</a:t>
            </a:r>
            <a:r>
              <a:rPr lang="ru-RU" sz="19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Ұсынылған фактілердің маңыздылығын айқындайды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.</a:t>
            </a: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352928" cy="59046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5.Жинақтау-</a:t>
            </a:r>
            <a:endParaRPr lang="ru-RU" sz="2000" i="1" dirty="0" smtClean="0">
              <a:solidFill>
                <a:schemeClr val="bg2">
                  <a:lumMod val="25000"/>
                </a:schemeClr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Шығармашылық тұрғыдан кішігірім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шығарма 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(эссе)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жазады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Тәжірибе жасаудың өзіндік жоспарын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ұсынады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Қандай 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да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болмасын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проблеманы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шешу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үшін өз білімдерін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шығрамшылықпен қолданады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6.Бағалау-</a:t>
            </a:r>
            <a:endParaRPr lang="ru-RU" sz="2000" i="1" dirty="0" smtClean="0">
              <a:solidFill>
                <a:schemeClr val="bg2">
                  <a:lumMod val="25000"/>
                </a:schemeClr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2000" i="1" dirty="0" smtClean="0">
                <a:cs typeface="Times New Roman" pitchFamily="18" charset="0"/>
              </a:rPr>
              <a:t>     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Оқу 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материалы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құрылымының логикасын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жазбаша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түрде бағалайды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Ішкі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немесе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сыртқы критерийлерге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сүйеніп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,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оқу материалының маңыздылығын айқындатады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;</a:t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Жасалған шешімдер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мен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қорытындылардың берілген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фактілерге</a:t>
            </a: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сәйкестігін анықтайды</a:t>
            </a:r>
            <a:endParaRPr lang="ru-RU" sz="2000" i="1" dirty="0" smtClean="0">
              <a:solidFill>
                <a:schemeClr val="bg2">
                  <a:lumMod val="25000"/>
                </a:schemeClr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150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Оңтүстік Қазақстан облысы, Шымкент қаласы  №57 жалпы орта мектептің қазақ тілі мен әдебиеті пәні мұғалімі Жұбаева Гүлзахира Жолдасқызы  Баяндаманың тақырыбы:</vt:lpstr>
      <vt:lpstr>Слайд 2</vt:lpstr>
      <vt:lpstr>Блум таксономиясы-жеке тұлға шығармашылығын дамытушы әдіс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lenovoPC</cp:lastModifiedBy>
  <cp:revision>52</cp:revision>
  <dcterms:created xsi:type="dcterms:W3CDTF">2013-08-20T22:02:58Z</dcterms:created>
  <dcterms:modified xsi:type="dcterms:W3CDTF">2016-02-16T00:57:14Z</dcterms:modified>
</cp:coreProperties>
</file>