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2" r:id="rId1"/>
  </p:sldMasterIdLst>
  <p:notesMasterIdLst>
    <p:notesMasterId r:id="rId33"/>
  </p:notesMasterIdLst>
  <p:sldIdLst>
    <p:sldId id="286" r:id="rId2"/>
    <p:sldId id="258" r:id="rId3"/>
    <p:sldId id="259" r:id="rId4"/>
    <p:sldId id="256" r:id="rId5"/>
    <p:sldId id="25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Calibri" pitchFamily="34" charset="0"/>
      <p:regular r:id="rId34"/>
      <p:bold r:id="rId35"/>
      <p:italic r:id="rId36"/>
      <p:boldItalic r:id="rId37"/>
    </p:embeddedFont>
    <p:embeddedFont>
      <p:font typeface="Josefin Sans"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6B0F5E3-90DF-4F61-A247-DDBF8BC3BA01}">
  <a:tblStyle styleId="{F6B0F5E3-90DF-4F61-A247-DDBF8BC3BA0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1"/>
  </p:normalViewPr>
  <p:slideViewPr>
    <p:cSldViewPr snapToGrid="0">
      <p:cViewPr varScale="1">
        <p:scale>
          <a:sx n="115" d="100"/>
          <a:sy n="115" d="100"/>
        </p:scale>
        <p:origin x="-684" y="-102"/>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222895e3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222895e3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222895e3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222895e3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222895e3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222895e3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5617adbf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5617adbf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5617adbf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5617adbf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222895e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222895e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5617adb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5617adb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0ab6d623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0ab6d623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279d6fe1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279d6fe1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222895e3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222895e3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0ab6d623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0ab6d623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088459ed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5088459ed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2b010d8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2b010d8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5617adbf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5617adbf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5617adbf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5617adbf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4007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222895e3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222895e3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0ab6d62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0ab6d62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1"/>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3"/>
            <a:ext cx="2057400" cy="32908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4783"/>
            <a:ext cx="6019800" cy="32908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5"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tiny.cc/celldivisionlo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tiny.cc/mitosismak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tiny.cc/mitosisso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0861" y="758236"/>
            <a:ext cx="7772400" cy="1102519"/>
          </a:xfrm>
        </p:spPr>
        <p:txBody>
          <a:bodyPr>
            <a:normAutofit/>
          </a:bodyPr>
          <a:lstStyle/>
          <a:p>
            <a:pPr lvl="0"/>
            <a:r>
              <a:rPr lang="en-US" b="1" i="1" dirty="0">
                <a:solidFill>
                  <a:srgbClr val="E06666"/>
                </a:solidFill>
                <a:latin typeface="Arial"/>
                <a:ea typeface="Arial"/>
                <a:cs typeface="Arial"/>
                <a:sym typeface="Arial"/>
              </a:rPr>
              <a:t>Cell division </a:t>
            </a:r>
            <a:r>
              <a:rPr lang="en-US" b="1" i="1" dirty="0" smtClean="0">
                <a:solidFill>
                  <a:srgbClr val="E06666"/>
                </a:solidFill>
                <a:latin typeface="Arial"/>
                <a:ea typeface="Arial"/>
                <a:cs typeface="Arial"/>
                <a:sym typeface="Arial"/>
              </a:rPr>
              <a:t>types</a:t>
            </a:r>
            <a:endParaRPr lang="ru-RU" dirty="0"/>
          </a:p>
        </p:txBody>
      </p:sp>
      <p:sp>
        <p:nvSpPr>
          <p:cNvPr id="4" name="Подзаголовок 3"/>
          <p:cNvSpPr txBox="1">
            <a:spLocks noGrp="1"/>
          </p:cNvSpPr>
          <p:nvPr>
            <p:ph type="subTitle" idx="1"/>
          </p:nvPr>
        </p:nvSpPr>
        <p:spPr>
          <a:xfrm>
            <a:off x="1371600" y="3283527"/>
            <a:ext cx="7015942" cy="892552"/>
          </a:xfrm>
          <a:prstGeom prst="rect">
            <a:avLst/>
          </a:prstGeom>
          <a:noFill/>
        </p:spPr>
        <p:txBody>
          <a:bodyPr wrap="square" rtlCol="0">
            <a:spAutoFit/>
          </a:bodyPr>
          <a:lstStyle/>
          <a:p>
            <a:pPr algn="r"/>
            <a:r>
              <a:rPr lang="en-US" dirty="0" smtClean="0"/>
              <a:t/>
            </a:r>
            <a:br>
              <a:rPr lang="en-US" dirty="0" smtClean="0"/>
            </a:br>
            <a:r>
              <a:rPr lang="en-US" sz="2000" dirty="0" smtClean="0">
                <a:solidFill>
                  <a:schemeClr val="tx1"/>
                </a:solidFill>
              </a:rPr>
              <a:t>Performed</a:t>
            </a:r>
            <a:r>
              <a:rPr lang="kk-KZ" sz="2000" dirty="0" smtClean="0">
                <a:solidFill>
                  <a:schemeClr val="tx1"/>
                </a:solidFill>
              </a:rPr>
              <a:t>: </a:t>
            </a:r>
            <a:r>
              <a:rPr lang="en-US" sz="2000" dirty="0" err="1" smtClean="0">
                <a:solidFill>
                  <a:schemeClr val="tx1"/>
                </a:solidFill>
              </a:rPr>
              <a:t>Akhmedyanova</a:t>
            </a:r>
            <a:r>
              <a:rPr lang="en-US" sz="2000" dirty="0" smtClean="0">
                <a:solidFill>
                  <a:schemeClr val="tx1"/>
                </a:solidFill>
              </a:rPr>
              <a:t> </a:t>
            </a:r>
            <a:r>
              <a:rPr lang="en-US" sz="2000" dirty="0" err="1" smtClean="0">
                <a:solidFill>
                  <a:schemeClr val="tx1"/>
                </a:solidFill>
              </a:rPr>
              <a:t>Bakhytzhan</a:t>
            </a:r>
            <a:r>
              <a:rPr lang="en-US" sz="2000" dirty="0" smtClean="0">
                <a:solidFill>
                  <a:schemeClr val="tx1"/>
                </a:solidFill>
              </a:rPr>
              <a:t> </a:t>
            </a:r>
            <a:r>
              <a:rPr lang="en-US" sz="2000" dirty="0" err="1" smtClean="0">
                <a:solidFill>
                  <a:schemeClr val="tx1"/>
                </a:solidFill>
              </a:rPr>
              <a:t>Oralovna</a:t>
            </a:r>
            <a:endParaRPr lang="ru-RU" sz="2000" dirty="0">
              <a:solidFill>
                <a:schemeClr val="tx1"/>
              </a:solidFill>
            </a:endParaRPr>
          </a:p>
        </p:txBody>
      </p:sp>
      <p:pic>
        <p:nvPicPr>
          <p:cNvPr id="1026" name="Picture 2" descr="Эукариоты — Википедия"/>
          <p:cNvPicPr>
            <a:picLocks noChangeAspect="1" noChangeArrowheads="1"/>
          </p:cNvPicPr>
          <p:nvPr/>
        </p:nvPicPr>
        <p:blipFill>
          <a:blip r:embed="rId2"/>
          <a:srcRect/>
          <a:stretch>
            <a:fillRect/>
          </a:stretch>
        </p:blipFill>
        <p:spPr bwMode="auto">
          <a:xfrm>
            <a:off x="3364288" y="1786168"/>
            <a:ext cx="2460625" cy="149542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56550" y="438100"/>
            <a:ext cx="8430900" cy="994200"/>
          </a:xfrm>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r>
              <a:rPr lang="en-US"/>
              <a:t>Skin cells divide by mitosis and close the wound.</a:t>
            </a:r>
            <a:endParaRPr/>
          </a:p>
        </p:txBody>
      </p:sp>
      <p:pic>
        <p:nvPicPr>
          <p:cNvPr id="141" name="Google Shape;141;p21"/>
          <p:cNvPicPr preferRelativeResize="0"/>
          <p:nvPr/>
        </p:nvPicPr>
        <p:blipFill>
          <a:blip r:embed="rId3">
            <a:alphaModFix/>
          </a:blip>
          <a:stretch>
            <a:fillRect/>
          </a:stretch>
        </p:blipFill>
        <p:spPr>
          <a:xfrm>
            <a:off x="1600200" y="1678114"/>
            <a:ext cx="5943600" cy="3343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ctr" rtl="0">
              <a:spcBef>
                <a:spcPts val="0"/>
              </a:spcBef>
              <a:spcAft>
                <a:spcPts val="0"/>
              </a:spcAft>
              <a:buNone/>
            </a:pPr>
            <a:r>
              <a:rPr lang="en-US">
                <a:latin typeface="Josefin Sans"/>
                <a:ea typeface="Josefin Sans"/>
                <a:cs typeface="Josefin Sans"/>
                <a:sym typeface="Josefin Sans"/>
              </a:rPr>
              <a:t>Pre video questions</a:t>
            </a:r>
            <a:endParaRPr>
              <a:latin typeface="Josefin Sans"/>
              <a:ea typeface="Josefin Sans"/>
              <a:cs typeface="Josefin Sans"/>
              <a:sym typeface="Josefin Sans"/>
            </a:endParaRPr>
          </a:p>
        </p:txBody>
      </p:sp>
      <p:sp>
        <p:nvSpPr>
          <p:cNvPr id="147" name="Google Shape;147;p22"/>
          <p:cNvSpPr txBox="1">
            <a:spLocks noGrp="1"/>
          </p:cNvSpPr>
          <p:nvPr>
            <p:ph idx="1"/>
          </p:nvPr>
        </p:nvSpPr>
        <p:spPr>
          <a:prstGeom prst="rect">
            <a:avLst/>
          </a:prstGeom>
        </p:spPr>
        <p:txBody>
          <a:bodyPr spcFirstLastPara="1" wrap="square" lIns="68550" tIns="34275" rIns="68550" bIns="34275" anchor="t" anchorCtr="0">
            <a:noAutofit/>
          </a:bodyPr>
          <a:lstStyle/>
          <a:p>
            <a:pPr marL="457200" lvl="0" indent="-419100" algn="l" rtl="0">
              <a:spcBef>
                <a:spcPts val="750"/>
              </a:spcBef>
              <a:spcAft>
                <a:spcPts val="0"/>
              </a:spcAft>
              <a:buSzPts val="3000"/>
              <a:buFont typeface="Josefin Sans"/>
              <a:buAutoNum type="arabicParenR"/>
            </a:pPr>
            <a:r>
              <a:rPr lang="en-US" sz="3000">
                <a:latin typeface="Josefin Sans"/>
                <a:ea typeface="Josefin Sans"/>
                <a:cs typeface="Josefin Sans"/>
                <a:sym typeface="Josefin Sans"/>
              </a:rPr>
              <a:t>Why organisms need mitosis?</a:t>
            </a:r>
            <a:endParaRPr sz="3000">
              <a:latin typeface="Josefin Sans"/>
              <a:ea typeface="Josefin Sans"/>
              <a:cs typeface="Josefin Sans"/>
              <a:sym typeface="Josefin Sans"/>
            </a:endParaRPr>
          </a:p>
          <a:p>
            <a:pPr marL="0" lvl="0" indent="0" algn="l" rtl="0">
              <a:spcBef>
                <a:spcPts val="750"/>
              </a:spcBef>
              <a:spcAft>
                <a:spcPts val="0"/>
              </a:spcAft>
              <a:buNone/>
            </a:pPr>
            <a:endParaRPr sz="3000">
              <a:latin typeface="Josefin Sans"/>
              <a:ea typeface="Josefin Sans"/>
              <a:cs typeface="Josefin Sans"/>
              <a:sym typeface="Josefin Sans"/>
            </a:endParaRPr>
          </a:p>
          <a:p>
            <a:pPr marL="0" lvl="0" indent="0" algn="l" rtl="0">
              <a:spcBef>
                <a:spcPts val="750"/>
              </a:spcBef>
              <a:spcAft>
                <a:spcPts val="0"/>
              </a:spcAft>
              <a:buNone/>
            </a:pPr>
            <a:r>
              <a:rPr lang="en-US" sz="3000">
                <a:latin typeface="Josefin Sans"/>
                <a:ea typeface="Josefin Sans"/>
                <a:cs typeface="Josefin Sans"/>
                <a:sym typeface="Josefin Sans"/>
              </a:rPr>
              <a:t>2) Why organisms need meiosis?</a:t>
            </a:r>
            <a:endParaRPr sz="3000">
              <a:latin typeface="Josefin Sans"/>
              <a:ea typeface="Josefin Sans"/>
              <a:cs typeface="Josefin Sans"/>
              <a:sym typeface="Josefi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ctr" rtl="0">
              <a:spcBef>
                <a:spcPts val="0"/>
              </a:spcBef>
              <a:spcAft>
                <a:spcPts val="0"/>
              </a:spcAft>
              <a:buNone/>
            </a:pPr>
            <a:r>
              <a:rPr lang="en-US" b="1"/>
              <a:t>Video</a:t>
            </a:r>
            <a:endParaRPr b="1"/>
          </a:p>
        </p:txBody>
      </p:sp>
      <p:sp>
        <p:nvSpPr>
          <p:cNvPr id="153" name="Google Shape;153;p23"/>
          <p:cNvSpPr txBox="1">
            <a:spLocks noGrp="1"/>
          </p:cNvSpPr>
          <p:nvPr>
            <p:ph idx="1"/>
          </p:nvPr>
        </p:nvSpPr>
        <p:spPr>
          <a:xfrm>
            <a:off x="499000" y="1521450"/>
            <a:ext cx="7886700" cy="561900"/>
          </a:xfrm>
          <a:prstGeom prst="rect">
            <a:avLst/>
          </a:prstGeom>
        </p:spPr>
        <p:txBody>
          <a:bodyPr spcFirstLastPara="1" wrap="square" lIns="68550" tIns="34275" rIns="68550" bIns="34275" anchor="t" anchorCtr="0">
            <a:noAutofit/>
          </a:bodyPr>
          <a:lstStyle/>
          <a:p>
            <a:pPr marL="0" lvl="0" indent="0" algn="ctr" rtl="0">
              <a:spcBef>
                <a:spcPts val="750"/>
              </a:spcBef>
              <a:spcAft>
                <a:spcPts val="0"/>
              </a:spcAft>
              <a:buClr>
                <a:schemeClr val="dk1"/>
              </a:buClr>
              <a:buSzPts val="1100"/>
              <a:buFont typeface="Arial"/>
              <a:buNone/>
            </a:pPr>
            <a:r>
              <a:rPr lang="en-US" sz="1800" u="sng">
                <a:solidFill>
                  <a:schemeClr val="hlink"/>
                </a:solidFill>
                <a:hlinkClick r:id="rId3"/>
              </a:rPr>
              <a:t>http://tiny.cc/celldivisionlong</a:t>
            </a:r>
            <a:r>
              <a:rPr lang="en-US" sz="1800"/>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ctr" rtl="0">
              <a:spcBef>
                <a:spcPts val="0"/>
              </a:spcBef>
              <a:spcAft>
                <a:spcPts val="0"/>
              </a:spcAft>
              <a:buNone/>
            </a:pPr>
            <a:r>
              <a:rPr lang="en-US">
                <a:latin typeface="Josefin Sans"/>
                <a:ea typeface="Josefin Sans"/>
                <a:cs typeface="Josefin Sans"/>
                <a:sym typeface="Josefin Sans"/>
              </a:rPr>
              <a:t>Post video questions</a:t>
            </a:r>
            <a:endParaRPr/>
          </a:p>
        </p:txBody>
      </p:sp>
      <p:sp>
        <p:nvSpPr>
          <p:cNvPr id="159" name="Google Shape;159;p24"/>
          <p:cNvSpPr txBox="1">
            <a:spLocks noGrp="1"/>
          </p:cNvSpPr>
          <p:nvPr>
            <p:ph idx="1"/>
          </p:nvPr>
        </p:nvSpPr>
        <p:spPr>
          <a:prstGeom prst="rect">
            <a:avLst/>
          </a:prstGeom>
        </p:spPr>
        <p:txBody>
          <a:bodyPr spcFirstLastPara="1" wrap="square" lIns="68550" tIns="34275" rIns="68550" bIns="34275" anchor="t" anchorCtr="0">
            <a:noAutofit/>
          </a:bodyPr>
          <a:lstStyle/>
          <a:p>
            <a:pPr marL="457200" lvl="0" indent="-419100" algn="l" rtl="0">
              <a:spcBef>
                <a:spcPts val="750"/>
              </a:spcBef>
              <a:spcAft>
                <a:spcPts val="0"/>
              </a:spcAft>
              <a:buSzPts val="3000"/>
              <a:buFont typeface="Josefin Sans"/>
              <a:buAutoNum type="arabicParenR"/>
            </a:pPr>
            <a:r>
              <a:rPr lang="en-US" sz="3000">
                <a:latin typeface="Josefin Sans"/>
                <a:ea typeface="Josefin Sans"/>
                <a:cs typeface="Josefin Sans"/>
                <a:sym typeface="Josefin Sans"/>
              </a:rPr>
              <a:t>How many cells formed from mitosis?</a:t>
            </a:r>
            <a:endParaRPr sz="3000">
              <a:latin typeface="Josefin Sans"/>
              <a:ea typeface="Josefin Sans"/>
              <a:cs typeface="Josefin Sans"/>
              <a:sym typeface="Josefin Sans"/>
            </a:endParaRPr>
          </a:p>
          <a:p>
            <a:pPr marL="0" lvl="0" indent="0" algn="l" rtl="0">
              <a:spcBef>
                <a:spcPts val="750"/>
              </a:spcBef>
              <a:spcAft>
                <a:spcPts val="0"/>
              </a:spcAft>
              <a:buNone/>
            </a:pPr>
            <a:endParaRPr sz="3000">
              <a:latin typeface="Josefin Sans"/>
              <a:ea typeface="Josefin Sans"/>
              <a:cs typeface="Josefin Sans"/>
              <a:sym typeface="Josefin Sans"/>
            </a:endParaRPr>
          </a:p>
          <a:p>
            <a:pPr marL="0" lvl="0" indent="0" algn="l" rtl="0">
              <a:spcBef>
                <a:spcPts val="750"/>
              </a:spcBef>
              <a:spcAft>
                <a:spcPts val="0"/>
              </a:spcAft>
              <a:buNone/>
            </a:pPr>
            <a:r>
              <a:rPr lang="en-US" sz="3000">
                <a:latin typeface="Josefin Sans"/>
                <a:ea typeface="Josefin Sans"/>
                <a:cs typeface="Josefin Sans"/>
                <a:sym typeface="Josefin Sans"/>
              </a:rPr>
              <a:t>2) How many cells formed from meiosis?</a:t>
            </a:r>
            <a:endParaRPr sz="3000">
              <a:latin typeface="Josefin Sans"/>
              <a:ea typeface="Josefin Sans"/>
              <a:cs typeface="Josefin Sans"/>
              <a:sym typeface="Josefin Sans"/>
            </a:endParaRPr>
          </a:p>
          <a:p>
            <a:pPr marL="0" lvl="0" indent="0" algn="l" rtl="0">
              <a:spcBef>
                <a:spcPts val="750"/>
              </a:spcBef>
              <a:spcAft>
                <a:spcPts val="0"/>
              </a:spcAft>
              <a:buNone/>
            </a:pPr>
            <a:endParaRPr sz="3000">
              <a:latin typeface="Josefin Sans"/>
              <a:ea typeface="Josefin Sans"/>
              <a:cs typeface="Josefin Sans"/>
              <a:sym typeface="Josefin Sans"/>
            </a:endParaRPr>
          </a:p>
          <a:p>
            <a:pPr marL="0" lvl="0" indent="0" algn="l" rtl="0">
              <a:spcBef>
                <a:spcPts val="750"/>
              </a:spcBef>
              <a:spcAft>
                <a:spcPts val="0"/>
              </a:spcAft>
              <a:buClr>
                <a:schemeClr val="dk1"/>
              </a:buClr>
              <a:buSzPts val="1100"/>
              <a:buFont typeface="Arial"/>
              <a:buNone/>
            </a:pPr>
            <a:r>
              <a:rPr lang="en-US" sz="3000">
                <a:latin typeface="Josefin Sans"/>
                <a:ea typeface="Josefin Sans"/>
                <a:cs typeface="Josefin Sans"/>
                <a:sym typeface="Josefin Sans"/>
              </a:rPr>
              <a:t>3) What is the cell cycle?</a:t>
            </a:r>
            <a:endParaRPr sz="3000">
              <a:latin typeface="Josefin Sans"/>
              <a:ea typeface="Josefin Sans"/>
              <a:cs typeface="Josefin Sans"/>
              <a:sym typeface="Josefi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idx="1"/>
          </p:nvPr>
        </p:nvSpPr>
        <p:spPr>
          <a:xfrm>
            <a:off x="222375" y="429375"/>
            <a:ext cx="8344500" cy="2539800"/>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2400">
                <a:highlight>
                  <a:srgbClr val="FFFFFF"/>
                </a:highlight>
                <a:latin typeface="Josefin Sans"/>
                <a:ea typeface="Josefin Sans"/>
                <a:cs typeface="Josefin Sans"/>
                <a:sym typeface="Josefin Sans"/>
              </a:rPr>
              <a:t>Cell division is the process of formation of new cells. Before cell division a cell grows, prepares needed materials and stores energy.</a:t>
            </a:r>
            <a:endParaRPr sz="2400">
              <a:latin typeface="Josefin Sans"/>
              <a:ea typeface="Josefin Sans"/>
              <a:cs typeface="Josefin Sans"/>
              <a:sym typeface="Josefin Sans"/>
            </a:endParaRPr>
          </a:p>
          <a:p>
            <a:pPr marL="0" lvl="0" indent="0" algn="l" rtl="0">
              <a:lnSpc>
                <a:spcPct val="90000"/>
              </a:lnSpc>
              <a:spcBef>
                <a:spcPts val="750"/>
              </a:spcBef>
              <a:spcAft>
                <a:spcPts val="0"/>
              </a:spcAft>
              <a:buClr>
                <a:schemeClr val="dk1"/>
              </a:buClr>
              <a:buSzPts val="1100"/>
              <a:buFont typeface="Arial"/>
              <a:buNone/>
            </a:pPr>
            <a:r>
              <a:rPr lang="en-US" sz="2400">
                <a:highlight>
                  <a:srgbClr val="FFFFFF"/>
                </a:highlight>
                <a:latin typeface="Josefin Sans"/>
                <a:ea typeface="Josefin Sans"/>
                <a:cs typeface="Josefin Sans"/>
                <a:sym typeface="Josefin Sans"/>
              </a:rPr>
              <a:t>   Chromosomes are structures inside the nucleus, which contain genetic information. Body cells have two times more chromosomes than reproductive cells. </a:t>
            </a:r>
            <a:endParaRPr sz="2400">
              <a:latin typeface="Josefin Sans"/>
              <a:ea typeface="Josefin Sans"/>
              <a:cs typeface="Josefin Sans"/>
              <a:sym typeface="Josefin Sans"/>
            </a:endParaRPr>
          </a:p>
        </p:txBody>
      </p:sp>
      <p:pic>
        <p:nvPicPr>
          <p:cNvPr id="165" name="Google Shape;165;p25"/>
          <p:cNvPicPr preferRelativeResize="0"/>
          <p:nvPr/>
        </p:nvPicPr>
        <p:blipFill>
          <a:blip r:embed="rId3">
            <a:alphaModFix/>
          </a:blip>
          <a:stretch>
            <a:fillRect/>
          </a:stretch>
        </p:blipFill>
        <p:spPr>
          <a:xfrm>
            <a:off x="2529475" y="2905226"/>
            <a:ext cx="3730302" cy="2098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endParaRPr/>
          </a:p>
        </p:txBody>
      </p:sp>
      <p:sp>
        <p:nvSpPr>
          <p:cNvPr id="171" name="Google Shape;171;p26"/>
          <p:cNvSpPr txBox="1">
            <a:spLocks noGrp="1"/>
          </p:cNvSpPr>
          <p:nvPr>
            <p:ph idx="1"/>
          </p:nvPr>
        </p:nvSpPr>
        <p:spPr>
          <a:prstGeom prst="rect">
            <a:avLst/>
          </a:prstGeom>
        </p:spPr>
        <p:txBody>
          <a:bodyPr spcFirstLastPara="1" wrap="square" lIns="68550" tIns="34275" rIns="68550" bIns="34275" anchor="t" anchorCtr="0">
            <a:noAutofit/>
          </a:bodyPr>
          <a:lstStyle/>
          <a:p>
            <a:pPr marL="0" lvl="0" indent="0" algn="l" rtl="0">
              <a:spcBef>
                <a:spcPts val="750"/>
              </a:spcBef>
              <a:spcAft>
                <a:spcPts val="0"/>
              </a:spcAft>
              <a:buNone/>
            </a:pPr>
            <a:endParaRPr/>
          </a:p>
        </p:txBody>
      </p:sp>
      <p:pic>
        <p:nvPicPr>
          <p:cNvPr id="172" name="Google Shape;172;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idx="1"/>
          </p:nvPr>
        </p:nvSpPr>
        <p:spPr>
          <a:xfrm>
            <a:off x="337125" y="271350"/>
            <a:ext cx="4045500" cy="4728300"/>
          </a:xfrm>
          <a:prstGeom prst="rect">
            <a:avLst/>
          </a:prstGeom>
        </p:spPr>
        <p:txBody>
          <a:bodyPr spcFirstLastPara="1" wrap="square" lIns="68550" tIns="34275" rIns="68550" bIns="34275" anchor="t" anchorCtr="0">
            <a:noAutofit/>
          </a:bodyPr>
          <a:lstStyle/>
          <a:p>
            <a:pPr marL="0" lvl="0" indent="0" algn="l" rtl="0">
              <a:spcBef>
                <a:spcPts val="750"/>
              </a:spcBef>
              <a:spcAft>
                <a:spcPts val="0"/>
              </a:spcAft>
              <a:buClr>
                <a:schemeClr val="dk1"/>
              </a:buClr>
              <a:buSzPts val="1100"/>
              <a:buFont typeface="Arial"/>
              <a:buNone/>
            </a:pPr>
            <a:r>
              <a:rPr lang="en-US" sz="2400">
                <a:highlight>
                  <a:schemeClr val="lt1"/>
                </a:highlight>
                <a:latin typeface="Josefin Sans"/>
                <a:ea typeface="Josefin Sans"/>
                <a:cs typeface="Josefin Sans"/>
                <a:sym typeface="Josefin Sans"/>
              </a:rPr>
              <a:t>Reproductive cells have </a:t>
            </a:r>
            <a:r>
              <a:rPr lang="en-US" sz="2400" b="1" u="sng">
                <a:solidFill>
                  <a:srgbClr val="FF9900"/>
                </a:solidFill>
                <a:highlight>
                  <a:schemeClr val="lt1"/>
                </a:highlight>
                <a:latin typeface="Josefin Sans"/>
                <a:ea typeface="Josefin Sans"/>
                <a:cs typeface="Josefin Sans"/>
                <a:sym typeface="Josefin Sans"/>
              </a:rPr>
              <a:t>n</a:t>
            </a:r>
            <a:r>
              <a:rPr lang="en-US" sz="2400">
                <a:highlight>
                  <a:schemeClr val="lt1"/>
                </a:highlight>
                <a:latin typeface="Josefin Sans"/>
                <a:ea typeface="Josefin Sans"/>
                <a:cs typeface="Josefin Sans"/>
                <a:sym typeface="Josefin Sans"/>
              </a:rPr>
              <a:t> </a:t>
            </a:r>
            <a:r>
              <a:rPr lang="en-US" sz="2400" b="1">
                <a:highlight>
                  <a:schemeClr val="lt1"/>
                </a:highlight>
                <a:latin typeface="Josefin Sans"/>
                <a:ea typeface="Josefin Sans"/>
                <a:cs typeface="Josefin Sans"/>
                <a:sym typeface="Josefin Sans"/>
              </a:rPr>
              <a:t>number</a:t>
            </a:r>
            <a:r>
              <a:rPr lang="en-US" sz="2400">
                <a:highlight>
                  <a:schemeClr val="lt1"/>
                </a:highlight>
                <a:latin typeface="Josefin Sans"/>
                <a:ea typeface="Josefin Sans"/>
                <a:cs typeface="Josefin Sans"/>
                <a:sym typeface="Josefin Sans"/>
              </a:rPr>
              <a:t> or </a:t>
            </a:r>
            <a:r>
              <a:rPr lang="en-US" sz="2400" b="1">
                <a:highlight>
                  <a:schemeClr val="lt1"/>
                </a:highlight>
                <a:latin typeface="Josefin Sans"/>
                <a:ea typeface="Josefin Sans"/>
                <a:cs typeface="Josefin Sans"/>
                <a:sym typeface="Josefin Sans"/>
              </a:rPr>
              <a:t>haploid</a:t>
            </a:r>
            <a:r>
              <a:rPr lang="en-US" sz="2400">
                <a:highlight>
                  <a:schemeClr val="lt1"/>
                </a:highlight>
                <a:latin typeface="Josefin Sans"/>
                <a:ea typeface="Josefin Sans"/>
                <a:cs typeface="Josefin Sans"/>
                <a:sym typeface="Josefin Sans"/>
              </a:rPr>
              <a:t> chromosomes. Body cells have </a:t>
            </a:r>
            <a:r>
              <a:rPr lang="en-US" sz="2400" b="1" u="sng">
                <a:solidFill>
                  <a:srgbClr val="CC4125"/>
                </a:solidFill>
                <a:highlight>
                  <a:schemeClr val="lt1"/>
                </a:highlight>
                <a:latin typeface="Josefin Sans"/>
                <a:ea typeface="Josefin Sans"/>
                <a:cs typeface="Josefin Sans"/>
                <a:sym typeface="Josefin Sans"/>
              </a:rPr>
              <a:t>2n</a:t>
            </a:r>
            <a:r>
              <a:rPr lang="en-US" sz="2400">
                <a:highlight>
                  <a:schemeClr val="lt1"/>
                </a:highlight>
                <a:latin typeface="Josefin Sans"/>
                <a:ea typeface="Josefin Sans"/>
                <a:cs typeface="Josefin Sans"/>
                <a:sym typeface="Josefin Sans"/>
              </a:rPr>
              <a:t> </a:t>
            </a:r>
            <a:r>
              <a:rPr lang="en-US" sz="2400" b="1">
                <a:highlight>
                  <a:schemeClr val="lt1"/>
                </a:highlight>
                <a:latin typeface="Josefin Sans"/>
                <a:ea typeface="Josefin Sans"/>
                <a:cs typeface="Josefin Sans"/>
                <a:sym typeface="Josefin Sans"/>
              </a:rPr>
              <a:t>number</a:t>
            </a:r>
            <a:r>
              <a:rPr lang="en-US" sz="2400">
                <a:highlight>
                  <a:schemeClr val="lt1"/>
                </a:highlight>
                <a:latin typeface="Josefin Sans"/>
                <a:ea typeface="Josefin Sans"/>
                <a:cs typeface="Josefin Sans"/>
                <a:sym typeface="Josefin Sans"/>
              </a:rPr>
              <a:t> or </a:t>
            </a:r>
            <a:r>
              <a:rPr lang="en-US" sz="2400" b="1">
                <a:highlight>
                  <a:schemeClr val="lt1"/>
                </a:highlight>
                <a:latin typeface="Josefin Sans"/>
                <a:ea typeface="Josefin Sans"/>
                <a:cs typeface="Josefin Sans"/>
                <a:sym typeface="Josefin Sans"/>
              </a:rPr>
              <a:t>diploid</a:t>
            </a:r>
            <a:r>
              <a:rPr lang="en-US" sz="2400">
                <a:highlight>
                  <a:schemeClr val="lt1"/>
                </a:highlight>
                <a:latin typeface="Josefin Sans"/>
                <a:ea typeface="Josefin Sans"/>
                <a:cs typeface="Josefin Sans"/>
                <a:sym typeface="Josefin Sans"/>
              </a:rPr>
              <a:t> chromosomes. In human skin cell there are 46 (2n) chromosomes, sperm cell 23 (n); in dog liver cell there are 78 (2n) chromosomes, egg cell 39 (n).</a:t>
            </a:r>
            <a:endParaRPr sz="2400">
              <a:latin typeface="Josefin Sans"/>
              <a:ea typeface="Josefin Sans"/>
              <a:cs typeface="Josefin Sans"/>
              <a:sym typeface="Josefin Sans"/>
            </a:endParaRPr>
          </a:p>
          <a:p>
            <a:pPr marL="0" lvl="0" indent="0" algn="l" rtl="0">
              <a:spcBef>
                <a:spcPts val="750"/>
              </a:spcBef>
              <a:spcAft>
                <a:spcPts val="0"/>
              </a:spcAft>
              <a:buNone/>
            </a:pPr>
            <a:r>
              <a:rPr lang="en-US" sz="2400">
                <a:highlight>
                  <a:schemeClr val="lt1"/>
                </a:highlight>
                <a:latin typeface="Josefin Sans"/>
                <a:ea typeface="Josefin Sans"/>
                <a:cs typeface="Josefin Sans"/>
                <a:sym typeface="Josefin Sans"/>
              </a:rPr>
              <a:t>There are two types of cell division: mitosis and meiosis. </a:t>
            </a:r>
            <a:endParaRPr>
              <a:latin typeface="Josefin Sans"/>
              <a:ea typeface="Josefin Sans"/>
              <a:cs typeface="Josefin Sans"/>
              <a:sym typeface="Josefin Sans"/>
            </a:endParaRPr>
          </a:p>
        </p:txBody>
      </p:sp>
      <p:pic>
        <p:nvPicPr>
          <p:cNvPr id="178" name="Google Shape;178;p27"/>
          <p:cNvPicPr preferRelativeResize="0"/>
          <p:nvPr/>
        </p:nvPicPr>
        <p:blipFill>
          <a:blip r:embed="rId3">
            <a:alphaModFix/>
          </a:blip>
          <a:stretch>
            <a:fillRect/>
          </a:stretch>
        </p:blipFill>
        <p:spPr>
          <a:xfrm>
            <a:off x="5873077" y="741801"/>
            <a:ext cx="2667113" cy="1778075"/>
          </a:xfrm>
          <a:prstGeom prst="rect">
            <a:avLst/>
          </a:prstGeom>
          <a:noFill/>
          <a:ln>
            <a:noFill/>
          </a:ln>
        </p:spPr>
      </p:pic>
      <p:pic>
        <p:nvPicPr>
          <p:cNvPr id="179" name="Google Shape;179;p27"/>
          <p:cNvPicPr preferRelativeResize="0"/>
          <p:nvPr/>
        </p:nvPicPr>
        <p:blipFill>
          <a:blip r:embed="rId4">
            <a:alphaModFix/>
          </a:blip>
          <a:stretch>
            <a:fillRect/>
          </a:stretch>
        </p:blipFill>
        <p:spPr>
          <a:xfrm>
            <a:off x="6405775" y="2746026"/>
            <a:ext cx="1601700" cy="2130250"/>
          </a:xfrm>
          <a:prstGeom prst="rect">
            <a:avLst/>
          </a:prstGeom>
          <a:noFill/>
          <a:ln>
            <a:noFill/>
          </a:ln>
        </p:spPr>
      </p:pic>
      <p:sp>
        <p:nvSpPr>
          <p:cNvPr id="180" name="Google Shape;180;p27"/>
          <p:cNvSpPr txBox="1"/>
          <p:nvPr/>
        </p:nvSpPr>
        <p:spPr>
          <a:xfrm>
            <a:off x="4679625" y="3468900"/>
            <a:ext cx="1357200" cy="580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2400" b="1" u="sng">
                <a:solidFill>
                  <a:srgbClr val="38761D"/>
                </a:solidFill>
                <a:highlight>
                  <a:schemeClr val="lt1"/>
                </a:highlight>
                <a:latin typeface="Josefin Sans"/>
                <a:ea typeface="Josefin Sans"/>
                <a:cs typeface="Josefin Sans"/>
                <a:sym typeface="Josefin Sans"/>
              </a:rPr>
              <a:t>Haploid</a:t>
            </a:r>
            <a:endParaRPr u="sng">
              <a:solidFill>
                <a:srgbClr val="38761D"/>
              </a:solidFill>
              <a:latin typeface="Calibri"/>
              <a:ea typeface="Calibri"/>
              <a:cs typeface="Calibri"/>
              <a:sym typeface="Calibri"/>
            </a:endParaRPr>
          </a:p>
        </p:txBody>
      </p:sp>
      <p:sp>
        <p:nvSpPr>
          <p:cNvPr id="181" name="Google Shape;181;p27"/>
          <p:cNvSpPr txBox="1"/>
          <p:nvPr/>
        </p:nvSpPr>
        <p:spPr>
          <a:xfrm>
            <a:off x="4585175" y="1224150"/>
            <a:ext cx="1287900" cy="580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None/>
            </a:pPr>
            <a:r>
              <a:rPr lang="en-US" sz="2400" b="1" u="sng">
                <a:solidFill>
                  <a:srgbClr val="38761D"/>
                </a:solidFill>
                <a:highlight>
                  <a:schemeClr val="lt1"/>
                </a:highlight>
                <a:latin typeface="Josefin Sans"/>
                <a:ea typeface="Josefin Sans"/>
                <a:cs typeface="Josefin Sans"/>
                <a:sym typeface="Josefin Sans"/>
              </a:rPr>
              <a:t>Diploid</a:t>
            </a:r>
            <a:endParaRPr u="sng">
              <a:solidFill>
                <a:srgbClr val="38761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endParaRPr/>
          </a:p>
        </p:txBody>
      </p:sp>
      <p:sp>
        <p:nvSpPr>
          <p:cNvPr id="187" name="Google Shape;187;p28"/>
          <p:cNvSpPr txBox="1">
            <a:spLocks noGrp="1"/>
          </p:cNvSpPr>
          <p:nvPr>
            <p:ph idx="1"/>
          </p:nvPr>
        </p:nvSpPr>
        <p:spPr>
          <a:prstGeom prst="rect">
            <a:avLst/>
          </a:prstGeom>
        </p:spPr>
        <p:txBody>
          <a:bodyPr spcFirstLastPara="1" wrap="square" lIns="68550" tIns="34275" rIns="68550" bIns="34275" anchor="t" anchorCtr="0">
            <a:noAutofit/>
          </a:bodyPr>
          <a:lstStyle/>
          <a:p>
            <a:pPr marL="0" lvl="0" indent="0" algn="l" rtl="0">
              <a:spcBef>
                <a:spcPts val="750"/>
              </a:spcBef>
              <a:spcAft>
                <a:spcPts val="0"/>
              </a:spcAft>
              <a:buNone/>
            </a:pPr>
            <a:endParaRPr/>
          </a:p>
        </p:txBody>
      </p:sp>
      <p:pic>
        <p:nvPicPr>
          <p:cNvPr id="188" name="Google Shape;188;p28"/>
          <p:cNvPicPr preferRelativeResize="0"/>
          <p:nvPr/>
        </p:nvPicPr>
        <p:blipFill>
          <a:blip r:embed="rId3">
            <a:alphaModFix/>
          </a:blip>
          <a:stretch>
            <a:fillRect/>
          </a:stretch>
        </p:blipFill>
        <p:spPr>
          <a:xfrm>
            <a:off x="2" y="0"/>
            <a:ext cx="9143999" cy="5186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idx="1"/>
          </p:nvPr>
        </p:nvSpPr>
        <p:spPr>
          <a:xfrm>
            <a:off x="369300" y="444275"/>
            <a:ext cx="7886700" cy="2244300"/>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2400" b="1">
                <a:highlight>
                  <a:srgbClr val="FFFFFF"/>
                </a:highlight>
                <a:latin typeface="Josefin Sans"/>
                <a:ea typeface="Josefin Sans"/>
                <a:cs typeface="Josefin Sans"/>
                <a:sym typeface="Josefin Sans"/>
              </a:rPr>
              <a:t>Mitosis</a:t>
            </a:r>
            <a:r>
              <a:rPr lang="en-US" sz="2400">
                <a:highlight>
                  <a:srgbClr val="FFFFFF"/>
                </a:highlight>
                <a:latin typeface="Josefin Sans"/>
                <a:ea typeface="Josefin Sans"/>
                <a:cs typeface="Josefin Sans"/>
                <a:sym typeface="Josefin Sans"/>
              </a:rPr>
              <a:t> is a process when one diploid cell (2n) divides and forms two identical diploid cells (2n). Newly formed cells are known as </a:t>
            </a:r>
            <a:r>
              <a:rPr lang="en-US" sz="2400" b="1">
                <a:highlight>
                  <a:srgbClr val="FFFFFF"/>
                </a:highlight>
                <a:latin typeface="Josefin Sans"/>
                <a:ea typeface="Josefin Sans"/>
                <a:cs typeface="Josefin Sans"/>
                <a:sym typeface="Josefin Sans"/>
              </a:rPr>
              <a:t>daughter cells.</a:t>
            </a:r>
            <a:endParaRPr sz="2400" b="1">
              <a:latin typeface="Josefin Sans"/>
              <a:ea typeface="Josefin Sans"/>
              <a:cs typeface="Josefin Sans"/>
              <a:sym typeface="Josefin Sans"/>
            </a:endParaRPr>
          </a:p>
          <a:p>
            <a:pPr marL="0" lvl="0" indent="0" algn="l" rtl="0">
              <a:lnSpc>
                <a:spcPct val="90000"/>
              </a:lnSpc>
              <a:spcBef>
                <a:spcPts val="750"/>
              </a:spcBef>
              <a:spcAft>
                <a:spcPts val="0"/>
              </a:spcAft>
              <a:buClr>
                <a:schemeClr val="dk1"/>
              </a:buClr>
              <a:buSzPts val="1100"/>
              <a:buFont typeface="Arial"/>
              <a:buNone/>
            </a:pPr>
            <a:r>
              <a:rPr lang="en-US" sz="2400">
                <a:highlight>
                  <a:srgbClr val="FFFFFF"/>
                </a:highlight>
                <a:latin typeface="Josefin Sans"/>
                <a:ea typeface="Josefin Sans"/>
                <a:cs typeface="Josefin Sans"/>
                <a:sym typeface="Josefin Sans"/>
              </a:rPr>
              <a:t>Mitosis occurs in body cells. By mitosis organisms grow, repair body parts and reproduce asexually.</a:t>
            </a:r>
            <a:endParaRPr sz="2400">
              <a:latin typeface="Josefin Sans"/>
              <a:ea typeface="Josefin Sans"/>
              <a:cs typeface="Josefin Sans"/>
              <a:sym typeface="Josefin Sans"/>
            </a:endParaRPr>
          </a:p>
        </p:txBody>
      </p:sp>
      <p:pic>
        <p:nvPicPr>
          <p:cNvPr id="194" name="Google Shape;194;p29"/>
          <p:cNvPicPr preferRelativeResize="0"/>
          <p:nvPr/>
        </p:nvPicPr>
        <p:blipFill>
          <a:blip r:embed="rId3">
            <a:alphaModFix/>
          </a:blip>
          <a:stretch>
            <a:fillRect/>
          </a:stretch>
        </p:blipFill>
        <p:spPr>
          <a:xfrm>
            <a:off x="1397375" y="2880326"/>
            <a:ext cx="5830550" cy="1865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idx="1"/>
          </p:nvPr>
        </p:nvSpPr>
        <p:spPr>
          <a:xfrm>
            <a:off x="293925" y="573925"/>
            <a:ext cx="8713800" cy="1734300"/>
          </a:xfrm>
          <a:prstGeom prst="rect">
            <a:avLst/>
          </a:prstGeom>
        </p:spPr>
        <p:txBody>
          <a:bodyPr spcFirstLastPara="1" wrap="square" lIns="68550" tIns="34275" rIns="68550" bIns="34275" anchor="t" anchorCtr="0">
            <a:noAutofit/>
          </a:bodyPr>
          <a:lstStyle/>
          <a:p>
            <a:pPr marL="0" lvl="0" indent="0" algn="l" rtl="0">
              <a:spcBef>
                <a:spcPts val="750"/>
              </a:spcBef>
              <a:spcAft>
                <a:spcPts val="0"/>
              </a:spcAft>
              <a:buNone/>
            </a:pPr>
            <a:r>
              <a:rPr lang="en-US" sz="2400" b="1">
                <a:highlight>
                  <a:schemeClr val="lt1"/>
                </a:highlight>
                <a:latin typeface="Josefin Sans"/>
                <a:ea typeface="Josefin Sans"/>
                <a:cs typeface="Josefin Sans"/>
                <a:sym typeface="Josefin Sans"/>
              </a:rPr>
              <a:t>Meiosis</a:t>
            </a:r>
            <a:r>
              <a:rPr lang="en-US" sz="2400">
                <a:highlight>
                  <a:schemeClr val="lt1"/>
                </a:highlight>
                <a:latin typeface="Josefin Sans"/>
                <a:ea typeface="Josefin Sans"/>
                <a:cs typeface="Josefin Sans"/>
                <a:sym typeface="Josefin Sans"/>
              </a:rPr>
              <a:t> occurs only in reproductive cells. During meiosis diploid cell divides two times and forms four haploid cells. Two divisions are meiosis I and</a:t>
            </a:r>
            <a:r>
              <a:rPr lang="en-US" sz="2400">
                <a:latin typeface="Josefin Sans"/>
                <a:ea typeface="Josefin Sans"/>
                <a:cs typeface="Josefin Sans"/>
                <a:sym typeface="Josefin Sans"/>
              </a:rPr>
              <a:t> </a:t>
            </a:r>
            <a:r>
              <a:rPr lang="en-US" sz="2400">
                <a:highlight>
                  <a:schemeClr val="lt1"/>
                </a:highlight>
                <a:latin typeface="Josefin Sans"/>
                <a:ea typeface="Josefin Sans"/>
                <a:cs typeface="Josefin Sans"/>
                <a:sym typeface="Josefin Sans"/>
              </a:rPr>
              <a:t>meiosis II. By meiosis sperm and egg cells are produced. </a:t>
            </a:r>
            <a:endParaRPr>
              <a:latin typeface="Josefin Sans"/>
              <a:ea typeface="Josefin Sans"/>
              <a:cs typeface="Josefin Sans"/>
              <a:sym typeface="Josefin Sans"/>
            </a:endParaRPr>
          </a:p>
        </p:txBody>
      </p:sp>
      <p:pic>
        <p:nvPicPr>
          <p:cNvPr id="200" name="Google Shape;200;p30"/>
          <p:cNvPicPr preferRelativeResize="0"/>
          <p:nvPr/>
        </p:nvPicPr>
        <p:blipFill>
          <a:blip r:embed="rId3">
            <a:alphaModFix/>
          </a:blip>
          <a:stretch>
            <a:fillRect/>
          </a:stretch>
        </p:blipFill>
        <p:spPr>
          <a:xfrm>
            <a:off x="2466842" y="2308226"/>
            <a:ext cx="4210320" cy="2648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p:nvPr/>
        </p:nvSpPr>
        <p:spPr>
          <a:xfrm>
            <a:off x="0" y="0"/>
            <a:ext cx="9143999" cy="650983"/>
          </a:xfrm>
          <a:prstGeom prst="roundRect">
            <a:avLst>
              <a:gd name="adj" fmla="val 16667"/>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1" u="none" strike="noStrike" cap="none" dirty="0">
                <a:solidFill>
                  <a:srgbClr val="E06666"/>
                </a:solidFill>
                <a:latin typeface="Arial"/>
                <a:ea typeface="Arial"/>
                <a:cs typeface="Arial"/>
                <a:sym typeface="Arial"/>
              </a:rPr>
              <a:t>Cell division types</a:t>
            </a:r>
            <a:endParaRPr sz="3200" b="1" i="1" u="none" strike="noStrike" cap="none" dirty="0">
              <a:solidFill>
                <a:srgbClr val="E06666"/>
              </a:solidFill>
              <a:latin typeface="Arial"/>
              <a:ea typeface="Arial"/>
              <a:cs typeface="Arial"/>
              <a:sym typeface="Arial"/>
            </a:endParaRPr>
          </a:p>
        </p:txBody>
      </p:sp>
      <p:sp>
        <p:nvSpPr>
          <p:cNvPr id="98" name="Google Shape;98;p15"/>
          <p:cNvSpPr txBox="1"/>
          <p:nvPr/>
        </p:nvSpPr>
        <p:spPr>
          <a:xfrm>
            <a:off x="395536" y="4407955"/>
            <a:ext cx="187220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 name="Google Shape;99;p15"/>
          <p:cNvSpPr txBox="1"/>
          <p:nvPr/>
        </p:nvSpPr>
        <p:spPr>
          <a:xfrm>
            <a:off x="5807104" y="4511850"/>
            <a:ext cx="2010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4A86E8"/>
                </a:solidFill>
                <a:latin typeface="Arial"/>
                <a:ea typeface="Arial"/>
                <a:cs typeface="Arial"/>
                <a:sym typeface="Arial"/>
              </a:rPr>
              <a:t>(UK-</a:t>
            </a:r>
            <a:r>
              <a:rPr lang="en-US" sz="2800" b="0" i="0" u="none" strike="noStrike" cap="none">
                <a:solidFill>
                  <a:srgbClr val="4A86E8"/>
                </a:solidFill>
                <a:latin typeface="Arial"/>
                <a:ea typeface="Arial"/>
                <a:cs typeface="Arial"/>
                <a:sym typeface="Arial"/>
              </a:rPr>
              <a:t> </a:t>
            </a:r>
            <a:r>
              <a:rPr lang="en-US" sz="2800" b="0" i="0" u="none" strike="noStrike" cap="none">
                <a:solidFill>
                  <a:srgbClr val="3C78D8"/>
                </a:solidFill>
                <a:highlight>
                  <a:srgbClr val="FFFFFF"/>
                </a:highlight>
                <a:latin typeface="Arial"/>
                <a:ea typeface="Arial"/>
                <a:cs typeface="Arial"/>
                <a:sym typeface="Arial"/>
              </a:rPr>
              <a:t>/</a:t>
            </a:r>
            <a:r>
              <a:rPr lang="en-US" sz="2800" b="0" i="0" u="none" strike="noStrike" cap="none">
                <a:solidFill>
                  <a:srgbClr val="3C78D8"/>
                </a:solidFill>
                <a:latin typeface="Arial"/>
                <a:ea typeface="Arial"/>
                <a:cs typeface="Arial"/>
                <a:sym typeface="Arial"/>
              </a:rPr>
              <a:t>taɪp</a:t>
            </a:r>
            <a:r>
              <a:rPr lang="en-US" sz="2800" b="0" i="0" u="none" strike="noStrike" cap="none">
                <a:solidFill>
                  <a:srgbClr val="3C78D8"/>
                </a:solidFill>
                <a:highlight>
                  <a:srgbClr val="FFFFFF"/>
                </a:highlight>
                <a:latin typeface="Arial"/>
                <a:ea typeface="Arial"/>
                <a:cs typeface="Arial"/>
                <a:sym typeface="Arial"/>
              </a:rPr>
              <a:t>/</a:t>
            </a:r>
            <a:r>
              <a:rPr lang="en-US" sz="2800" b="1" i="1" u="none" strike="noStrike" cap="none">
                <a:solidFill>
                  <a:srgbClr val="4A86E8"/>
                </a:solidFill>
                <a:latin typeface="Arial"/>
                <a:ea typeface="Arial"/>
                <a:cs typeface="Arial"/>
                <a:sym typeface="Arial"/>
              </a:rPr>
              <a:t>)</a:t>
            </a:r>
            <a:endParaRPr sz="2800" b="1" i="1" u="none" strike="noStrike" cap="none">
              <a:solidFill>
                <a:srgbClr val="4A86E8"/>
              </a:solidFill>
              <a:latin typeface="Arial"/>
              <a:ea typeface="Arial"/>
              <a:cs typeface="Arial"/>
              <a:sym typeface="Arial"/>
            </a:endParaRPr>
          </a:p>
        </p:txBody>
      </p:sp>
      <p:sp>
        <p:nvSpPr>
          <p:cNvPr id="101" name="Google Shape;101;p15"/>
          <p:cNvSpPr txBox="1"/>
          <p:nvPr/>
        </p:nvSpPr>
        <p:spPr>
          <a:xfrm>
            <a:off x="624296" y="4511838"/>
            <a:ext cx="3947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4A86E8"/>
                </a:solidFill>
                <a:latin typeface="Arial"/>
                <a:ea typeface="Arial"/>
                <a:cs typeface="Arial"/>
                <a:sym typeface="Arial"/>
              </a:rPr>
              <a:t>(UK-</a:t>
            </a:r>
            <a:r>
              <a:rPr lang="en-US" sz="2800" b="0" i="0" u="none" strike="noStrike" cap="none">
                <a:solidFill>
                  <a:srgbClr val="4A86E8"/>
                </a:solidFill>
                <a:latin typeface="Arial"/>
                <a:ea typeface="Arial"/>
                <a:cs typeface="Arial"/>
                <a:sym typeface="Arial"/>
              </a:rPr>
              <a:t> </a:t>
            </a:r>
            <a:r>
              <a:rPr lang="en-US" sz="2800" b="0" i="0" u="none" strike="noStrike" cap="none">
                <a:solidFill>
                  <a:srgbClr val="4A86E8"/>
                </a:solidFill>
                <a:highlight>
                  <a:srgbClr val="FFFFFF"/>
                </a:highlight>
                <a:latin typeface="Arial"/>
                <a:ea typeface="Arial"/>
                <a:cs typeface="Arial"/>
                <a:sym typeface="Arial"/>
              </a:rPr>
              <a:t>/</a:t>
            </a:r>
            <a:r>
              <a:rPr lang="en-US" sz="2800" b="0" i="0" u="none" strike="noStrike" cap="none">
                <a:solidFill>
                  <a:srgbClr val="4A86E8"/>
                </a:solidFill>
                <a:latin typeface="Arial"/>
                <a:ea typeface="Arial"/>
                <a:cs typeface="Arial"/>
                <a:sym typeface="Arial"/>
              </a:rPr>
              <a:t>sel </a:t>
            </a:r>
            <a:r>
              <a:rPr lang="en-US" sz="2800" b="0" i="0" u="none" strike="noStrike" cap="none">
                <a:solidFill>
                  <a:srgbClr val="3C78D8"/>
                </a:solidFill>
                <a:latin typeface="Arial"/>
                <a:ea typeface="Arial"/>
                <a:cs typeface="Arial"/>
                <a:sym typeface="Arial"/>
              </a:rPr>
              <a:t>dɪˈvɪʒ.ən</a:t>
            </a:r>
            <a:r>
              <a:rPr lang="en-US" sz="2800" b="0" i="0" u="none" strike="noStrike" cap="none">
                <a:solidFill>
                  <a:srgbClr val="3C78D8"/>
                </a:solidFill>
                <a:highlight>
                  <a:srgbClr val="FFFFFF"/>
                </a:highlight>
                <a:latin typeface="Arial"/>
                <a:ea typeface="Arial"/>
                <a:cs typeface="Arial"/>
                <a:sym typeface="Arial"/>
              </a:rPr>
              <a:t>/</a:t>
            </a:r>
            <a:r>
              <a:rPr lang="en-US" sz="2800" b="1" i="1" u="none" strike="noStrike" cap="none">
                <a:solidFill>
                  <a:srgbClr val="4A86E8"/>
                </a:solidFill>
                <a:latin typeface="Arial"/>
                <a:ea typeface="Arial"/>
                <a:cs typeface="Arial"/>
                <a:sym typeface="Arial"/>
              </a:rPr>
              <a:t>)</a:t>
            </a:r>
            <a:endParaRPr sz="2800" b="1" i="1" u="none" strike="noStrike" cap="none">
              <a:solidFill>
                <a:srgbClr val="4A86E8"/>
              </a:solidFill>
              <a:latin typeface="Arial"/>
              <a:ea typeface="Arial"/>
              <a:cs typeface="Arial"/>
              <a:sym typeface="Arial"/>
            </a:endParaRPr>
          </a:p>
        </p:txBody>
      </p:sp>
      <p:pic>
        <p:nvPicPr>
          <p:cNvPr id="102" name="Google Shape;102;p15"/>
          <p:cNvPicPr preferRelativeResize="0"/>
          <p:nvPr/>
        </p:nvPicPr>
        <p:blipFill rotWithShape="1">
          <a:blip r:embed="rId3">
            <a:alphaModFix/>
          </a:blip>
          <a:srcRect/>
          <a:stretch/>
        </p:blipFill>
        <p:spPr>
          <a:xfrm>
            <a:off x="499252" y="854853"/>
            <a:ext cx="3372597" cy="340070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4840400" y="805624"/>
            <a:ext cx="3603050" cy="3603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endParaRPr/>
          </a:p>
        </p:txBody>
      </p:sp>
      <p:sp>
        <p:nvSpPr>
          <p:cNvPr id="206" name="Google Shape;206;p31"/>
          <p:cNvSpPr txBox="1">
            <a:spLocks noGrp="1"/>
          </p:cNvSpPr>
          <p:nvPr>
            <p:ph idx="1"/>
          </p:nvPr>
        </p:nvSpPr>
        <p:spPr>
          <a:prstGeom prst="rect">
            <a:avLst/>
          </a:prstGeom>
        </p:spPr>
        <p:txBody>
          <a:bodyPr spcFirstLastPara="1" wrap="square" lIns="68550" tIns="34275" rIns="68550" bIns="34275" anchor="t" anchorCtr="0">
            <a:noAutofit/>
          </a:bodyPr>
          <a:lstStyle/>
          <a:p>
            <a:pPr marL="0" lvl="0" indent="0" algn="l" rtl="0">
              <a:spcBef>
                <a:spcPts val="750"/>
              </a:spcBef>
              <a:spcAft>
                <a:spcPts val="0"/>
              </a:spcAft>
              <a:buNone/>
            </a:pPr>
            <a:endParaRPr/>
          </a:p>
        </p:txBody>
      </p:sp>
      <p:pic>
        <p:nvPicPr>
          <p:cNvPr id="207" name="Google Shape;207;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628650" y="570550"/>
            <a:ext cx="7886700" cy="4123500"/>
          </a:xfrm>
          <a:prstGeom prst="rect">
            <a:avLst/>
          </a:prstGeom>
        </p:spPr>
        <p:txBody>
          <a:bodyPr spcFirstLastPara="1" wrap="square" lIns="68550" tIns="34275" rIns="68550" bIns="34275" anchor="ctr" anchorCtr="0">
            <a:noAutofit/>
          </a:bodyPr>
          <a:lstStyle/>
          <a:p>
            <a:pPr marL="0" lvl="0" indent="0" algn="ctr" rtl="0">
              <a:spcBef>
                <a:spcPts val="0"/>
              </a:spcBef>
              <a:spcAft>
                <a:spcPts val="0"/>
              </a:spcAft>
              <a:buNone/>
            </a:pPr>
            <a:r>
              <a:rPr lang="en-US" b="1"/>
              <a:t>Text-based activity</a:t>
            </a:r>
            <a:endParaRPr b="1"/>
          </a:p>
          <a:p>
            <a:pPr marL="0" lvl="0" indent="0" algn="ctr" rtl="0">
              <a:spcBef>
                <a:spcPts val="0"/>
              </a:spcBef>
              <a:spcAft>
                <a:spcPts val="0"/>
              </a:spcAft>
              <a:buNone/>
            </a:pPr>
            <a:r>
              <a:rPr lang="en-US" sz="2400" b="1"/>
              <a:t>Dividing into groups</a:t>
            </a:r>
            <a:endParaRPr sz="2400" b="1"/>
          </a:p>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l" rtl="0">
              <a:spcBef>
                <a:spcPts val="0"/>
              </a:spcBef>
              <a:spcAft>
                <a:spcPts val="0"/>
              </a:spcAft>
              <a:buNone/>
            </a:pPr>
            <a:endParaRPr/>
          </a:p>
          <a:p>
            <a:pPr marL="0" lvl="0" indent="0" algn="l" rtl="0">
              <a:spcBef>
                <a:spcPts val="750"/>
              </a:spcBef>
              <a:spcAft>
                <a:spcPts val="0"/>
              </a:spcAft>
              <a:buClr>
                <a:schemeClr val="dk1"/>
              </a:buClr>
              <a:buSzPts val="1100"/>
              <a:buFont typeface="Arial"/>
              <a:buNone/>
            </a:pPr>
            <a:endParaRPr/>
          </a:p>
        </p:txBody>
      </p:sp>
      <p:pic>
        <p:nvPicPr>
          <p:cNvPr id="213" name="Google Shape;213;p32"/>
          <p:cNvPicPr preferRelativeResize="0"/>
          <p:nvPr/>
        </p:nvPicPr>
        <p:blipFill>
          <a:blip r:embed="rId3">
            <a:alphaModFix/>
          </a:blip>
          <a:stretch>
            <a:fillRect/>
          </a:stretch>
        </p:blipFill>
        <p:spPr>
          <a:xfrm>
            <a:off x="3503090" y="2311489"/>
            <a:ext cx="2390775" cy="1914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628650" y="570550"/>
            <a:ext cx="7886700" cy="4123500"/>
          </a:xfrm>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endParaRPr b="1"/>
          </a:p>
          <a:p>
            <a:pPr marL="0" lvl="0" indent="0" algn="ctr" rtl="0">
              <a:spcBef>
                <a:spcPts val="0"/>
              </a:spcBef>
              <a:spcAft>
                <a:spcPts val="0"/>
              </a:spcAft>
              <a:buNone/>
            </a:pPr>
            <a:r>
              <a:rPr lang="en-US" b="1"/>
              <a:t>Extra Videos</a:t>
            </a:r>
            <a:endParaRPr b="1"/>
          </a:p>
          <a:p>
            <a:pPr marL="0" lvl="0" indent="0" algn="ctr" rtl="0">
              <a:spcBef>
                <a:spcPts val="0"/>
              </a:spcBef>
              <a:spcAft>
                <a:spcPts val="0"/>
              </a:spcAft>
              <a:buNone/>
            </a:pPr>
            <a:endParaRPr b="1"/>
          </a:p>
          <a:p>
            <a:pPr marL="0" lvl="0" indent="0" algn="l" rtl="0">
              <a:spcBef>
                <a:spcPts val="0"/>
              </a:spcBef>
              <a:spcAft>
                <a:spcPts val="0"/>
              </a:spcAft>
              <a:buNone/>
            </a:pPr>
            <a:r>
              <a:rPr lang="en-US" sz="1800" u="sng">
                <a:solidFill>
                  <a:schemeClr val="hlink"/>
                </a:solidFill>
                <a:hlinkClick r:id="rId3"/>
              </a:rPr>
              <a:t>http://tiny.cc/mitosismake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u="sng">
                <a:solidFill>
                  <a:schemeClr val="hlink"/>
                </a:solidFill>
                <a:hlinkClick r:id="rId4"/>
              </a:rPr>
              <a:t>http://tiny.cc/mitosissong</a:t>
            </a:r>
            <a:endParaRPr/>
          </a:p>
          <a:p>
            <a:pPr marL="0" lvl="0" indent="0" algn="l" rtl="0">
              <a:spcBef>
                <a:spcPts val="75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550850" y="4261749"/>
            <a:ext cx="7886700" cy="792600"/>
          </a:xfrm>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r>
              <a:rPr lang="en-US"/>
              <a:t>Sperm and egg cells are produced by meiosis</a:t>
            </a:r>
            <a:endParaRPr/>
          </a:p>
        </p:txBody>
      </p:sp>
      <p:pic>
        <p:nvPicPr>
          <p:cNvPr id="224" name="Google Shape;224;p34"/>
          <p:cNvPicPr preferRelativeResize="0"/>
          <p:nvPr/>
        </p:nvPicPr>
        <p:blipFill>
          <a:blip r:embed="rId3">
            <a:alphaModFix/>
          </a:blip>
          <a:stretch>
            <a:fillRect/>
          </a:stretch>
        </p:blipFill>
        <p:spPr>
          <a:xfrm>
            <a:off x="1659640" y="139051"/>
            <a:ext cx="5669125" cy="42524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628650" y="95569"/>
            <a:ext cx="7886700" cy="994200"/>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SzPts val="4400"/>
              <a:buNone/>
            </a:pPr>
            <a:r>
              <a:rPr lang="en-US">
                <a:latin typeface="Josefin Sans"/>
                <a:ea typeface="Josefin Sans"/>
                <a:cs typeface="Josefin Sans"/>
                <a:sym typeface="Josefin Sans"/>
              </a:rPr>
              <a:t>Interesting facts</a:t>
            </a:r>
            <a:endParaRPr>
              <a:latin typeface="Josefin Sans"/>
              <a:ea typeface="Josefin Sans"/>
              <a:cs typeface="Josefin Sans"/>
              <a:sym typeface="Josefin Sans"/>
            </a:endParaRPr>
          </a:p>
        </p:txBody>
      </p:sp>
      <p:sp>
        <p:nvSpPr>
          <p:cNvPr id="230" name="Google Shape;230;p35"/>
          <p:cNvSpPr txBox="1">
            <a:spLocks noGrp="1"/>
          </p:cNvSpPr>
          <p:nvPr>
            <p:ph idx="1"/>
          </p:nvPr>
        </p:nvSpPr>
        <p:spPr>
          <a:xfrm>
            <a:off x="317450" y="830450"/>
            <a:ext cx="4890000" cy="3915000"/>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SzPts val="1100"/>
              <a:buNone/>
            </a:pPr>
            <a:r>
              <a:rPr lang="en-US" sz="2400">
                <a:highlight>
                  <a:srgbClr val="FFFFFF"/>
                </a:highlight>
                <a:latin typeface="Josefin Sans"/>
                <a:ea typeface="Josefin Sans"/>
                <a:cs typeface="Josefin Sans"/>
                <a:sym typeface="Josefin Sans"/>
              </a:rPr>
              <a:t>Body cells grow, divide and die orderly. This process is regulated and controlled by the DNA. Cell division helps an organism to grow and regenerate injuries. When cells start to divide out of control, they may become cancerous. Cancer cells do not die. They divide constantly and consume a lot of energy.</a:t>
            </a:r>
            <a:endParaRPr sz="2400">
              <a:highlight>
                <a:srgbClr val="FFFFFF"/>
              </a:highlight>
              <a:latin typeface="Josefin Sans"/>
              <a:ea typeface="Josefin Sans"/>
              <a:cs typeface="Josefin Sans"/>
              <a:sym typeface="Josefin Sans"/>
            </a:endParaRPr>
          </a:p>
        </p:txBody>
      </p:sp>
      <p:pic>
        <p:nvPicPr>
          <p:cNvPr id="231" name="Google Shape;231;p35"/>
          <p:cNvPicPr preferRelativeResize="0"/>
          <p:nvPr/>
        </p:nvPicPr>
        <p:blipFill>
          <a:blip r:embed="rId3">
            <a:alphaModFix/>
          </a:blip>
          <a:stretch>
            <a:fillRect/>
          </a:stretch>
        </p:blipFill>
        <p:spPr>
          <a:xfrm>
            <a:off x="5207452" y="1089776"/>
            <a:ext cx="3803275" cy="3803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a:spLocks noGrp="1"/>
          </p:cNvSpPr>
          <p:nvPr>
            <p:ph type="title"/>
          </p:nvPr>
        </p:nvSpPr>
        <p:spPr>
          <a:xfrm>
            <a:off x="3933275" y="464025"/>
            <a:ext cx="4953300" cy="780900"/>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SzPts val="4400"/>
              <a:buNone/>
            </a:pPr>
            <a:r>
              <a:rPr lang="en-US">
                <a:latin typeface="Josefin Sans"/>
                <a:ea typeface="Josefin Sans"/>
                <a:cs typeface="Josefin Sans"/>
                <a:sym typeface="Josefin Sans"/>
              </a:rPr>
              <a:t>Activity - Let’s play dices</a:t>
            </a:r>
            <a:endParaRPr>
              <a:latin typeface="Josefin Sans"/>
              <a:ea typeface="Josefin Sans"/>
              <a:cs typeface="Josefin Sans"/>
              <a:sym typeface="Josefin Sans"/>
            </a:endParaRPr>
          </a:p>
        </p:txBody>
      </p:sp>
      <p:sp>
        <p:nvSpPr>
          <p:cNvPr id="237" name="Google Shape;237;p36"/>
          <p:cNvSpPr txBox="1">
            <a:spLocks noGrp="1"/>
          </p:cNvSpPr>
          <p:nvPr>
            <p:ph idx="1"/>
          </p:nvPr>
        </p:nvSpPr>
        <p:spPr>
          <a:xfrm>
            <a:off x="4572000" y="1309900"/>
            <a:ext cx="4339800" cy="3202500"/>
          </a:xfrm>
          <a:prstGeom prst="rect">
            <a:avLst/>
          </a:prstGeom>
          <a:noFill/>
          <a:ln>
            <a:noFill/>
          </a:ln>
        </p:spPr>
        <p:txBody>
          <a:bodyPr spcFirstLastPara="1" wrap="square" lIns="68550" tIns="34275" rIns="68550" bIns="34275" anchor="t" anchorCtr="0">
            <a:noAutofit/>
          </a:bodyPr>
          <a:lstStyle/>
          <a:p>
            <a:pPr marL="457200" lvl="0" indent="-381000" algn="l" rtl="0">
              <a:lnSpc>
                <a:spcPct val="90000"/>
              </a:lnSpc>
              <a:spcBef>
                <a:spcPts val="750"/>
              </a:spcBef>
              <a:spcAft>
                <a:spcPts val="0"/>
              </a:spcAft>
              <a:buSzPts val="2400"/>
              <a:buFont typeface="Josefin Sans"/>
              <a:buAutoNum type="arabicPeriod"/>
            </a:pPr>
            <a:r>
              <a:rPr lang="en-US" sz="2400">
                <a:highlight>
                  <a:srgbClr val="FFFFFF"/>
                </a:highlight>
                <a:latin typeface="Josefin Sans"/>
                <a:ea typeface="Josefin Sans"/>
                <a:cs typeface="Josefin Sans"/>
                <a:sym typeface="Josefin Sans"/>
              </a:rPr>
              <a:t>Use a paper to make cubes shown below. Write words on the paper and fold it. </a:t>
            </a:r>
            <a:endParaRPr sz="2400">
              <a:highlight>
                <a:srgbClr val="FFFFFF"/>
              </a:highlight>
              <a:latin typeface="Josefin Sans"/>
              <a:ea typeface="Josefin Sans"/>
              <a:cs typeface="Josefin Sans"/>
              <a:sym typeface="Josefin Sans"/>
            </a:endParaRPr>
          </a:p>
          <a:p>
            <a:pPr marL="457200" lvl="0" indent="-381000" algn="l" rtl="0">
              <a:lnSpc>
                <a:spcPct val="90000"/>
              </a:lnSpc>
              <a:spcBef>
                <a:spcPts val="0"/>
              </a:spcBef>
              <a:spcAft>
                <a:spcPts val="0"/>
              </a:spcAft>
              <a:buSzPts val="2400"/>
              <a:buFont typeface="Josefin Sans"/>
              <a:buAutoNum type="arabicPeriod"/>
            </a:pPr>
            <a:r>
              <a:rPr lang="en-US" sz="2400">
                <a:highlight>
                  <a:srgbClr val="FFFFFF"/>
                </a:highlight>
                <a:latin typeface="Josefin Sans"/>
                <a:ea typeface="Josefin Sans"/>
                <a:cs typeface="Josefin Sans"/>
                <a:sym typeface="Josefin Sans"/>
              </a:rPr>
              <a:t>Now throw dices and do the action on cube-1 to explain word on cube-2 that falls to you.</a:t>
            </a:r>
            <a:endParaRPr sz="2400">
              <a:highlight>
                <a:srgbClr val="FFFFFF"/>
              </a:highlight>
              <a:latin typeface="Josefin Sans"/>
              <a:ea typeface="Josefin Sans"/>
              <a:cs typeface="Josefin Sans"/>
              <a:sym typeface="Josefin Sans"/>
            </a:endParaRPr>
          </a:p>
        </p:txBody>
      </p:sp>
      <p:pic>
        <p:nvPicPr>
          <p:cNvPr id="238" name="Google Shape;238;p36"/>
          <p:cNvPicPr preferRelativeResize="0"/>
          <p:nvPr/>
        </p:nvPicPr>
        <p:blipFill>
          <a:blip r:embed="rId3">
            <a:alphaModFix/>
          </a:blip>
          <a:stretch>
            <a:fillRect/>
          </a:stretch>
        </p:blipFill>
        <p:spPr>
          <a:xfrm>
            <a:off x="95098" y="1"/>
            <a:ext cx="3731854" cy="5143501"/>
          </a:xfrm>
          <a:prstGeom prst="rect">
            <a:avLst/>
          </a:prstGeom>
          <a:noFill/>
          <a:ln>
            <a:noFill/>
          </a:ln>
        </p:spPr>
      </p:pic>
      <p:pic>
        <p:nvPicPr>
          <p:cNvPr id="239" name="Google Shape;239;p36"/>
          <p:cNvPicPr preferRelativeResize="0"/>
          <p:nvPr/>
        </p:nvPicPr>
        <p:blipFill>
          <a:blip r:embed="rId4">
            <a:alphaModFix/>
          </a:blip>
          <a:stretch>
            <a:fillRect/>
          </a:stretch>
        </p:blipFill>
        <p:spPr>
          <a:xfrm>
            <a:off x="3259925" y="3293576"/>
            <a:ext cx="1599250" cy="1599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SzPts val="4400"/>
              <a:buNone/>
            </a:pPr>
            <a:r>
              <a:rPr lang="en-US">
                <a:latin typeface="Josefin Sans"/>
                <a:ea typeface="Josefin Sans"/>
                <a:cs typeface="Josefin Sans"/>
                <a:sym typeface="Josefin Sans"/>
              </a:rPr>
              <a:t>Literacy</a:t>
            </a:r>
            <a:endParaRPr>
              <a:latin typeface="Josefin Sans"/>
              <a:ea typeface="Josefin Sans"/>
              <a:cs typeface="Josefin Sans"/>
              <a:sym typeface="Josefin Sans"/>
            </a:endParaRPr>
          </a:p>
        </p:txBody>
      </p:sp>
      <p:sp>
        <p:nvSpPr>
          <p:cNvPr id="245" name="Google Shape;245;p37"/>
          <p:cNvSpPr txBox="1">
            <a:spLocks noGrp="1"/>
          </p:cNvSpPr>
          <p:nvPr>
            <p:ph idx="1"/>
          </p:nvPr>
        </p:nvSpPr>
        <p:spPr>
          <a:prstGeom prst="rect">
            <a:avLst/>
          </a:prstGeom>
          <a:noFill/>
          <a:ln>
            <a:noFill/>
          </a:ln>
        </p:spPr>
        <p:txBody>
          <a:bodyPr spcFirstLastPara="1" wrap="square" lIns="68550" tIns="34275" rIns="68550" bIns="34275" anchor="t" anchorCtr="0">
            <a:noAutofit/>
          </a:bodyPr>
          <a:lstStyle/>
          <a:p>
            <a:pPr marL="0" lvl="0" indent="0" algn="l" rtl="0">
              <a:lnSpc>
                <a:spcPct val="98181"/>
              </a:lnSpc>
              <a:spcBef>
                <a:spcPts val="1200"/>
              </a:spcBef>
              <a:spcAft>
                <a:spcPts val="0"/>
              </a:spcAft>
              <a:buClr>
                <a:schemeClr val="dk1"/>
              </a:buClr>
              <a:buSzPts val="1100"/>
              <a:buFont typeface="Arial"/>
              <a:buNone/>
            </a:pPr>
            <a:r>
              <a:rPr lang="en-US" sz="3000">
                <a:highlight>
                  <a:srgbClr val="FFFFFF"/>
                </a:highlight>
                <a:latin typeface="Josefin Sans"/>
                <a:ea typeface="Josefin Sans"/>
                <a:cs typeface="Josefin Sans"/>
                <a:sym typeface="Josefin Sans"/>
              </a:rPr>
              <a:t>1. What occurs if reproductive cells are formed by mitosis? Explain. </a:t>
            </a:r>
            <a:endParaRPr sz="3000">
              <a:highlight>
                <a:srgbClr val="FFFFFF"/>
              </a:highlight>
              <a:latin typeface="Josefin Sans"/>
              <a:ea typeface="Josefin Sans"/>
              <a:cs typeface="Josefin Sans"/>
              <a:sym typeface="Josefin Sans"/>
            </a:endParaRPr>
          </a:p>
          <a:p>
            <a:pPr marL="0" lvl="0" indent="0" algn="l" rtl="0">
              <a:lnSpc>
                <a:spcPct val="98181"/>
              </a:lnSpc>
              <a:spcBef>
                <a:spcPts val="1200"/>
              </a:spcBef>
              <a:spcAft>
                <a:spcPts val="0"/>
              </a:spcAft>
              <a:buClr>
                <a:schemeClr val="dk1"/>
              </a:buClr>
              <a:buSzPts val="1100"/>
              <a:buFont typeface="Arial"/>
              <a:buNone/>
            </a:pPr>
            <a:r>
              <a:rPr lang="en-US" sz="3000">
                <a:highlight>
                  <a:srgbClr val="FFFFFF"/>
                </a:highlight>
                <a:latin typeface="Josefin Sans"/>
                <a:ea typeface="Josefin Sans"/>
                <a:cs typeface="Josefin Sans"/>
                <a:sym typeface="Josefin Sans"/>
              </a:rPr>
              <a:t>2. Why is regeneration not done by meiosis? </a:t>
            </a:r>
            <a:endParaRPr sz="3000">
              <a:highlight>
                <a:srgbClr val="FFFFFF"/>
              </a:highlight>
              <a:latin typeface="Josefin Sans"/>
              <a:ea typeface="Josefin Sans"/>
              <a:cs typeface="Josefin Sans"/>
              <a:sym typeface="Josefin Sans"/>
            </a:endParaRPr>
          </a:p>
          <a:p>
            <a:pPr marL="0" lvl="0" indent="0" algn="l" rtl="0">
              <a:lnSpc>
                <a:spcPct val="98181"/>
              </a:lnSpc>
              <a:spcBef>
                <a:spcPts val="1200"/>
              </a:spcBef>
              <a:spcAft>
                <a:spcPts val="0"/>
              </a:spcAft>
              <a:buClr>
                <a:schemeClr val="dk1"/>
              </a:buClr>
              <a:buSzPts val="1100"/>
              <a:buFont typeface="Arial"/>
              <a:buNone/>
            </a:pPr>
            <a:r>
              <a:rPr lang="en-US" sz="3000">
                <a:highlight>
                  <a:srgbClr val="FFFFFF"/>
                </a:highlight>
                <a:latin typeface="Josefin Sans"/>
                <a:ea typeface="Josefin Sans"/>
                <a:cs typeface="Josefin Sans"/>
                <a:sym typeface="Josefin Sans"/>
              </a:rPr>
              <a:t>3. Cells formed by mitosis are known as daughter cells. Explain why?</a:t>
            </a:r>
            <a:endParaRPr sz="3000">
              <a:latin typeface="Josefin Sans"/>
              <a:ea typeface="Josefin Sans"/>
              <a:cs typeface="Josefin Sans"/>
              <a:sym typeface="Josefin Sans"/>
            </a:endParaRPr>
          </a:p>
        </p:txBody>
      </p:sp>
      <p:pic>
        <p:nvPicPr>
          <p:cNvPr id="246" name="Google Shape;246;p37"/>
          <p:cNvPicPr preferRelativeResize="0"/>
          <p:nvPr/>
        </p:nvPicPr>
        <p:blipFill rotWithShape="1">
          <a:blip r:embed="rId3">
            <a:alphaModFix/>
          </a:blip>
          <a:srcRect/>
          <a:stretch/>
        </p:blipFill>
        <p:spPr>
          <a:xfrm>
            <a:off x="1598577" y="387418"/>
            <a:ext cx="880625" cy="880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title"/>
          </p:nvPr>
        </p:nvSpPr>
        <p:spPr>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SzPts val="4400"/>
              <a:buNone/>
            </a:pPr>
            <a:r>
              <a:rPr lang="en-US">
                <a:latin typeface="Josefin Sans"/>
                <a:ea typeface="Josefin Sans"/>
                <a:cs typeface="Josefin Sans"/>
                <a:sym typeface="Josefin Sans"/>
              </a:rPr>
              <a:t>Math in Biology</a:t>
            </a:r>
            <a:endParaRPr>
              <a:latin typeface="Josefin Sans"/>
              <a:ea typeface="Josefin Sans"/>
              <a:cs typeface="Josefin Sans"/>
              <a:sym typeface="Josefin Sans"/>
            </a:endParaRPr>
          </a:p>
        </p:txBody>
      </p:sp>
      <p:sp>
        <p:nvSpPr>
          <p:cNvPr id="252" name="Google Shape;252;p38"/>
          <p:cNvSpPr txBox="1">
            <a:spLocks noGrp="1"/>
          </p:cNvSpPr>
          <p:nvPr>
            <p:ph idx="1"/>
          </p:nvPr>
        </p:nvSpPr>
        <p:spPr>
          <a:xfrm>
            <a:off x="628650" y="1369222"/>
            <a:ext cx="7886700" cy="1645500"/>
          </a:xfrm>
          <a:prstGeom prst="rect">
            <a:avLst/>
          </a:prstGeom>
          <a:noFill/>
          <a:ln>
            <a:noFill/>
          </a:ln>
        </p:spPr>
        <p:txBody>
          <a:bodyPr spcFirstLastPara="1" wrap="square" lIns="68550" tIns="34275" rIns="68550" bIns="34275" anchor="t" anchorCtr="0">
            <a:noAutofit/>
          </a:bodyPr>
          <a:lstStyle/>
          <a:p>
            <a:pPr marL="0" lvl="0" indent="0" algn="l" rtl="0">
              <a:lnSpc>
                <a:spcPct val="98181"/>
              </a:lnSpc>
              <a:spcBef>
                <a:spcPts val="1200"/>
              </a:spcBef>
              <a:spcAft>
                <a:spcPts val="0"/>
              </a:spcAft>
              <a:buClr>
                <a:schemeClr val="dk1"/>
              </a:buClr>
              <a:buSzPts val="1100"/>
              <a:buFont typeface="Arial"/>
              <a:buNone/>
            </a:pPr>
            <a:r>
              <a:rPr lang="en-US" sz="3000">
                <a:highlight>
                  <a:srgbClr val="FFFFFF"/>
                </a:highlight>
                <a:latin typeface="Josefin Sans"/>
                <a:ea typeface="Josefin Sans"/>
                <a:cs typeface="Josefin Sans"/>
                <a:sym typeface="Josefin Sans"/>
              </a:rPr>
              <a:t>If a cell fully divides in 30 minutes, how many cells will be produced from one cell in 12 hours?</a:t>
            </a:r>
            <a:endParaRPr sz="3000">
              <a:highlight>
                <a:srgbClr val="FFFFFF"/>
              </a:highlight>
              <a:latin typeface="Josefin Sans"/>
              <a:ea typeface="Josefin Sans"/>
              <a:cs typeface="Josefin Sans"/>
              <a:sym typeface="Josefin Sans"/>
            </a:endParaRPr>
          </a:p>
        </p:txBody>
      </p:sp>
      <p:pic>
        <p:nvPicPr>
          <p:cNvPr id="253" name="Google Shape;253;p38"/>
          <p:cNvPicPr preferRelativeResize="0"/>
          <p:nvPr/>
        </p:nvPicPr>
        <p:blipFill rotWithShape="1">
          <a:blip r:embed="rId3">
            <a:alphaModFix/>
          </a:blip>
          <a:srcRect/>
          <a:stretch/>
        </p:blipFill>
        <p:spPr>
          <a:xfrm>
            <a:off x="1598577" y="387418"/>
            <a:ext cx="880625" cy="880625"/>
          </a:xfrm>
          <a:prstGeom prst="rect">
            <a:avLst/>
          </a:prstGeom>
          <a:noFill/>
          <a:ln>
            <a:noFill/>
          </a:ln>
        </p:spPr>
      </p:pic>
      <p:pic>
        <p:nvPicPr>
          <p:cNvPr id="254" name="Google Shape;254;p38"/>
          <p:cNvPicPr preferRelativeResize="0"/>
          <p:nvPr/>
        </p:nvPicPr>
        <p:blipFill>
          <a:blip r:embed="rId4">
            <a:alphaModFix/>
          </a:blip>
          <a:stretch>
            <a:fillRect/>
          </a:stretch>
        </p:blipFill>
        <p:spPr>
          <a:xfrm>
            <a:off x="1367825" y="3014722"/>
            <a:ext cx="6408350" cy="18239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r>
              <a:rPr lang="en-US">
                <a:latin typeface="Josefin Sans"/>
                <a:ea typeface="Josefin Sans"/>
                <a:cs typeface="Josefin Sans"/>
                <a:sym typeface="Josefin Sans"/>
              </a:rPr>
              <a:t>Answer is...</a:t>
            </a:r>
            <a:endParaRPr>
              <a:latin typeface="Josefin Sans"/>
              <a:ea typeface="Josefin Sans"/>
              <a:cs typeface="Josefin Sans"/>
              <a:sym typeface="Josefin Sans"/>
            </a:endParaRPr>
          </a:p>
        </p:txBody>
      </p:sp>
      <p:sp>
        <p:nvSpPr>
          <p:cNvPr id="260" name="Google Shape;260;p39"/>
          <p:cNvSpPr txBox="1">
            <a:spLocks noGrp="1"/>
          </p:cNvSpPr>
          <p:nvPr>
            <p:ph idx="1"/>
          </p:nvPr>
        </p:nvSpPr>
        <p:spPr>
          <a:xfrm>
            <a:off x="628650" y="1127173"/>
            <a:ext cx="3261300" cy="2201100"/>
          </a:xfrm>
          <a:prstGeom prst="rect">
            <a:avLst/>
          </a:prstGeom>
        </p:spPr>
        <p:txBody>
          <a:bodyPr spcFirstLastPara="1" wrap="square" lIns="68550" tIns="34275" rIns="68550" bIns="34275" anchor="t" anchorCtr="0">
            <a:noAutofit/>
          </a:bodyPr>
          <a:lstStyle/>
          <a:p>
            <a:pPr marL="0" lvl="0" indent="0" algn="l" rtl="0">
              <a:spcBef>
                <a:spcPts val="750"/>
              </a:spcBef>
              <a:spcAft>
                <a:spcPts val="0"/>
              </a:spcAft>
              <a:buNone/>
            </a:pPr>
            <a:r>
              <a:rPr lang="en-US">
                <a:latin typeface="Josefin Sans"/>
                <a:ea typeface="Josefin Sans"/>
                <a:cs typeface="Josefin Sans"/>
                <a:sym typeface="Josefin Sans"/>
              </a:rPr>
              <a:t>….not 24</a:t>
            </a:r>
            <a:endParaRPr>
              <a:latin typeface="Josefin Sans"/>
              <a:ea typeface="Josefin Sans"/>
              <a:cs typeface="Josefin Sans"/>
              <a:sym typeface="Josefin Sans"/>
            </a:endParaRPr>
          </a:p>
          <a:p>
            <a:pPr marL="0" lvl="0" indent="0" algn="l" rtl="0">
              <a:spcBef>
                <a:spcPts val="750"/>
              </a:spcBef>
              <a:spcAft>
                <a:spcPts val="0"/>
              </a:spcAft>
              <a:buNone/>
            </a:pPr>
            <a:endParaRPr>
              <a:latin typeface="Josefin Sans"/>
              <a:ea typeface="Josefin Sans"/>
              <a:cs typeface="Josefin Sans"/>
              <a:sym typeface="Josefin Sans"/>
            </a:endParaRPr>
          </a:p>
          <a:p>
            <a:pPr marL="0" lvl="0" indent="0" algn="l" rtl="0">
              <a:spcBef>
                <a:spcPts val="750"/>
              </a:spcBef>
              <a:spcAft>
                <a:spcPts val="0"/>
              </a:spcAft>
              <a:buNone/>
            </a:pPr>
            <a:r>
              <a:rPr lang="en-US">
                <a:latin typeface="Josefin Sans"/>
                <a:ea typeface="Josefin Sans"/>
                <a:cs typeface="Josefin Sans"/>
                <a:sym typeface="Josefin Sans"/>
              </a:rPr>
              <a:t>answer is - </a:t>
            </a:r>
            <a:endParaRPr>
              <a:latin typeface="Josefin Sans"/>
              <a:ea typeface="Josefin Sans"/>
              <a:cs typeface="Josefin Sans"/>
              <a:sym typeface="Josefin Sans"/>
            </a:endParaRPr>
          </a:p>
        </p:txBody>
      </p:sp>
      <p:sp>
        <p:nvSpPr>
          <p:cNvPr id="261" name="Google Shape;261;p39"/>
          <p:cNvSpPr txBox="1">
            <a:spLocks noGrp="1"/>
          </p:cNvSpPr>
          <p:nvPr>
            <p:ph type="body" idx="4294967295"/>
          </p:nvPr>
        </p:nvSpPr>
        <p:spPr>
          <a:xfrm>
            <a:off x="0" y="1857375"/>
            <a:ext cx="735013" cy="917575"/>
          </a:xfrm>
          <a:prstGeom prst="rect">
            <a:avLst/>
          </a:prstGeom>
        </p:spPr>
        <p:txBody>
          <a:bodyPr spcFirstLastPara="1" wrap="square" lIns="68550" tIns="34275" rIns="68550" bIns="34275" anchor="t" anchorCtr="0">
            <a:noAutofit/>
          </a:bodyPr>
          <a:lstStyle/>
          <a:p>
            <a:pPr marL="0" lvl="0" indent="0" algn="l" rtl="0">
              <a:spcBef>
                <a:spcPts val="750"/>
              </a:spcBef>
              <a:spcAft>
                <a:spcPts val="0"/>
              </a:spcAft>
              <a:buNone/>
            </a:pPr>
            <a:r>
              <a:rPr lang="en-US" sz="3600">
                <a:latin typeface="Josefin Sans"/>
                <a:ea typeface="Josefin Sans"/>
                <a:cs typeface="Josefin Sans"/>
                <a:sym typeface="Josefin Sans"/>
              </a:rPr>
              <a:t>2</a:t>
            </a:r>
            <a:endParaRPr sz="3600">
              <a:latin typeface="Josefin Sans"/>
              <a:ea typeface="Josefin Sans"/>
              <a:cs typeface="Josefin Sans"/>
              <a:sym typeface="Josefin Sans"/>
            </a:endParaRPr>
          </a:p>
        </p:txBody>
      </p:sp>
      <p:sp>
        <p:nvSpPr>
          <p:cNvPr id="262" name="Google Shape;262;p39"/>
          <p:cNvSpPr txBox="1">
            <a:spLocks noGrp="1"/>
          </p:cNvSpPr>
          <p:nvPr>
            <p:ph type="body" idx="4294967295"/>
          </p:nvPr>
        </p:nvSpPr>
        <p:spPr>
          <a:xfrm>
            <a:off x="0" y="1752600"/>
            <a:ext cx="1660525" cy="512763"/>
          </a:xfrm>
          <a:prstGeom prst="rect">
            <a:avLst/>
          </a:prstGeom>
        </p:spPr>
        <p:txBody>
          <a:bodyPr spcFirstLastPara="1" wrap="square" lIns="68550" tIns="34275" rIns="68550" bIns="34275" anchor="t" anchorCtr="0">
            <a:noAutofit/>
          </a:bodyPr>
          <a:lstStyle/>
          <a:p>
            <a:pPr marL="0" lvl="0" indent="0" algn="l" rtl="0">
              <a:spcBef>
                <a:spcPts val="750"/>
              </a:spcBef>
              <a:spcAft>
                <a:spcPts val="0"/>
              </a:spcAft>
              <a:buNone/>
            </a:pPr>
            <a:r>
              <a:rPr lang="en-US">
                <a:latin typeface="Josefin Sans"/>
                <a:ea typeface="Josefin Sans"/>
                <a:cs typeface="Josefin Sans"/>
                <a:sym typeface="Josefin Sans"/>
              </a:rPr>
              <a:t>24</a:t>
            </a:r>
            <a:endParaRPr>
              <a:latin typeface="Josefin Sans"/>
              <a:ea typeface="Josefin Sans"/>
              <a:cs typeface="Josefin Sans"/>
              <a:sym typeface="Josefi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xfrm>
            <a:off x="393450" y="274075"/>
            <a:ext cx="4795800" cy="2909700"/>
          </a:xfrm>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r>
              <a:rPr lang="en-US" i="1">
                <a:solidFill>
                  <a:srgbClr val="1C4587"/>
                </a:solidFill>
                <a:latin typeface="Josefin Sans"/>
                <a:ea typeface="Josefin Sans"/>
                <a:cs typeface="Josefin Sans"/>
                <a:sym typeface="Josefin Sans"/>
              </a:rPr>
              <a:t>     Crazy Question!!!</a:t>
            </a:r>
            <a:endParaRPr i="1">
              <a:solidFill>
                <a:srgbClr val="1C4587"/>
              </a:solidFill>
              <a:latin typeface="Josefin Sans"/>
              <a:ea typeface="Josefin Sans"/>
              <a:cs typeface="Josefin Sans"/>
              <a:sym typeface="Josefin Sans"/>
            </a:endParaRPr>
          </a:p>
          <a:p>
            <a:pPr marL="0" lvl="0" indent="0" algn="l" rtl="0">
              <a:spcBef>
                <a:spcPts val="0"/>
              </a:spcBef>
              <a:spcAft>
                <a:spcPts val="0"/>
              </a:spcAft>
              <a:buClr>
                <a:schemeClr val="dk1"/>
              </a:buClr>
              <a:buSzPts val="1100"/>
              <a:buFont typeface="Arial"/>
              <a:buNone/>
            </a:pPr>
            <a:r>
              <a:rPr lang="en-US"/>
              <a:t>Жасуша ішінде бірінші не пайда болды? </a:t>
            </a:r>
            <a:r>
              <a:rPr lang="en-US" b="1">
                <a:solidFill>
                  <a:srgbClr val="FF0000"/>
                </a:solidFill>
              </a:rPr>
              <a:t>ДНҚ</a:t>
            </a:r>
            <a:r>
              <a:rPr lang="en-US"/>
              <a:t> немесе </a:t>
            </a:r>
            <a:r>
              <a:rPr lang="en-US" b="1">
                <a:solidFill>
                  <a:srgbClr val="A64D79"/>
                </a:solidFill>
              </a:rPr>
              <a:t>ДНҚ синтездейтін Ақуыз</a:t>
            </a:r>
            <a:r>
              <a:rPr lang="en-US"/>
              <a:t> ба?</a:t>
            </a:r>
            <a:endParaRPr/>
          </a:p>
        </p:txBody>
      </p:sp>
      <p:sp>
        <p:nvSpPr>
          <p:cNvPr id="268" name="Google Shape;268;p40"/>
          <p:cNvSpPr txBox="1">
            <a:spLocks noGrp="1"/>
          </p:cNvSpPr>
          <p:nvPr>
            <p:ph idx="1"/>
          </p:nvPr>
        </p:nvSpPr>
        <p:spPr>
          <a:xfrm>
            <a:off x="393450" y="3252350"/>
            <a:ext cx="5033400" cy="1635300"/>
          </a:xfrm>
          <a:prstGeom prst="rect">
            <a:avLst/>
          </a:prstGeom>
        </p:spPr>
        <p:txBody>
          <a:bodyPr spcFirstLastPara="1" wrap="square" lIns="68550" tIns="34275" rIns="68550" bIns="34275" anchor="t" anchorCtr="0">
            <a:noAutofit/>
          </a:bodyPr>
          <a:lstStyle/>
          <a:p>
            <a:pPr marL="0" lvl="0" indent="0" algn="l" rtl="0">
              <a:spcBef>
                <a:spcPts val="0"/>
              </a:spcBef>
              <a:spcAft>
                <a:spcPts val="0"/>
              </a:spcAft>
              <a:buClr>
                <a:schemeClr val="dk1"/>
              </a:buClr>
              <a:buSzPts val="1100"/>
              <a:buFont typeface="Arial"/>
              <a:buNone/>
            </a:pPr>
            <a:r>
              <a:rPr lang="en-US" sz="3300"/>
              <a:t>Что появилось в клетке первым </a:t>
            </a:r>
            <a:r>
              <a:rPr lang="en-US" sz="3300" b="1">
                <a:solidFill>
                  <a:srgbClr val="FF0000"/>
                </a:solidFill>
              </a:rPr>
              <a:t>ДНК</a:t>
            </a:r>
            <a:r>
              <a:rPr lang="en-US" sz="3300"/>
              <a:t> или </a:t>
            </a:r>
            <a:r>
              <a:rPr lang="en-US" sz="3300" b="1">
                <a:solidFill>
                  <a:srgbClr val="A64D79"/>
                </a:solidFill>
              </a:rPr>
              <a:t>Белок синтезирующий ДНК</a:t>
            </a:r>
            <a:r>
              <a:rPr lang="en-US" sz="3300"/>
              <a:t>?</a:t>
            </a:r>
            <a:endParaRPr/>
          </a:p>
        </p:txBody>
      </p:sp>
      <p:pic>
        <p:nvPicPr>
          <p:cNvPr id="269" name="Google Shape;269;p40"/>
          <p:cNvPicPr preferRelativeResize="0"/>
          <p:nvPr/>
        </p:nvPicPr>
        <p:blipFill>
          <a:blip r:embed="rId3">
            <a:alphaModFix/>
          </a:blip>
          <a:stretch>
            <a:fillRect/>
          </a:stretch>
        </p:blipFill>
        <p:spPr>
          <a:xfrm>
            <a:off x="5425650" y="1371900"/>
            <a:ext cx="3679160" cy="245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ctrTitle"/>
          </p:nvPr>
        </p:nvSpPr>
        <p:spPr>
          <a:xfrm>
            <a:off x="274325" y="225325"/>
            <a:ext cx="8709600" cy="4001700"/>
          </a:xfrm>
          <a:prstGeom prst="rect">
            <a:avLst/>
          </a:prstGeom>
          <a:noFill/>
          <a:ln>
            <a:noFill/>
          </a:ln>
        </p:spPr>
        <p:txBody>
          <a:bodyPr spcFirstLastPara="1" wrap="square" lIns="68550" tIns="34275" rIns="68550" bIns="34275"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b="1" i="1">
                <a:solidFill>
                  <a:srgbClr val="1E4E79"/>
                </a:solidFill>
                <a:latin typeface="Josefin Sans"/>
                <a:ea typeface="Josefin Sans"/>
                <a:cs typeface="Josefin Sans"/>
                <a:sym typeface="Josefin Sans"/>
              </a:rPr>
              <a:t>Aim</a:t>
            </a:r>
            <a:r>
              <a:rPr lang="en-US" i="1">
                <a:solidFill>
                  <a:srgbClr val="1E4E79"/>
                </a:solidFill>
                <a:latin typeface="Josefin Sans"/>
                <a:ea typeface="Josefin Sans"/>
                <a:cs typeface="Josefin Sans"/>
                <a:sym typeface="Josefin Sans"/>
              </a:rPr>
              <a:t>:</a:t>
            </a:r>
            <a:endParaRPr i="1">
              <a:solidFill>
                <a:srgbClr val="1E4E79"/>
              </a:solidFill>
              <a:latin typeface="Josefin Sans"/>
              <a:ea typeface="Josefin Sans"/>
              <a:cs typeface="Josefin Sans"/>
              <a:sym typeface="Josefin Sans"/>
            </a:endParaRPr>
          </a:p>
          <a:p>
            <a:pPr marL="0" marR="0" lvl="0" indent="0" algn="ctr" rtl="0">
              <a:lnSpc>
                <a:spcPct val="90000"/>
              </a:lnSpc>
              <a:spcBef>
                <a:spcPts val="0"/>
              </a:spcBef>
              <a:spcAft>
                <a:spcPts val="0"/>
              </a:spcAft>
              <a:buClr>
                <a:schemeClr val="dk1"/>
              </a:buClr>
              <a:buSzPts val="6000"/>
              <a:buFont typeface="Calibri"/>
              <a:buNone/>
            </a:pPr>
            <a:endParaRPr i="1">
              <a:solidFill>
                <a:srgbClr val="1E4E79"/>
              </a:solidFill>
              <a:latin typeface="Josefin Sans"/>
              <a:ea typeface="Josefin Sans"/>
              <a:cs typeface="Josefin Sans"/>
              <a:sym typeface="Josefin Sans"/>
            </a:endParaRPr>
          </a:p>
          <a:p>
            <a:pPr marL="0" marR="0" lvl="0" indent="0" algn="ctr" rtl="0">
              <a:lnSpc>
                <a:spcPct val="90000"/>
              </a:lnSpc>
              <a:spcBef>
                <a:spcPts val="0"/>
              </a:spcBef>
              <a:spcAft>
                <a:spcPts val="0"/>
              </a:spcAft>
              <a:buClr>
                <a:schemeClr val="dk1"/>
              </a:buClr>
              <a:buSzPts val="6000"/>
              <a:buFont typeface="Calibri"/>
              <a:buNone/>
            </a:pPr>
            <a:endParaRPr sz="1800" i="1">
              <a:solidFill>
                <a:srgbClr val="1E4E79"/>
              </a:solidFill>
              <a:latin typeface="Josefin Sans"/>
              <a:ea typeface="Josefin Sans"/>
              <a:cs typeface="Josefin Sans"/>
              <a:sym typeface="Josefin Sans"/>
            </a:endParaRPr>
          </a:p>
          <a:p>
            <a:pPr marL="0" marR="0" lvl="0" indent="0" algn="l" rtl="0">
              <a:lnSpc>
                <a:spcPct val="90000"/>
              </a:lnSpc>
              <a:spcBef>
                <a:spcPts val="0"/>
              </a:spcBef>
              <a:spcAft>
                <a:spcPts val="0"/>
              </a:spcAft>
              <a:buClr>
                <a:schemeClr val="dk1"/>
              </a:buClr>
              <a:buSzPts val="6000"/>
              <a:buFont typeface="Calibri"/>
              <a:buNone/>
            </a:pPr>
            <a:r>
              <a:rPr lang="en-US" sz="4000">
                <a:latin typeface="Josefin Sans"/>
                <a:ea typeface="Josefin Sans"/>
                <a:cs typeface="Josefin Sans"/>
                <a:sym typeface="Josefin Sans"/>
              </a:rPr>
              <a:t>- explain the importance of mitosis and meiosis for growth and development of plants and animals</a:t>
            </a:r>
            <a:endParaRPr i="1">
              <a:solidFill>
                <a:srgbClr val="1E4E79"/>
              </a:solidFill>
              <a:latin typeface="Josefin Sans"/>
              <a:ea typeface="Josefin Sans"/>
              <a:cs typeface="Josefin Sans"/>
              <a:sym typeface="Josefin Sans"/>
            </a:endParaRPr>
          </a:p>
        </p:txBody>
      </p:sp>
      <p:pic>
        <p:nvPicPr>
          <p:cNvPr id="109" name="Google Shape;109;p16" descr="C:\Users\BIO\Desktop\General pictures\shutterstock_bullseye.jpg"/>
          <p:cNvPicPr preferRelativeResize="0"/>
          <p:nvPr/>
        </p:nvPicPr>
        <p:blipFill rotWithShape="1">
          <a:blip r:embed="rId3">
            <a:alphaModFix/>
          </a:blip>
          <a:srcRect/>
          <a:stretch/>
        </p:blipFill>
        <p:spPr>
          <a:xfrm>
            <a:off x="1517502" y="470276"/>
            <a:ext cx="1900649" cy="1425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txBox="1">
            <a:spLocks noGrp="1"/>
          </p:cNvSpPr>
          <p:nvPr>
            <p:ph idx="1"/>
          </p:nvPr>
        </p:nvSpPr>
        <p:spPr>
          <a:xfrm>
            <a:off x="628650" y="1881050"/>
            <a:ext cx="7886700" cy="2751600"/>
          </a:xfrm>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SzPts val="1100"/>
              <a:buNone/>
            </a:pPr>
            <a:r>
              <a:rPr lang="en-US" sz="3000">
                <a:highlight>
                  <a:srgbClr val="FFFFFF"/>
                </a:highlight>
                <a:latin typeface="Josefin Sans"/>
                <a:ea typeface="Josefin Sans"/>
                <a:cs typeface="Josefin Sans"/>
                <a:sym typeface="Josefin Sans"/>
              </a:rPr>
              <a:t>Research scientific materials and write a 150-200 words essay on topic: “What would be if there wasn’t any</a:t>
            </a:r>
            <a:r>
              <a:rPr lang="en-US" sz="3000">
                <a:latin typeface="Josefin Sans"/>
                <a:ea typeface="Josefin Sans"/>
                <a:cs typeface="Josefin Sans"/>
                <a:sym typeface="Josefin Sans"/>
              </a:rPr>
              <a:t> </a:t>
            </a:r>
            <a:r>
              <a:rPr lang="en-US" sz="3000">
                <a:highlight>
                  <a:srgbClr val="FFFFFF"/>
                </a:highlight>
                <a:latin typeface="Josefin Sans"/>
                <a:ea typeface="Josefin Sans"/>
                <a:cs typeface="Josefin Sans"/>
                <a:sym typeface="Josefin Sans"/>
              </a:rPr>
              <a:t>mitosis in life?”</a:t>
            </a:r>
            <a:endParaRPr sz="3000">
              <a:solidFill>
                <a:srgbClr val="0B5394"/>
              </a:solidFill>
              <a:highlight>
                <a:srgbClr val="FFFFFF"/>
              </a:highlight>
              <a:latin typeface="Josefin Sans"/>
              <a:ea typeface="Josefin Sans"/>
              <a:cs typeface="Josefin Sans"/>
              <a:sym typeface="Josefin Sans"/>
            </a:endParaRPr>
          </a:p>
        </p:txBody>
      </p:sp>
      <p:pic>
        <p:nvPicPr>
          <p:cNvPr id="275" name="Google Shape;275;p41"/>
          <p:cNvPicPr preferRelativeResize="0"/>
          <p:nvPr/>
        </p:nvPicPr>
        <p:blipFill rotWithShape="1">
          <a:blip r:embed="rId3">
            <a:alphaModFix/>
          </a:blip>
          <a:srcRect/>
          <a:stretch/>
        </p:blipFill>
        <p:spPr>
          <a:xfrm>
            <a:off x="3027921" y="305400"/>
            <a:ext cx="3088150" cy="1393050"/>
          </a:xfrm>
          <a:prstGeom prst="rect">
            <a:avLst/>
          </a:prstGeom>
          <a:noFill/>
          <a:ln>
            <a:noFill/>
          </a:ln>
        </p:spPr>
      </p:pic>
      <p:sp>
        <p:nvSpPr>
          <p:cNvPr id="276" name="Google Shape;276;p41"/>
          <p:cNvSpPr txBox="1"/>
          <p:nvPr/>
        </p:nvSpPr>
        <p:spPr>
          <a:xfrm>
            <a:off x="628650" y="639675"/>
            <a:ext cx="21957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F0000"/>
                </a:solidFill>
                <a:latin typeface="Josefin Sans"/>
                <a:ea typeface="Josefin Sans"/>
                <a:cs typeface="Josefin Sans"/>
                <a:sym typeface="Josefin Sans"/>
              </a:rPr>
              <a:t>Home work</a:t>
            </a:r>
            <a:endParaRPr sz="3000">
              <a:solidFill>
                <a:srgbClr val="FF0000"/>
              </a:solidFill>
              <a:latin typeface="Josefin Sans"/>
              <a:ea typeface="Josefin Sans"/>
              <a:cs typeface="Josefin Sans"/>
              <a:sym typeface="Josefi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xfrm>
            <a:off x="393449" y="274076"/>
            <a:ext cx="5849696" cy="1870036"/>
          </a:xfrm>
          <a:prstGeom prst="rect">
            <a:avLst/>
          </a:prstGeom>
        </p:spPr>
        <p:txBody>
          <a:bodyPr spcFirstLastPara="1" wrap="square" lIns="68550" tIns="34275" rIns="68550" bIns="34275" anchor="ctr" anchorCtr="0">
            <a:noAutofit/>
          </a:bodyPr>
          <a:lstStyle/>
          <a:p>
            <a:pPr marL="0" lvl="0" indent="0" algn="l" rtl="0">
              <a:spcBef>
                <a:spcPts val="0"/>
              </a:spcBef>
              <a:spcAft>
                <a:spcPts val="0"/>
              </a:spcAft>
              <a:buNone/>
            </a:pPr>
            <a:r>
              <a:rPr lang="en-US" i="1" dirty="0">
                <a:solidFill>
                  <a:srgbClr val="1C4587"/>
                </a:solidFill>
                <a:latin typeface="Josefin Sans"/>
                <a:ea typeface="Josefin Sans"/>
                <a:cs typeface="Josefin Sans"/>
                <a:sym typeface="Josefin Sans"/>
              </a:rPr>
              <a:t>     Crazy Question </a:t>
            </a:r>
            <a:r>
              <a:rPr lang="en-US" i="1" dirty="0" err="1">
                <a:solidFill>
                  <a:srgbClr val="1C4587"/>
                </a:solidFill>
                <a:latin typeface="Josefin Sans"/>
                <a:ea typeface="Josefin Sans"/>
                <a:cs typeface="Josefin Sans"/>
                <a:sym typeface="Josefin Sans"/>
              </a:rPr>
              <a:t>Anwer</a:t>
            </a:r>
            <a:r>
              <a:rPr lang="en-US" i="1" dirty="0">
                <a:solidFill>
                  <a:srgbClr val="1C4587"/>
                </a:solidFill>
                <a:latin typeface="Josefin Sans"/>
                <a:ea typeface="Josefin Sans"/>
                <a:cs typeface="Josefin Sans"/>
                <a:sym typeface="Josefin Sans"/>
              </a:rPr>
              <a:t>!!!</a:t>
            </a:r>
            <a:endParaRPr i="1" dirty="0">
              <a:solidFill>
                <a:srgbClr val="1C4587"/>
              </a:solidFill>
              <a:latin typeface="Josefin Sans"/>
              <a:ea typeface="Josefin Sans"/>
              <a:cs typeface="Josefin Sans"/>
              <a:sym typeface="Josefin Sans"/>
            </a:endParaRPr>
          </a:p>
          <a:p>
            <a:pPr marL="0" lvl="0" indent="0" algn="l" rtl="0">
              <a:spcBef>
                <a:spcPts val="0"/>
              </a:spcBef>
              <a:spcAft>
                <a:spcPts val="0"/>
              </a:spcAft>
              <a:buClr>
                <a:schemeClr val="dk1"/>
              </a:buClr>
              <a:buSzPts val="1100"/>
              <a:buFont typeface="Arial"/>
              <a:buNone/>
            </a:pPr>
            <a:r>
              <a:rPr lang="en-US" dirty="0" err="1"/>
              <a:t>Жасуша</a:t>
            </a:r>
            <a:r>
              <a:rPr lang="en-US" dirty="0"/>
              <a:t> </a:t>
            </a:r>
            <a:r>
              <a:rPr lang="en-US" dirty="0" err="1"/>
              <a:t>ішінде</a:t>
            </a:r>
            <a:r>
              <a:rPr lang="en-US" dirty="0"/>
              <a:t> </a:t>
            </a:r>
            <a:r>
              <a:rPr lang="en-US" dirty="0" err="1"/>
              <a:t>бірінші</a:t>
            </a:r>
            <a:r>
              <a:rPr lang="en-US" dirty="0"/>
              <a:t> </a:t>
            </a:r>
            <a:r>
              <a:rPr lang="en-US" dirty="0" err="1"/>
              <a:t>не</a:t>
            </a:r>
            <a:r>
              <a:rPr lang="en-US" dirty="0"/>
              <a:t> </a:t>
            </a:r>
            <a:r>
              <a:rPr lang="en-US" dirty="0" err="1"/>
              <a:t>пайда</a:t>
            </a:r>
            <a:r>
              <a:rPr lang="en-US" dirty="0"/>
              <a:t> </a:t>
            </a:r>
            <a:r>
              <a:rPr lang="en-US" dirty="0" err="1"/>
              <a:t>болды</a:t>
            </a:r>
            <a:r>
              <a:rPr lang="en-US" dirty="0"/>
              <a:t>? </a:t>
            </a:r>
            <a:r>
              <a:rPr lang="en-US" b="1" dirty="0">
                <a:solidFill>
                  <a:srgbClr val="FF0000"/>
                </a:solidFill>
              </a:rPr>
              <a:t>ДНҚ</a:t>
            </a:r>
            <a:r>
              <a:rPr lang="en-US" dirty="0"/>
              <a:t> </a:t>
            </a:r>
            <a:r>
              <a:rPr lang="en-US" dirty="0" err="1"/>
              <a:t>немесе</a:t>
            </a:r>
            <a:r>
              <a:rPr lang="en-US" dirty="0"/>
              <a:t> </a:t>
            </a:r>
            <a:r>
              <a:rPr lang="en-US" b="1" dirty="0">
                <a:solidFill>
                  <a:srgbClr val="A64D79"/>
                </a:solidFill>
              </a:rPr>
              <a:t>ДНҚ </a:t>
            </a:r>
            <a:r>
              <a:rPr lang="en-US" b="1" dirty="0" err="1">
                <a:solidFill>
                  <a:srgbClr val="A64D79"/>
                </a:solidFill>
              </a:rPr>
              <a:t>синтездейтін</a:t>
            </a:r>
            <a:r>
              <a:rPr lang="en-US" b="1" dirty="0">
                <a:solidFill>
                  <a:srgbClr val="A64D79"/>
                </a:solidFill>
              </a:rPr>
              <a:t> </a:t>
            </a:r>
            <a:r>
              <a:rPr lang="en-US" b="1" dirty="0" err="1">
                <a:solidFill>
                  <a:srgbClr val="A64D79"/>
                </a:solidFill>
              </a:rPr>
              <a:t>Ақуыз</a:t>
            </a:r>
            <a:r>
              <a:rPr lang="en-US" dirty="0"/>
              <a:t> </a:t>
            </a:r>
            <a:r>
              <a:rPr lang="en-US" dirty="0" err="1"/>
              <a:t>ба</a:t>
            </a:r>
            <a:r>
              <a:rPr lang="en-US" dirty="0"/>
              <a:t>?</a:t>
            </a:r>
            <a:endParaRPr dirty="0">
              <a:solidFill>
                <a:schemeClr val="accent1">
                  <a:lumMod val="75000"/>
                </a:schemeClr>
              </a:solidFill>
            </a:endParaRPr>
          </a:p>
        </p:txBody>
      </p:sp>
      <p:sp>
        <p:nvSpPr>
          <p:cNvPr id="268" name="Google Shape;268;p40"/>
          <p:cNvSpPr txBox="1">
            <a:spLocks noGrp="1"/>
          </p:cNvSpPr>
          <p:nvPr>
            <p:ph idx="1"/>
          </p:nvPr>
        </p:nvSpPr>
        <p:spPr>
          <a:xfrm>
            <a:off x="393450" y="3252350"/>
            <a:ext cx="5033400" cy="1635300"/>
          </a:xfrm>
          <a:prstGeom prst="rect">
            <a:avLst/>
          </a:prstGeom>
        </p:spPr>
        <p:txBody>
          <a:bodyPr spcFirstLastPara="1" wrap="square" lIns="68550" tIns="34275" rIns="68550" bIns="34275" anchor="t" anchorCtr="0">
            <a:noAutofit/>
          </a:bodyPr>
          <a:lstStyle/>
          <a:p>
            <a:pPr marL="0" lvl="0" indent="0" algn="l" rtl="0">
              <a:spcBef>
                <a:spcPts val="0"/>
              </a:spcBef>
              <a:spcAft>
                <a:spcPts val="0"/>
              </a:spcAft>
              <a:buClr>
                <a:schemeClr val="dk1"/>
              </a:buClr>
              <a:buSzPts val="1100"/>
              <a:buFont typeface="Arial"/>
              <a:buNone/>
            </a:pPr>
            <a:r>
              <a:rPr lang="en-US" sz="3300" dirty="0" err="1"/>
              <a:t>Что</a:t>
            </a:r>
            <a:r>
              <a:rPr lang="en-US" sz="3300" dirty="0"/>
              <a:t> </a:t>
            </a:r>
            <a:r>
              <a:rPr lang="en-US" sz="3300" dirty="0" err="1"/>
              <a:t>появилось</a:t>
            </a:r>
            <a:r>
              <a:rPr lang="en-US" sz="3300" dirty="0"/>
              <a:t> </a:t>
            </a:r>
            <a:r>
              <a:rPr lang="en-US" sz="3300" dirty="0" err="1"/>
              <a:t>в</a:t>
            </a:r>
            <a:r>
              <a:rPr lang="en-US" sz="3300" dirty="0"/>
              <a:t> </a:t>
            </a:r>
            <a:r>
              <a:rPr lang="en-US" sz="3300" dirty="0" err="1"/>
              <a:t>клетке</a:t>
            </a:r>
            <a:r>
              <a:rPr lang="en-US" sz="3300" dirty="0"/>
              <a:t> </a:t>
            </a:r>
            <a:r>
              <a:rPr lang="en-US" sz="3300" dirty="0" err="1"/>
              <a:t>первым</a:t>
            </a:r>
            <a:r>
              <a:rPr lang="en-US" sz="3300" dirty="0"/>
              <a:t> </a:t>
            </a:r>
            <a:r>
              <a:rPr lang="en-US" sz="3300" b="1" dirty="0">
                <a:solidFill>
                  <a:srgbClr val="FF0000"/>
                </a:solidFill>
              </a:rPr>
              <a:t>ДНК</a:t>
            </a:r>
            <a:r>
              <a:rPr lang="en-US" sz="3300" dirty="0"/>
              <a:t> </a:t>
            </a:r>
            <a:r>
              <a:rPr lang="en-US" sz="3300" dirty="0" err="1"/>
              <a:t>или</a:t>
            </a:r>
            <a:r>
              <a:rPr lang="en-US" sz="3300" dirty="0"/>
              <a:t> </a:t>
            </a:r>
            <a:r>
              <a:rPr lang="en-US" sz="3300" b="1" dirty="0" err="1">
                <a:solidFill>
                  <a:srgbClr val="A64D79"/>
                </a:solidFill>
              </a:rPr>
              <a:t>Белок</a:t>
            </a:r>
            <a:r>
              <a:rPr lang="en-US" sz="3300" b="1" dirty="0">
                <a:solidFill>
                  <a:srgbClr val="A64D79"/>
                </a:solidFill>
              </a:rPr>
              <a:t> </a:t>
            </a:r>
            <a:r>
              <a:rPr lang="en-US" sz="3300" b="1" dirty="0" err="1">
                <a:solidFill>
                  <a:srgbClr val="A64D79"/>
                </a:solidFill>
              </a:rPr>
              <a:t>синтезирующий</a:t>
            </a:r>
            <a:r>
              <a:rPr lang="en-US" sz="3300" b="1" dirty="0">
                <a:solidFill>
                  <a:srgbClr val="A64D79"/>
                </a:solidFill>
              </a:rPr>
              <a:t> ДНК</a:t>
            </a:r>
            <a:r>
              <a:rPr lang="en-US" sz="3300" dirty="0"/>
              <a:t>?</a:t>
            </a:r>
            <a:endParaRPr dirty="0"/>
          </a:p>
        </p:txBody>
      </p:sp>
      <p:pic>
        <p:nvPicPr>
          <p:cNvPr id="269" name="Google Shape;269;p40"/>
          <p:cNvPicPr preferRelativeResize="0"/>
          <p:nvPr/>
        </p:nvPicPr>
        <p:blipFill>
          <a:blip r:embed="rId3">
            <a:alphaModFix/>
          </a:blip>
          <a:stretch>
            <a:fillRect/>
          </a:stretch>
        </p:blipFill>
        <p:spPr>
          <a:xfrm>
            <a:off x="6986528" y="3584029"/>
            <a:ext cx="2157472" cy="1449362"/>
          </a:xfrm>
          <a:prstGeom prst="rect">
            <a:avLst/>
          </a:prstGeom>
          <a:noFill/>
          <a:ln>
            <a:noFill/>
          </a:ln>
        </p:spPr>
      </p:pic>
      <p:sp>
        <p:nvSpPr>
          <p:cNvPr id="5" name="Google Shape;267;p40">
            <a:extLst>
              <a:ext uri="{FF2B5EF4-FFF2-40B4-BE49-F238E27FC236}">
                <a16:creationId xmlns:a16="http://schemas.microsoft.com/office/drawing/2014/main" xmlns="" id="{003AD15A-1B77-CA40-8B32-24B6C87E1013}"/>
              </a:ext>
            </a:extLst>
          </p:cNvPr>
          <p:cNvSpPr txBox="1">
            <a:spLocks/>
          </p:cNvSpPr>
          <p:nvPr/>
        </p:nvSpPr>
        <p:spPr>
          <a:xfrm>
            <a:off x="6001407" y="970256"/>
            <a:ext cx="2874580" cy="3078725"/>
          </a:xfrm>
          <a:prstGeom prst="rect">
            <a:avLst/>
          </a:prstGeom>
          <a:noFill/>
          <a:ln>
            <a:noFill/>
          </a:ln>
        </p:spPr>
        <p:txBody>
          <a:bodyPr spcFirstLastPara="1" wrap="square" lIns="68550" tIns="34275" rIns="68550"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solidFill>
                  <a:schemeClr val="accent1">
                    <a:lumMod val="75000"/>
                  </a:schemeClr>
                </a:solidFill>
              </a:rPr>
              <a:t>They must synthesized in the same time, because they create each other.</a:t>
            </a:r>
          </a:p>
        </p:txBody>
      </p:sp>
    </p:spTree>
    <p:extLst>
      <p:ext uri="{BB962C8B-B14F-4D97-AF65-F5344CB8AC3E}">
        <p14:creationId xmlns:p14="http://schemas.microsoft.com/office/powerpoint/2010/main" xmlns="" val="421473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644500" y="636001"/>
            <a:ext cx="7772400" cy="1512300"/>
          </a:xfrm>
          <a:prstGeom prst="rect">
            <a:avLst/>
          </a:prstGeom>
          <a:noFill/>
          <a:ln>
            <a:noFill/>
          </a:ln>
        </p:spPr>
        <p:txBody>
          <a:bodyPr spcFirstLastPara="1" wrap="square" lIns="68550" tIns="34275" rIns="68550" bIns="34275" anchor="b" anchorCtr="0">
            <a:noAutofit/>
          </a:bodyPr>
          <a:lstStyle/>
          <a:p>
            <a:pPr marL="0" lvl="0" indent="0" algn="ctr" rtl="0">
              <a:lnSpc>
                <a:spcPct val="98181"/>
              </a:lnSpc>
              <a:spcBef>
                <a:spcPts val="1200"/>
              </a:spcBef>
              <a:spcAft>
                <a:spcPts val="200"/>
              </a:spcAft>
              <a:buClr>
                <a:schemeClr val="dk1"/>
              </a:buClr>
              <a:buSzPts val="1100"/>
              <a:buFont typeface="Arial"/>
              <a:buNone/>
            </a:pPr>
            <a:r>
              <a:rPr lang="en-US" sz="3200" dirty="0">
                <a:solidFill>
                  <a:srgbClr val="1CADE4"/>
                </a:solidFill>
                <a:latin typeface="Josefin Sans"/>
                <a:ea typeface="Josefin Sans"/>
                <a:cs typeface="Josefin Sans"/>
                <a:sym typeface="Josefin Sans"/>
              </a:rPr>
              <a:t>Imagine you cut your skin. After some time this wound is healed. What happens during this healing process?</a:t>
            </a:r>
            <a:endParaRPr sz="4050" i="1" dirty="0">
              <a:solidFill>
                <a:srgbClr val="AEABAB"/>
              </a:solidFill>
              <a:latin typeface="Josefin Sans"/>
              <a:ea typeface="Josefin Sans"/>
              <a:cs typeface="Josefin Sans"/>
              <a:sym typeface="Josefin Sans"/>
            </a:endParaRPr>
          </a:p>
        </p:txBody>
      </p:sp>
      <p:pic>
        <p:nvPicPr>
          <p:cNvPr id="86" name="Google Shape;86;p13"/>
          <p:cNvPicPr preferRelativeResize="0"/>
          <p:nvPr/>
        </p:nvPicPr>
        <p:blipFill>
          <a:blip r:embed="rId3">
            <a:alphaModFix/>
          </a:blip>
          <a:stretch>
            <a:fillRect/>
          </a:stretch>
        </p:blipFill>
        <p:spPr>
          <a:xfrm>
            <a:off x="3074104" y="2061555"/>
            <a:ext cx="3135503" cy="16796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a:stretch/>
        </p:blipFill>
        <p:spPr>
          <a:xfrm>
            <a:off x="1346300" y="811875"/>
            <a:ext cx="2819400" cy="3219450"/>
          </a:xfrm>
          <a:prstGeom prst="rect">
            <a:avLst/>
          </a:prstGeom>
          <a:noFill/>
          <a:ln>
            <a:noFill/>
          </a:ln>
        </p:spPr>
      </p:pic>
      <p:pic>
        <p:nvPicPr>
          <p:cNvPr id="92" name="Google Shape;92;p14"/>
          <p:cNvPicPr preferRelativeResize="0"/>
          <p:nvPr/>
        </p:nvPicPr>
        <p:blipFill rotWithShape="1">
          <a:blip r:embed="rId4">
            <a:alphaModFix/>
          </a:blip>
          <a:srcRect/>
          <a:stretch/>
        </p:blipFill>
        <p:spPr>
          <a:xfrm>
            <a:off x="5114025" y="959550"/>
            <a:ext cx="2717350" cy="271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114" name="Google Shape;114;p17"/>
          <p:cNvGraphicFramePr/>
          <p:nvPr/>
        </p:nvGraphicFramePr>
        <p:xfrm>
          <a:off x="982277" y="80100"/>
          <a:ext cx="2602975" cy="4997016"/>
        </p:xfrm>
        <a:graphic>
          <a:graphicData uri="http://schemas.openxmlformats.org/drawingml/2006/table">
            <a:tbl>
              <a:tblPr>
                <a:noFill/>
                <a:tableStyleId>{F6B0F5E3-90DF-4F61-A247-DDBF8BC3BA01}</a:tableStyleId>
              </a:tblPr>
              <a:tblGrid>
                <a:gridCol w="2602975">
                  <a:extLst>
                    <a:ext uri="{9D8B030D-6E8A-4147-A177-3AD203B41FA5}">
                      <a16:colId xmlns:a16="http://schemas.microsoft.com/office/drawing/2014/main" xmlns="" val="20000"/>
                    </a:ext>
                  </a:extLst>
                </a:gridCol>
              </a:tblGrid>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Egg cell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Sperm cell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Haploid</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Diploid</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Injury</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Cancer cell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Genetic information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Division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Reproduction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Heal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Chromosome</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Regeneration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bl>
          </a:graphicData>
        </a:graphic>
      </p:graphicFrame>
      <p:pic>
        <p:nvPicPr>
          <p:cNvPr id="115" name="Google Shape;115;p17"/>
          <p:cNvPicPr preferRelativeResize="0"/>
          <p:nvPr/>
        </p:nvPicPr>
        <p:blipFill rotWithShape="1">
          <a:blip r:embed="rId3">
            <a:alphaModFix/>
          </a:blip>
          <a:srcRect/>
          <a:stretch/>
        </p:blipFill>
        <p:spPr>
          <a:xfrm>
            <a:off x="4219694" y="1325927"/>
            <a:ext cx="4206833" cy="2805951"/>
          </a:xfrm>
          <a:prstGeom prst="rect">
            <a:avLst/>
          </a:prstGeom>
          <a:noFill/>
          <a:ln>
            <a:noFill/>
          </a:ln>
        </p:spPr>
      </p:pic>
      <p:sp>
        <p:nvSpPr>
          <p:cNvPr id="116" name="Google Shape;116;p17"/>
          <p:cNvSpPr txBox="1"/>
          <p:nvPr/>
        </p:nvSpPr>
        <p:spPr>
          <a:xfrm>
            <a:off x="3829525" y="570550"/>
            <a:ext cx="5065800" cy="61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Josefin Sans"/>
                <a:ea typeface="Josefin Sans"/>
                <a:cs typeface="Josefin Sans"/>
                <a:sym typeface="Josefin Sans"/>
              </a:rPr>
              <a:t>Pronunciation 3 TIMES</a:t>
            </a:r>
            <a:endParaRPr sz="3000" b="1">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121" name="Google Shape;121;p18"/>
          <p:cNvGraphicFramePr/>
          <p:nvPr/>
        </p:nvGraphicFramePr>
        <p:xfrm>
          <a:off x="982277" y="80100"/>
          <a:ext cx="2602975" cy="4997016"/>
        </p:xfrm>
        <a:graphic>
          <a:graphicData uri="http://schemas.openxmlformats.org/drawingml/2006/table">
            <a:tbl>
              <a:tblPr>
                <a:noFill/>
                <a:tableStyleId>{F6B0F5E3-90DF-4F61-A247-DDBF8BC3BA01}</a:tableStyleId>
              </a:tblPr>
              <a:tblGrid>
                <a:gridCol w="2602975">
                  <a:extLst>
                    <a:ext uri="{9D8B030D-6E8A-4147-A177-3AD203B41FA5}">
                      <a16:colId xmlns:a16="http://schemas.microsoft.com/office/drawing/2014/main" xmlns="" val="20000"/>
                    </a:ext>
                  </a:extLst>
                </a:gridCol>
              </a:tblGrid>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Egg cell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Sperm cell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Haploid</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Diploid</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Injury</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Cancer cell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Genetic information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Division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Reproduction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Heal</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Chromosome</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416418">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Regeneration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bl>
          </a:graphicData>
        </a:graphic>
      </p:graphicFrame>
      <p:pic>
        <p:nvPicPr>
          <p:cNvPr id="122" name="Google Shape;122;p18"/>
          <p:cNvPicPr preferRelativeResize="0"/>
          <p:nvPr/>
        </p:nvPicPr>
        <p:blipFill rotWithShape="1">
          <a:blip r:embed="rId3">
            <a:alphaModFix/>
          </a:blip>
          <a:srcRect/>
          <a:stretch/>
        </p:blipFill>
        <p:spPr>
          <a:xfrm>
            <a:off x="4922125" y="1149051"/>
            <a:ext cx="2801998" cy="3550925"/>
          </a:xfrm>
          <a:prstGeom prst="rect">
            <a:avLst/>
          </a:prstGeom>
          <a:noFill/>
          <a:ln>
            <a:noFill/>
          </a:ln>
        </p:spPr>
      </p:pic>
      <p:sp>
        <p:nvSpPr>
          <p:cNvPr id="123" name="Google Shape;123;p18"/>
          <p:cNvSpPr txBox="1"/>
          <p:nvPr/>
        </p:nvSpPr>
        <p:spPr>
          <a:xfrm>
            <a:off x="4797313" y="495375"/>
            <a:ext cx="3051600" cy="61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Josefin Sans"/>
                <a:ea typeface="Josefin Sans"/>
                <a:cs typeface="Josefin Sans"/>
                <a:sym typeface="Josefin Sans"/>
              </a:rPr>
              <a:t>Translation</a:t>
            </a:r>
            <a:endParaRPr sz="3000" b="1">
              <a:latin typeface="Josefin Sans"/>
              <a:ea typeface="Josefin Sans"/>
              <a:cs typeface="Josefin Sans"/>
              <a:sym typeface="Josefi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prstGeom prst="rect">
            <a:avLst/>
          </a:prstGeom>
        </p:spPr>
        <p:txBody>
          <a:bodyPr spcFirstLastPara="1" wrap="square" lIns="68550" tIns="34275" rIns="68550" bIns="34275" anchor="ctr" anchorCtr="0">
            <a:noAutofit/>
          </a:bodyPr>
          <a:lstStyle/>
          <a:p>
            <a:pPr marL="0" lvl="0" indent="0" algn="ctr" rtl="0">
              <a:spcBef>
                <a:spcPts val="0"/>
              </a:spcBef>
              <a:spcAft>
                <a:spcPts val="0"/>
              </a:spcAft>
              <a:buNone/>
            </a:pPr>
            <a:r>
              <a:rPr lang="en-US">
                <a:latin typeface="Josefin Sans"/>
                <a:ea typeface="Josefin Sans"/>
                <a:cs typeface="Josefin Sans"/>
                <a:sym typeface="Josefin Sans"/>
              </a:rPr>
              <a:t>Match words</a:t>
            </a:r>
            <a:endParaRPr>
              <a:latin typeface="Josefin Sans"/>
              <a:ea typeface="Josefin Sans"/>
              <a:cs typeface="Josefin Sans"/>
              <a:sym typeface="Josefin Sans"/>
            </a:endParaRPr>
          </a:p>
        </p:txBody>
      </p:sp>
      <p:sp>
        <p:nvSpPr>
          <p:cNvPr id="129" name="Google Shape;129;p19"/>
          <p:cNvSpPr txBox="1">
            <a:spLocks noGrp="1"/>
          </p:cNvSpPr>
          <p:nvPr>
            <p:ph idx="1"/>
          </p:nvPr>
        </p:nvSpPr>
        <p:spPr>
          <a:xfrm>
            <a:off x="628650" y="1369221"/>
            <a:ext cx="7886700" cy="1319100"/>
          </a:xfrm>
          <a:prstGeom prst="rect">
            <a:avLst/>
          </a:prstGeom>
        </p:spPr>
        <p:txBody>
          <a:bodyPr spcFirstLastPara="1" wrap="square" lIns="68550" tIns="34275" rIns="68550" bIns="34275" anchor="t" anchorCtr="0">
            <a:noAutofit/>
          </a:bodyPr>
          <a:lstStyle/>
          <a:p>
            <a:pPr marL="0" lvl="0" indent="0" algn="l" rtl="0">
              <a:spcBef>
                <a:spcPts val="0"/>
              </a:spcBef>
              <a:spcAft>
                <a:spcPts val="0"/>
              </a:spcAft>
              <a:buNone/>
            </a:pPr>
            <a:r>
              <a:rPr lang="en-US" sz="3300">
                <a:latin typeface="Josefin Sans"/>
                <a:ea typeface="Josefin Sans"/>
                <a:cs typeface="Josefin Sans"/>
                <a:sym typeface="Josefin Sans"/>
              </a:rPr>
              <a:t>1-Dividing groups</a:t>
            </a:r>
            <a:endParaRPr sz="3300">
              <a:latin typeface="Josefin Sans"/>
              <a:ea typeface="Josefin Sans"/>
              <a:cs typeface="Josefin Sans"/>
              <a:sym typeface="Josefin Sans"/>
            </a:endParaRPr>
          </a:p>
          <a:p>
            <a:pPr marL="0" lvl="0" indent="0" algn="l" rtl="0">
              <a:spcBef>
                <a:spcPts val="0"/>
              </a:spcBef>
              <a:spcAft>
                <a:spcPts val="0"/>
              </a:spcAft>
              <a:buClr>
                <a:schemeClr val="dk1"/>
              </a:buClr>
              <a:buSzPts val="1100"/>
              <a:buFont typeface="Arial"/>
              <a:buNone/>
            </a:pPr>
            <a:r>
              <a:rPr lang="en-US" sz="3300">
                <a:latin typeface="Josefin Sans"/>
                <a:ea typeface="Josefin Sans"/>
                <a:cs typeface="Josefin Sans"/>
                <a:sym typeface="Josefin Sans"/>
              </a:rPr>
              <a:t>2-Match words with pictures</a:t>
            </a:r>
            <a:endParaRPr>
              <a:latin typeface="Josefin Sans"/>
              <a:ea typeface="Josefin Sans"/>
              <a:cs typeface="Josefin Sans"/>
              <a:sym typeface="Josefi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SzPts val="4400"/>
              <a:buNone/>
            </a:pPr>
            <a:r>
              <a:rPr lang="en-US" b="1">
                <a:latin typeface="Josefin Sans"/>
                <a:ea typeface="Josefin Sans"/>
                <a:cs typeface="Josefin Sans"/>
                <a:sym typeface="Josefin Sans"/>
              </a:rPr>
              <a:t>Key terms</a:t>
            </a:r>
            <a:endParaRPr b="1">
              <a:latin typeface="Josefin Sans"/>
              <a:ea typeface="Josefin Sans"/>
              <a:cs typeface="Josefin Sans"/>
              <a:sym typeface="Josefin Sans"/>
            </a:endParaRPr>
          </a:p>
        </p:txBody>
      </p:sp>
      <p:sp>
        <p:nvSpPr>
          <p:cNvPr id="135" name="Google Shape;135;p20"/>
          <p:cNvSpPr txBox="1">
            <a:spLocks noGrp="1"/>
          </p:cNvSpPr>
          <p:nvPr>
            <p:ph idx="1"/>
          </p:nvPr>
        </p:nvSpPr>
        <p:spPr>
          <a:prstGeom prst="rect">
            <a:avLst/>
          </a:prstGeom>
          <a:noFill/>
          <a:ln>
            <a:noFill/>
          </a:ln>
        </p:spPr>
        <p:txBody>
          <a:bodyPr spcFirstLastPara="1" wrap="square" lIns="68550" tIns="34275" rIns="68550" bIns="34275" anchor="t" anchorCtr="0">
            <a:noAutofit/>
          </a:bodyPr>
          <a:lstStyle/>
          <a:p>
            <a:pPr marL="0" lvl="0" indent="0" algn="l" rtl="0">
              <a:lnSpc>
                <a:spcPct val="90000"/>
              </a:lnSpc>
              <a:spcBef>
                <a:spcPts val="750"/>
              </a:spcBef>
              <a:spcAft>
                <a:spcPts val="0"/>
              </a:spcAft>
              <a:buSzPts val="2800"/>
              <a:buNone/>
            </a:pPr>
            <a:r>
              <a:rPr lang="en-US" sz="3000">
                <a:solidFill>
                  <a:srgbClr val="FF0000"/>
                </a:solidFill>
                <a:highlight>
                  <a:srgbClr val="FFFFFF"/>
                </a:highlight>
                <a:latin typeface="Josefin Sans"/>
                <a:ea typeface="Josefin Sans"/>
                <a:cs typeface="Josefin Sans"/>
                <a:sym typeface="Josefin Sans"/>
              </a:rPr>
              <a:t>Mitosis</a:t>
            </a:r>
            <a:r>
              <a:rPr lang="en-US" sz="3000">
                <a:highlight>
                  <a:srgbClr val="FFFFFF"/>
                </a:highlight>
                <a:latin typeface="Josefin Sans"/>
                <a:ea typeface="Josefin Sans"/>
                <a:cs typeface="Josefin Sans"/>
                <a:sym typeface="Josefin Sans"/>
              </a:rPr>
              <a:t> - division of cell into two identical cells, each containing the same number of chromosome.</a:t>
            </a:r>
            <a:endParaRPr sz="3000">
              <a:highlight>
                <a:srgbClr val="FFFFFF"/>
              </a:highlight>
              <a:latin typeface="Josefin Sans"/>
              <a:ea typeface="Josefin Sans"/>
              <a:cs typeface="Josefin Sans"/>
              <a:sym typeface="Josefin Sans"/>
            </a:endParaRPr>
          </a:p>
          <a:p>
            <a:pPr marL="0" lvl="0" indent="0" algn="l" rtl="0">
              <a:lnSpc>
                <a:spcPct val="90000"/>
              </a:lnSpc>
              <a:spcBef>
                <a:spcPts val="750"/>
              </a:spcBef>
              <a:spcAft>
                <a:spcPts val="0"/>
              </a:spcAft>
              <a:buSzPts val="2800"/>
              <a:buNone/>
            </a:pPr>
            <a:r>
              <a:rPr lang="en-US" sz="3000">
                <a:solidFill>
                  <a:srgbClr val="E06666"/>
                </a:solidFill>
                <a:highlight>
                  <a:srgbClr val="FFFFFF"/>
                </a:highlight>
                <a:latin typeface="Josefin Sans"/>
                <a:ea typeface="Josefin Sans"/>
                <a:cs typeface="Josefin Sans"/>
                <a:sym typeface="Josefin Sans"/>
              </a:rPr>
              <a:t>Meiosis</a:t>
            </a:r>
            <a:r>
              <a:rPr lang="en-US" sz="3000">
                <a:highlight>
                  <a:srgbClr val="FFFFFF"/>
                </a:highlight>
                <a:latin typeface="Josefin Sans"/>
                <a:ea typeface="Josefin Sans"/>
                <a:cs typeface="Josefin Sans"/>
                <a:sym typeface="Josefin Sans"/>
              </a:rPr>
              <a:t> - division of cell, resulting in four cells, each containing half number of chromosome.</a:t>
            </a:r>
            <a:endParaRPr sz="3000">
              <a:solidFill>
                <a:srgbClr val="0C343D"/>
              </a:solidFill>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TotalTime>
  <Words>699</Words>
  <Application>Microsoft Office PowerPoint</Application>
  <PresentationFormat>Экран (16:9)</PresentationFormat>
  <Paragraphs>101</Paragraphs>
  <Slides>31</Slides>
  <Notes>30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Calibri</vt:lpstr>
      <vt:lpstr>Josefin Sans</vt:lpstr>
      <vt:lpstr>Тема Office</vt:lpstr>
      <vt:lpstr>Cell division types</vt:lpstr>
      <vt:lpstr>Слайд 2</vt:lpstr>
      <vt:lpstr>Aim:   - explain the importance of mitosis and meiosis for growth and development of plants and animals</vt:lpstr>
      <vt:lpstr>Imagine you cut your skin. After some time this wound is healed. What happens during this healing process?</vt:lpstr>
      <vt:lpstr>Слайд 5</vt:lpstr>
      <vt:lpstr>Слайд 6</vt:lpstr>
      <vt:lpstr>Слайд 7</vt:lpstr>
      <vt:lpstr>Match words</vt:lpstr>
      <vt:lpstr>Key terms</vt:lpstr>
      <vt:lpstr>Skin cells divide by mitosis and close the wound.</vt:lpstr>
      <vt:lpstr>Pre video questions</vt:lpstr>
      <vt:lpstr>Video</vt:lpstr>
      <vt:lpstr>Post video questions</vt:lpstr>
      <vt:lpstr>Слайд 14</vt:lpstr>
      <vt:lpstr>Слайд 15</vt:lpstr>
      <vt:lpstr>Слайд 16</vt:lpstr>
      <vt:lpstr>Слайд 17</vt:lpstr>
      <vt:lpstr>Слайд 18</vt:lpstr>
      <vt:lpstr>Слайд 19</vt:lpstr>
      <vt:lpstr>Слайд 20</vt:lpstr>
      <vt:lpstr>Text-based activity Dividing into groups    </vt:lpstr>
      <vt:lpstr> Extra Videos  http://tiny.cc/mitosismake  http://tiny.cc/mitosissong </vt:lpstr>
      <vt:lpstr>Sperm and egg cells are produced by meiosis</vt:lpstr>
      <vt:lpstr>Interesting facts</vt:lpstr>
      <vt:lpstr>Activity - Let’s play dices</vt:lpstr>
      <vt:lpstr>Literacy</vt:lpstr>
      <vt:lpstr>Math in Biology</vt:lpstr>
      <vt:lpstr>Answer is...</vt:lpstr>
      <vt:lpstr>     Crazy Question!!! Жасуша ішінде бірінші не пайда болды? ДНҚ немесе ДНҚ синтездейтін Ақуыз ба?</vt:lpstr>
      <vt:lpstr>Слайд 30</vt:lpstr>
      <vt:lpstr>     Crazy Question Anwer!!! Жасуша ішінде бірінші не пайда болды? ДНҚ немесе ДНҚ синтездейтін Ақуыз ба?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Imagine you cut your skin. After some time this wound is healed. What happens during this healing process?</dc:title>
  <dc:creator>Аскар</dc:creator>
  <cp:lastModifiedBy>Аскар</cp:lastModifiedBy>
  <cp:revision>6</cp:revision>
  <dcterms:modified xsi:type="dcterms:W3CDTF">2020-05-06T13:46:14Z</dcterms:modified>
</cp:coreProperties>
</file>